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443" r:id="rId3"/>
    <p:sldId id="312" r:id="rId4"/>
    <p:sldId id="313" r:id="rId5"/>
    <p:sldId id="318" r:id="rId6"/>
    <p:sldId id="321" r:id="rId7"/>
    <p:sldId id="445" r:id="rId8"/>
    <p:sldId id="448" r:id="rId9"/>
    <p:sldId id="322" r:id="rId10"/>
    <p:sldId id="447" r:id="rId11"/>
    <p:sldId id="436" r:id="rId12"/>
    <p:sldId id="326" r:id="rId13"/>
    <p:sldId id="449" r:id="rId14"/>
    <p:sldId id="325" r:id="rId15"/>
    <p:sldId id="451" r:id="rId16"/>
    <p:sldId id="450" r:id="rId17"/>
    <p:sldId id="324" r:id="rId18"/>
    <p:sldId id="323" r:id="rId19"/>
    <p:sldId id="327" r:id="rId20"/>
    <p:sldId id="444" r:id="rId21"/>
    <p:sldId id="453" r:id="rId22"/>
    <p:sldId id="452" r:id="rId23"/>
    <p:sldId id="328" r:id="rId24"/>
    <p:sldId id="329" r:id="rId25"/>
    <p:sldId id="315" r:id="rId26"/>
    <p:sldId id="439" r:id="rId27"/>
    <p:sldId id="391" r:id="rId28"/>
    <p:sldId id="331" r:id="rId29"/>
    <p:sldId id="334" r:id="rId30"/>
    <p:sldId id="363" r:id="rId31"/>
    <p:sldId id="365" r:id="rId32"/>
    <p:sldId id="367" r:id="rId33"/>
    <p:sldId id="369" r:id="rId34"/>
    <p:sldId id="370" r:id="rId35"/>
    <p:sldId id="371" r:id="rId36"/>
    <p:sldId id="368" r:id="rId37"/>
    <p:sldId id="372" r:id="rId38"/>
    <p:sldId id="373" r:id="rId39"/>
    <p:sldId id="377" r:id="rId40"/>
    <p:sldId id="374" r:id="rId41"/>
    <p:sldId id="376" r:id="rId42"/>
    <p:sldId id="378" r:id="rId43"/>
    <p:sldId id="379" r:id="rId44"/>
    <p:sldId id="380" r:id="rId45"/>
    <p:sldId id="389" r:id="rId46"/>
    <p:sldId id="402" r:id="rId47"/>
    <p:sldId id="400" r:id="rId48"/>
    <p:sldId id="392" r:id="rId49"/>
    <p:sldId id="394" r:id="rId50"/>
    <p:sldId id="403" r:id="rId51"/>
    <p:sldId id="398" r:id="rId52"/>
    <p:sldId id="399" r:id="rId53"/>
    <p:sldId id="404" r:id="rId54"/>
    <p:sldId id="407" r:id="rId55"/>
    <p:sldId id="408" r:id="rId56"/>
    <p:sldId id="409" r:id="rId57"/>
    <p:sldId id="410" r:id="rId58"/>
    <p:sldId id="440" r:id="rId59"/>
    <p:sldId id="411" r:id="rId60"/>
    <p:sldId id="413" r:id="rId61"/>
    <p:sldId id="414" r:id="rId62"/>
    <p:sldId id="416" r:id="rId63"/>
    <p:sldId id="417" r:id="rId64"/>
    <p:sldId id="418" r:id="rId65"/>
    <p:sldId id="419" r:id="rId66"/>
    <p:sldId id="420" r:id="rId67"/>
    <p:sldId id="421" r:id="rId68"/>
    <p:sldId id="422" r:id="rId69"/>
    <p:sldId id="423" r:id="rId70"/>
    <p:sldId id="424" r:id="rId71"/>
    <p:sldId id="425" r:id="rId72"/>
    <p:sldId id="426" r:id="rId73"/>
    <p:sldId id="442" r:id="rId74"/>
    <p:sldId id="429" r:id="rId75"/>
    <p:sldId id="428" r:id="rId76"/>
    <p:sldId id="435" r:id="rId77"/>
    <p:sldId id="285" r:id="rId7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653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ED8DE-F509-461F-861C-CCA59EB1CECC}" type="datetimeFigureOut">
              <a:rPr lang="zh-CN" altLang="en-US" smtClean="0"/>
              <a:t>2013/7/9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8EE25-0A1C-4A0D-BF2E-BB000A719A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062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/>
              <a:t>更多模板、视频教程：</a:t>
            </a:r>
            <a:r>
              <a:rPr lang="en-US" altLang="zh-CN" sz="1200" dirty="0" smtClean="0"/>
              <a:t>http://www.mysoeasy.com</a:t>
            </a:r>
            <a:endParaRPr lang="en-US" altLang="zh-CN" sz="12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EE25-0A1C-4A0D-BF2E-BB000A719A9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02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7D9698-D5E0-414B-885A-521DDD1D6333}" type="slidenum">
              <a:rPr lang="en-US" altLang="zh-CN"/>
              <a:pPr/>
              <a:t>42</a:t>
            </a:fld>
            <a:endParaRPr lang="en-US" altLang="zh-CN"/>
          </a:p>
        </p:txBody>
      </p:sp>
      <p:sp>
        <p:nvSpPr>
          <p:cNvPr id="10445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 txBox="1"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使用方法：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更改文字</a:t>
            </a:r>
            <a:r>
              <a:rPr lang="en-US" altLang="zh-CN" smtClean="0"/>
              <a:t>】</a:t>
            </a:r>
            <a:r>
              <a:rPr lang="zh-CN" altLang="en-US" smtClean="0"/>
              <a:t>：将标题框及正文框中的文字可直接改为您所需文字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绘图工具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填充</a:t>
            </a:r>
            <a:r>
              <a:rPr lang="en-US" altLang="zh-CN" smtClean="0"/>
              <a:t>》</a:t>
            </a:r>
            <a:r>
              <a:rPr lang="zh-CN" altLang="en-US" smtClean="0"/>
              <a:t>图片</a:t>
            </a:r>
            <a:r>
              <a:rPr lang="en-US" altLang="zh-CN" smtClean="0"/>
              <a:t>》</a:t>
            </a:r>
            <a:r>
              <a:rPr lang="zh-CN" altLang="en-US" smtClean="0"/>
              <a:t>选择您需要展示的图片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增加减少图片</a:t>
            </a:r>
            <a:r>
              <a:rPr lang="en-US" altLang="zh-CN" smtClean="0"/>
              <a:t>】</a:t>
            </a:r>
            <a:r>
              <a:rPr lang="zh-CN" altLang="en-US" smtClean="0"/>
              <a:t>：直接复制粘贴图片来增加图片数，复制后更改方法见</a:t>
            </a: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br>
              <a:rPr lang="en-US" altLang="zh-CN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更改图片色彩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图片工具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色彩（重新着色）</a:t>
            </a:r>
            <a:r>
              <a:rPr lang="en-US" altLang="zh-CN" smtClean="0"/>
              <a:t>》</a:t>
            </a:r>
            <a:r>
              <a:rPr lang="zh-CN" altLang="en-US" smtClean="0"/>
              <a:t>选择您喜欢的色彩</a:t>
            </a:r>
            <a:br>
              <a:rPr lang="zh-CN" altLang="en-US" smtClean="0"/>
            </a:br>
            <a:r>
              <a:rPr lang="zh-CN" altLang="en-US" smtClean="0"/>
              <a:t>下载更多模板、视频教程：</a:t>
            </a:r>
            <a:r>
              <a:rPr lang="en-US" altLang="zh-CN" smtClean="0"/>
              <a:t>http://www.mysoeasy.com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370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使用方法：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更改文字</a:t>
            </a:r>
            <a:r>
              <a:rPr lang="en-US" altLang="zh-CN" smtClean="0"/>
              <a:t>】</a:t>
            </a:r>
            <a:r>
              <a:rPr lang="zh-CN" altLang="en-US" smtClean="0"/>
              <a:t>：将标题框及正文框中的文字可直接改为您所需文字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绘图工具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填充</a:t>
            </a:r>
            <a:r>
              <a:rPr lang="en-US" altLang="zh-CN" smtClean="0"/>
              <a:t>》</a:t>
            </a:r>
            <a:r>
              <a:rPr lang="zh-CN" altLang="en-US" smtClean="0"/>
              <a:t>图片</a:t>
            </a:r>
            <a:r>
              <a:rPr lang="en-US" altLang="zh-CN" smtClean="0"/>
              <a:t>》</a:t>
            </a:r>
            <a:r>
              <a:rPr lang="zh-CN" altLang="en-US" smtClean="0"/>
              <a:t>选择您需要展示的图片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增加减少图片</a:t>
            </a:r>
            <a:r>
              <a:rPr lang="en-US" altLang="zh-CN" smtClean="0"/>
              <a:t>】</a:t>
            </a:r>
            <a:r>
              <a:rPr lang="zh-CN" altLang="en-US" smtClean="0"/>
              <a:t>：直接复制粘贴图片来增加图片数，复制后更改方法见</a:t>
            </a: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br>
              <a:rPr lang="en-US" altLang="zh-CN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更改图片色彩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图片工具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色彩（重新着色）</a:t>
            </a:r>
            <a:r>
              <a:rPr lang="en-US" altLang="zh-CN" smtClean="0"/>
              <a:t>》</a:t>
            </a:r>
            <a:r>
              <a:rPr lang="zh-CN" altLang="en-US" smtClean="0"/>
              <a:t>选择您喜欢的色彩</a:t>
            </a:r>
            <a:br>
              <a:rPr lang="zh-CN" altLang="en-US" smtClean="0"/>
            </a:br>
            <a:r>
              <a:rPr lang="zh-CN" altLang="en-US" smtClean="0"/>
              <a:t>下载更多模板、视频教程：</a:t>
            </a:r>
            <a:r>
              <a:rPr lang="en-US" altLang="zh-CN" smtClean="0"/>
              <a:t>http://www.mysoeasy.com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86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使用方法：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更改文字</a:t>
            </a:r>
            <a:r>
              <a:rPr lang="en-US" altLang="zh-CN" smtClean="0"/>
              <a:t>】</a:t>
            </a:r>
            <a:r>
              <a:rPr lang="zh-CN" altLang="en-US" smtClean="0"/>
              <a:t>：将标题框及正文框中的文字可直接改为您所需文字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绘图工具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填充</a:t>
            </a:r>
            <a:r>
              <a:rPr lang="en-US" altLang="zh-CN" smtClean="0"/>
              <a:t>》</a:t>
            </a:r>
            <a:r>
              <a:rPr lang="zh-CN" altLang="en-US" smtClean="0"/>
              <a:t>图片</a:t>
            </a:r>
            <a:r>
              <a:rPr lang="en-US" altLang="zh-CN" smtClean="0"/>
              <a:t>》</a:t>
            </a:r>
            <a:r>
              <a:rPr lang="zh-CN" altLang="en-US" smtClean="0"/>
              <a:t>选择您需要展示的图片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增加减少图片</a:t>
            </a:r>
            <a:r>
              <a:rPr lang="en-US" altLang="zh-CN" smtClean="0"/>
              <a:t>】</a:t>
            </a:r>
            <a:r>
              <a:rPr lang="zh-CN" altLang="en-US" smtClean="0"/>
              <a:t>：直接复制粘贴图片来增加图片数，复制后更改方法见</a:t>
            </a: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br>
              <a:rPr lang="en-US" altLang="zh-CN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更改图片色彩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图片工具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色彩（重新着色）</a:t>
            </a:r>
            <a:r>
              <a:rPr lang="en-US" altLang="zh-CN" smtClean="0"/>
              <a:t>》</a:t>
            </a:r>
            <a:r>
              <a:rPr lang="zh-CN" altLang="en-US" smtClean="0"/>
              <a:t>选择您喜欢的色彩</a:t>
            </a:r>
            <a:br>
              <a:rPr lang="zh-CN" altLang="en-US" smtClean="0"/>
            </a:br>
            <a:r>
              <a:rPr lang="zh-CN" altLang="en-US" smtClean="0"/>
              <a:t>下载更多模板、视频教程：</a:t>
            </a:r>
            <a:r>
              <a:rPr lang="en-US" altLang="zh-CN" smtClean="0"/>
              <a:t>http://www.mysoeasy.com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042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/>
              <a:t>更多模板、视频教程：</a:t>
            </a:r>
            <a:r>
              <a:rPr lang="en-US" altLang="zh-CN" sz="1200" dirty="0" smtClean="0"/>
              <a:t>http://www.mysoeasy.com</a:t>
            </a:r>
            <a:endParaRPr lang="en-US" altLang="zh-CN" sz="12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195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使用方法：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更改文字</a:t>
            </a:r>
            <a:r>
              <a:rPr lang="en-US" altLang="zh-CN" smtClean="0"/>
              <a:t>】</a:t>
            </a:r>
            <a:r>
              <a:rPr lang="zh-CN" altLang="en-US" smtClean="0"/>
              <a:t>：将标题框及正文框中的文字可直接改为您所需文字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绘图工具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填充</a:t>
            </a:r>
            <a:r>
              <a:rPr lang="en-US" altLang="zh-CN" smtClean="0"/>
              <a:t>》</a:t>
            </a:r>
            <a:r>
              <a:rPr lang="zh-CN" altLang="en-US" smtClean="0"/>
              <a:t>图片</a:t>
            </a:r>
            <a:r>
              <a:rPr lang="en-US" altLang="zh-CN" smtClean="0"/>
              <a:t>》</a:t>
            </a:r>
            <a:r>
              <a:rPr lang="zh-CN" altLang="en-US" smtClean="0"/>
              <a:t>选择您需要展示的图片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增加减少图片</a:t>
            </a:r>
            <a:r>
              <a:rPr lang="en-US" altLang="zh-CN" smtClean="0"/>
              <a:t>】</a:t>
            </a:r>
            <a:r>
              <a:rPr lang="zh-CN" altLang="en-US" smtClean="0"/>
              <a:t>：直接复制粘贴图片来增加图片数，复制后更改方法见</a:t>
            </a: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br>
              <a:rPr lang="en-US" altLang="zh-CN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更改图片色彩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图片工具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色彩（重新着色）</a:t>
            </a:r>
            <a:r>
              <a:rPr lang="en-US" altLang="zh-CN" smtClean="0"/>
              <a:t>》</a:t>
            </a:r>
            <a:r>
              <a:rPr lang="zh-CN" altLang="en-US" smtClean="0"/>
              <a:t>选择您喜欢的色彩</a:t>
            </a:r>
            <a:br>
              <a:rPr lang="zh-CN" altLang="en-US" smtClean="0"/>
            </a:br>
            <a:r>
              <a:rPr lang="zh-CN" altLang="en-US" smtClean="0"/>
              <a:t>下载更多模板、视频教程：</a:t>
            </a:r>
            <a:r>
              <a:rPr lang="en-US" altLang="zh-CN" smtClean="0"/>
              <a:t>http://www.mysoeasy.com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711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/>
              <a:t>更多模板、视频教程：</a:t>
            </a:r>
            <a:r>
              <a:rPr lang="en-US" altLang="zh-CN" sz="1200" dirty="0" smtClean="0"/>
              <a:t>http://www.mysoeasy.com</a:t>
            </a:r>
            <a:endParaRPr lang="en-US" altLang="zh-CN" sz="12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195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/>
              <a:t>更多模板、视频教程：</a:t>
            </a:r>
            <a:r>
              <a:rPr lang="en-US" altLang="zh-CN" sz="1200" dirty="0" smtClean="0"/>
              <a:t>http://www.mysoeasy.com</a:t>
            </a:r>
            <a:endParaRPr lang="en-US" altLang="zh-CN" sz="12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195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/>
              <a:t>更多模板、视频教程：</a:t>
            </a:r>
            <a:r>
              <a:rPr lang="en-US" altLang="zh-CN" sz="1200" dirty="0" smtClean="0"/>
              <a:t>http://www.mysoeasy.com</a:t>
            </a:r>
            <a:endParaRPr lang="en-US" altLang="zh-CN" sz="12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195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/>
              <a:t>更多模板、视频教程：</a:t>
            </a:r>
            <a:r>
              <a:rPr lang="en-US" altLang="zh-CN" sz="1200" dirty="0" smtClean="0"/>
              <a:t>http://www.mysoeasy.com</a:t>
            </a:r>
            <a:endParaRPr lang="en-US" altLang="zh-CN" sz="12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195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使用方法：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更改文字</a:t>
            </a:r>
            <a:r>
              <a:rPr lang="en-US" altLang="zh-CN" smtClean="0"/>
              <a:t>】</a:t>
            </a:r>
            <a:r>
              <a:rPr lang="zh-CN" altLang="en-US" smtClean="0"/>
              <a:t>：将标题框及正文框中的文字可直接改为您所需文字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绘图工具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填充</a:t>
            </a:r>
            <a:r>
              <a:rPr lang="en-US" altLang="zh-CN" smtClean="0"/>
              <a:t>》</a:t>
            </a:r>
            <a:r>
              <a:rPr lang="zh-CN" altLang="en-US" smtClean="0"/>
              <a:t>图片</a:t>
            </a:r>
            <a:r>
              <a:rPr lang="en-US" altLang="zh-CN" smtClean="0"/>
              <a:t>》</a:t>
            </a:r>
            <a:r>
              <a:rPr lang="zh-CN" altLang="en-US" smtClean="0"/>
              <a:t>选择您需要展示的图片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增加减少图片</a:t>
            </a:r>
            <a:r>
              <a:rPr lang="en-US" altLang="zh-CN" smtClean="0"/>
              <a:t>】</a:t>
            </a:r>
            <a:r>
              <a:rPr lang="zh-CN" altLang="en-US" smtClean="0"/>
              <a:t>：直接复制粘贴图片来增加图片数，复制后更改方法见</a:t>
            </a: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br>
              <a:rPr lang="en-US" altLang="zh-CN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更改图片色彩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图片工具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色彩（重新着色）</a:t>
            </a:r>
            <a:r>
              <a:rPr lang="en-US" altLang="zh-CN" smtClean="0"/>
              <a:t>》</a:t>
            </a:r>
            <a:r>
              <a:rPr lang="zh-CN" altLang="en-US" smtClean="0"/>
              <a:t>选择您喜欢的色彩</a:t>
            </a:r>
            <a:br>
              <a:rPr lang="zh-CN" altLang="en-US" smtClean="0"/>
            </a:br>
            <a:r>
              <a:rPr lang="zh-CN" altLang="en-US" smtClean="0"/>
              <a:t>下载更多模板、视频教程：</a:t>
            </a:r>
            <a:r>
              <a:rPr lang="en-US" altLang="zh-CN" smtClean="0"/>
              <a:t>http://www.mysoeasy.com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224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/>
              <a:t>更多模板、视频教程：</a:t>
            </a:r>
            <a:r>
              <a:rPr lang="en-US" altLang="zh-CN" sz="1200" dirty="0" smtClean="0"/>
              <a:t>http://www.mysoeasy.com</a:t>
            </a:r>
            <a:endParaRPr lang="en-US" altLang="zh-CN" sz="12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195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/>
              <a:t>更多模板、视频教程：</a:t>
            </a:r>
            <a:r>
              <a:rPr lang="en-US" altLang="zh-CN" sz="1200" dirty="0" smtClean="0"/>
              <a:t>http://www.mysoeasy.com</a:t>
            </a:r>
            <a:endParaRPr lang="en-US" altLang="zh-CN" sz="12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195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/>
              <a:t>更多模板、视频教程：</a:t>
            </a:r>
            <a:r>
              <a:rPr lang="en-US" altLang="zh-CN" sz="1200" dirty="0" smtClean="0"/>
              <a:t>http://www.mysoeasy.com</a:t>
            </a:r>
            <a:endParaRPr lang="en-US" altLang="zh-CN" sz="12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195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/>
              <a:t>更多模板、视频教程：</a:t>
            </a:r>
            <a:r>
              <a:rPr lang="en-US" altLang="zh-CN" sz="1200" dirty="0" smtClean="0"/>
              <a:t>http://www.mysoeasy.com</a:t>
            </a:r>
            <a:endParaRPr lang="en-US" altLang="zh-CN" sz="12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1958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使用方法：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更改文字</a:t>
            </a:r>
            <a:r>
              <a:rPr lang="en-US" altLang="zh-CN" smtClean="0"/>
              <a:t>】</a:t>
            </a:r>
            <a:r>
              <a:rPr lang="zh-CN" altLang="en-US" smtClean="0"/>
              <a:t>：将标题框及正文框中的文字可直接改为您所需文字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绘图工具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填充</a:t>
            </a:r>
            <a:r>
              <a:rPr lang="en-US" altLang="zh-CN" smtClean="0"/>
              <a:t>》</a:t>
            </a:r>
            <a:r>
              <a:rPr lang="zh-CN" altLang="en-US" smtClean="0"/>
              <a:t>图片</a:t>
            </a:r>
            <a:r>
              <a:rPr lang="en-US" altLang="zh-CN" smtClean="0"/>
              <a:t>》</a:t>
            </a:r>
            <a:r>
              <a:rPr lang="zh-CN" altLang="en-US" smtClean="0"/>
              <a:t>选择您需要展示的图片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增加减少图片</a:t>
            </a:r>
            <a:r>
              <a:rPr lang="en-US" altLang="zh-CN" smtClean="0"/>
              <a:t>】</a:t>
            </a:r>
            <a:r>
              <a:rPr lang="zh-CN" altLang="en-US" smtClean="0"/>
              <a:t>：直接复制粘贴图片来增加图片数，复制后更改方法见</a:t>
            </a: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br>
              <a:rPr lang="en-US" altLang="zh-CN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更改图片色彩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图片工具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色彩（重新着色）</a:t>
            </a:r>
            <a:r>
              <a:rPr lang="en-US" altLang="zh-CN" smtClean="0"/>
              <a:t>》</a:t>
            </a:r>
            <a:r>
              <a:rPr lang="zh-CN" altLang="en-US" smtClean="0"/>
              <a:t>选择您喜欢的色彩</a:t>
            </a:r>
            <a:br>
              <a:rPr lang="zh-CN" altLang="en-US" smtClean="0"/>
            </a:br>
            <a:r>
              <a:rPr lang="zh-CN" altLang="en-US" smtClean="0"/>
              <a:t>下载更多模板、视频教程：</a:t>
            </a:r>
            <a:r>
              <a:rPr lang="en-US" altLang="zh-CN" smtClean="0"/>
              <a:t>http://www.mysoeasy.com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110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使用方法：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更改文字</a:t>
            </a:r>
            <a:r>
              <a:rPr lang="en-US" altLang="zh-CN" smtClean="0"/>
              <a:t>】</a:t>
            </a:r>
            <a:r>
              <a:rPr lang="zh-CN" altLang="en-US" smtClean="0"/>
              <a:t>：将标题框及正文框中的文字可直接改为您所需文字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绘图工具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填充</a:t>
            </a:r>
            <a:r>
              <a:rPr lang="en-US" altLang="zh-CN" smtClean="0"/>
              <a:t>》</a:t>
            </a:r>
            <a:r>
              <a:rPr lang="zh-CN" altLang="en-US" smtClean="0"/>
              <a:t>图片</a:t>
            </a:r>
            <a:r>
              <a:rPr lang="en-US" altLang="zh-CN" smtClean="0"/>
              <a:t>》</a:t>
            </a:r>
            <a:r>
              <a:rPr lang="zh-CN" altLang="en-US" smtClean="0"/>
              <a:t>选择您需要展示的图片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增加减少图片</a:t>
            </a:r>
            <a:r>
              <a:rPr lang="en-US" altLang="zh-CN" smtClean="0"/>
              <a:t>】</a:t>
            </a:r>
            <a:r>
              <a:rPr lang="zh-CN" altLang="en-US" smtClean="0"/>
              <a:t>：直接复制粘贴图片来增加图片数，复制后更改方法见</a:t>
            </a: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br>
              <a:rPr lang="en-US" altLang="zh-CN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更改图片色彩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图片工具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色彩（重新着色）</a:t>
            </a:r>
            <a:r>
              <a:rPr lang="en-US" altLang="zh-CN" smtClean="0"/>
              <a:t>》</a:t>
            </a:r>
            <a:r>
              <a:rPr lang="zh-CN" altLang="en-US" smtClean="0"/>
              <a:t>选择您喜欢的色彩</a:t>
            </a:r>
            <a:br>
              <a:rPr lang="zh-CN" altLang="en-US" smtClean="0"/>
            </a:br>
            <a:r>
              <a:rPr lang="zh-CN" altLang="en-US" smtClean="0"/>
              <a:t>下载更多模板、视频教程：</a:t>
            </a:r>
            <a:r>
              <a:rPr lang="en-US" altLang="zh-CN" smtClean="0"/>
              <a:t>http://www.mysoeasy.com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22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使用方法：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更改文字</a:t>
            </a:r>
            <a:r>
              <a:rPr lang="en-US" altLang="zh-CN" smtClean="0"/>
              <a:t>】</a:t>
            </a:r>
            <a:r>
              <a:rPr lang="zh-CN" altLang="en-US" smtClean="0"/>
              <a:t>：将标题框及正文框中的文字可直接改为您所需文字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绘图工具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填充</a:t>
            </a:r>
            <a:r>
              <a:rPr lang="en-US" altLang="zh-CN" smtClean="0"/>
              <a:t>》</a:t>
            </a:r>
            <a:r>
              <a:rPr lang="zh-CN" altLang="en-US" smtClean="0"/>
              <a:t>图片</a:t>
            </a:r>
            <a:r>
              <a:rPr lang="en-US" altLang="zh-CN" smtClean="0"/>
              <a:t>》</a:t>
            </a:r>
            <a:r>
              <a:rPr lang="zh-CN" altLang="en-US" smtClean="0"/>
              <a:t>选择您需要展示的图片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增加减少图片</a:t>
            </a:r>
            <a:r>
              <a:rPr lang="en-US" altLang="zh-CN" smtClean="0"/>
              <a:t>】</a:t>
            </a:r>
            <a:r>
              <a:rPr lang="zh-CN" altLang="en-US" smtClean="0"/>
              <a:t>：直接复制粘贴图片来增加图片数，复制后更改方法见</a:t>
            </a: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br>
              <a:rPr lang="en-US" altLang="zh-CN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更改图片色彩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图片工具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色彩（重新着色）</a:t>
            </a:r>
            <a:r>
              <a:rPr lang="en-US" altLang="zh-CN" smtClean="0"/>
              <a:t>》</a:t>
            </a:r>
            <a:r>
              <a:rPr lang="zh-CN" altLang="en-US" smtClean="0"/>
              <a:t>选择您喜欢的色彩</a:t>
            </a:r>
            <a:br>
              <a:rPr lang="zh-CN" altLang="en-US" smtClean="0"/>
            </a:br>
            <a:r>
              <a:rPr lang="zh-CN" altLang="en-US" smtClean="0"/>
              <a:t>下载更多模板、视频教程：</a:t>
            </a:r>
            <a:r>
              <a:rPr lang="en-US" altLang="zh-CN" smtClean="0"/>
              <a:t>http://www.mysoeasy.com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224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使用方法：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更改文字</a:t>
            </a:r>
            <a:r>
              <a:rPr lang="en-US" altLang="zh-CN" smtClean="0"/>
              <a:t>】</a:t>
            </a:r>
            <a:r>
              <a:rPr lang="zh-CN" altLang="en-US" smtClean="0"/>
              <a:t>：将标题框及正文框中的文字可直接改为您所需文字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绘图工具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填充</a:t>
            </a:r>
            <a:r>
              <a:rPr lang="en-US" altLang="zh-CN" smtClean="0"/>
              <a:t>》</a:t>
            </a:r>
            <a:r>
              <a:rPr lang="zh-CN" altLang="en-US" smtClean="0"/>
              <a:t>图片</a:t>
            </a:r>
            <a:r>
              <a:rPr lang="en-US" altLang="zh-CN" smtClean="0"/>
              <a:t>》</a:t>
            </a:r>
            <a:r>
              <a:rPr lang="zh-CN" altLang="en-US" smtClean="0"/>
              <a:t>选择您需要展示的图片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增加减少图片</a:t>
            </a:r>
            <a:r>
              <a:rPr lang="en-US" altLang="zh-CN" smtClean="0"/>
              <a:t>】</a:t>
            </a:r>
            <a:r>
              <a:rPr lang="zh-CN" altLang="en-US" smtClean="0"/>
              <a:t>：直接复制粘贴图片来增加图片数，复制后更改方法见</a:t>
            </a: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br>
              <a:rPr lang="en-US" altLang="zh-CN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更改图片色彩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图片工具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色彩（重新着色）</a:t>
            </a:r>
            <a:r>
              <a:rPr lang="en-US" altLang="zh-CN" smtClean="0"/>
              <a:t>》</a:t>
            </a:r>
            <a:r>
              <a:rPr lang="zh-CN" altLang="en-US" smtClean="0"/>
              <a:t>选择您喜欢的色彩</a:t>
            </a:r>
            <a:br>
              <a:rPr lang="zh-CN" altLang="en-US" smtClean="0"/>
            </a:br>
            <a:r>
              <a:rPr lang="zh-CN" altLang="en-US" smtClean="0"/>
              <a:t>下载更多模板、视频教程：</a:t>
            </a:r>
            <a:r>
              <a:rPr lang="en-US" altLang="zh-CN" smtClean="0"/>
              <a:t>http://www.mysoeasy.com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224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使用方法：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更改文字</a:t>
            </a:r>
            <a:r>
              <a:rPr lang="en-US" altLang="zh-CN" smtClean="0"/>
              <a:t>】</a:t>
            </a:r>
            <a:r>
              <a:rPr lang="zh-CN" altLang="en-US" smtClean="0"/>
              <a:t>：将标题框及正文框中的文字可直接改为您所需文字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绘图工具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填充</a:t>
            </a:r>
            <a:r>
              <a:rPr lang="en-US" altLang="zh-CN" smtClean="0"/>
              <a:t>》</a:t>
            </a:r>
            <a:r>
              <a:rPr lang="zh-CN" altLang="en-US" smtClean="0"/>
              <a:t>图片</a:t>
            </a:r>
            <a:r>
              <a:rPr lang="en-US" altLang="zh-CN" smtClean="0"/>
              <a:t>》</a:t>
            </a:r>
            <a:r>
              <a:rPr lang="zh-CN" altLang="en-US" smtClean="0"/>
              <a:t>选择您需要展示的图片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增加减少图片</a:t>
            </a:r>
            <a:r>
              <a:rPr lang="en-US" altLang="zh-CN" smtClean="0"/>
              <a:t>】</a:t>
            </a:r>
            <a:r>
              <a:rPr lang="zh-CN" altLang="en-US" smtClean="0"/>
              <a:t>：直接复制粘贴图片来增加图片数，复制后更改方法见</a:t>
            </a: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br>
              <a:rPr lang="en-US" altLang="zh-CN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更改图片色彩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图片工具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色彩（重新着色）</a:t>
            </a:r>
            <a:r>
              <a:rPr lang="en-US" altLang="zh-CN" smtClean="0"/>
              <a:t>》</a:t>
            </a:r>
            <a:r>
              <a:rPr lang="zh-CN" altLang="en-US" smtClean="0"/>
              <a:t>选择您喜欢的色彩</a:t>
            </a:r>
            <a:br>
              <a:rPr lang="zh-CN" altLang="en-US" smtClean="0"/>
            </a:br>
            <a:r>
              <a:rPr lang="zh-CN" altLang="en-US" smtClean="0"/>
              <a:t>下载更多模板、视频教程：</a:t>
            </a:r>
            <a:r>
              <a:rPr lang="en-US" altLang="zh-CN" smtClean="0"/>
              <a:t>http://www.mysoeasy.com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40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使用方法：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更改文字</a:t>
            </a:r>
            <a:r>
              <a:rPr lang="en-US" altLang="zh-CN" smtClean="0"/>
              <a:t>】</a:t>
            </a:r>
            <a:r>
              <a:rPr lang="zh-CN" altLang="en-US" smtClean="0"/>
              <a:t>：将标题框及正文框中的文字可直接改为您所需文字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绘图工具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填充</a:t>
            </a:r>
            <a:r>
              <a:rPr lang="en-US" altLang="zh-CN" smtClean="0"/>
              <a:t>》</a:t>
            </a:r>
            <a:r>
              <a:rPr lang="zh-CN" altLang="en-US" smtClean="0"/>
              <a:t>图片</a:t>
            </a:r>
            <a:r>
              <a:rPr lang="en-US" altLang="zh-CN" smtClean="0"/>
              <a:t>》</a:t>
            </a:r>
            <a:r>
              <a:rPr lang="zh-CN" altLang="en-US" smtClean="0"/>
              <a:t>选择您需要展示的图片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增加减少图片</a:t>
            </a:r>
            <a:r>
              <a:rPr lang="en-US" altLang="zh-CN" smtClean="0"/>
              <a:t>】</a:t>
            </a:r>
            <a:r>
              <a:rPr lang="zh-CN" altLang="en-US" smtClean="0"/>
              <a:t>：直接复制粘贴图片来增加图片数，复制后更改方法见</a:t>
            </a: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br>
              <a:rPr lang="en-US" altLang="zh-CN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更改图片色彩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图片工具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色彩（重新着色）</a:t>
            </a:r>
            <a:r>
              <a:rPr lang="en-US" altLang="zh-CN" smtClean="0"/>
              <a:t>》</a:t>
            </a:r>
            <a:r>
              <a:rPr lang="zh-CN" altLang="en-US" smtClean="0"/>
              <a:t>选择您喜欢的色彩</a:t>
            </a:r>
            <a:br>
              <a:rPr lang="zh-CN" altLang="en-US" smtClean="0"/>
            </a:br>
            <a:r>
              <a:rPr lang="zh-CN" altLang="en-US" smtClean="0"/>
              <a:t>下载更多模板、视频教程：</a:t>
            </a:r>
            <a:r>
              <a:rPr lang="en-US" altLang="zh-CN" smtClean="0"/>
              <a:t>http://www.mysoeasy.com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02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使用方法：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更改文字</a:t>
            </a:r>
            <a:r>
              <a:rPr lang="en-US" altLang="zh-CN" smtClean="0"/>
              <a:t>】</a:t>
            </a:r>
            <a:r>
              <a:rPr lang="zh-CN" altLang="en-US" smtClean="0"/>
              <a:t>：将标题框及正文框中的文字可直接改为您所需文字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绘图工具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填充</a:t>
            </a:r>
            <a:r>
              <a:rPr lang="en-US" altLang="zh-CN" smtClean="0"/>
              <a:t>》</a:t>
            </a:r>
            <a:r>
              <a:rPr lang="zh-CN" altLang="en-US" smtClean="0"/>
              <a:t>图片</a:t>
            </a:r>
            <a:r>
              <a:rPr lang="en-US" altLang="zh-CN" smtClean="0"/>
              <a:t>》</a:t>
            </a:r>
            <a:r>
              <a:rPr lang="zh-CN" altLang="en-US" smtClean="0"/>
              <a:t>选择您需要展示的图片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增加减少图片</a:t>
            </a:r>
            <a:r>
              <a:rPr lang="en-US" altLang="zh-CN" smtClean="0"/>
              <a:t>】</a:t>
            </a:r>
            <a:r>
              <a:rPr lang="zh-CN" altLang="en-US" smtClean="0"/>
              <a:t>：直接复制粘贴图片来增加图片数，复制后更改方法见</a:t>
            </a: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br>
              <a:rPr lang="en-US" altLang="zh-CN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更改图片色彩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图片工具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色彩（重新着色）</a:t>
            </a:r>
            <a:r>
              <a:rPr lang="en-US" altLang="zh-CN" smtClean="0"/>
              <a:t>》</a:t>
            </a:r>
            <a:r>
              <a:rPr lang="zh-CN" altLang="en-US" smtClean="0"/>
              <a:t>选择您喜欢的色彩</a:t>
            </a:r>
            <a:br>
              <a:rPr lang="zh-CN" altLang="en-US" smtClean="0"/>
            </a:br>
            <a:r>
              <a:rPr lang="zh-CN" altLang="en-US" smtClean="0"/>
              <a:t>下载更多模板、视频教程：</a:t>
            </a:r>
            <a:r>
              <a:rPr lang="en-US" altLang="zh-CN" smtClean="0"/>
              <a:t>http://www.mysoeasy.com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44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使用方法：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更改文字</a:t>
            </a:r>
            <a:r>
              <a:rPr lang="en-US" altLang="zh-CN" smtClean="0"/>
              <a:t>】</a:t>
            </a:r>
            <a:r>
              <a:rPr lang="zh-CN" altLang="en-US" smtClean="0"/>
              <a:t>：将标题框及正文框中的文字可直接改为您所需文字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绘图工具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填充</a:t>
            </a:r>
            <a:r>
              <a:rPr lang="en-US" altLang="zh-CN" smtClean="0"/>
              <a:t>》</a:t>
            </a:r>
            <a:r>
              <a:rPr lang="zh-CN" altLang="en-US" smtClean="0"/>
              <a:t>图片</a:t>
            </a:r>
            <a:r>
              <a:rPr lang="en-US" altLang="zh-CN" smtClean="0"/>
              <a:t>》</a:t>
            </a:r>
            <a:r>
              <a:rPr lang="zh-CN" altLang="en-US" smtClean="0"/>
              <a:t>选择您需要展示的图片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增加减少图片</a:t>
            </a:r>
            <a:r>
              <a:rPr lang="en-US" altLang="zh-CN" smtClean="0"/>
              <a:t>】</a:t>
            </a:r>
            <a:r>
              <a:rPr lang="zh-CN" altLang="en-US" smtClean="0"/>
              <a:t>：直接复制粘贴图片来增加图片数，复制后更改方法见</a:t>
            </a: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br>
              <a:rPr lang="en-US" altLang="zh-CN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更改图片色彩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图片工具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色彩（重新着色）</a:t>
            </a:r>
            <a:r>
              <a:rPr lang="en-US" altLang="zh-CN" smtClean="0"/>
              <a:t>》</a:t>
            </a:r>
            <a:r>
              <a:rPr lang="zh-CN" altLang="en-US" smtClean="0"/>
              <a:t>选择您喜欢的色彩</a:t>
            </a:r>
            <a:br>
              <a:rPr lang="zh-CN" altLang="en-US" smtClean="0"/>
            </a:br>
            <a:r>
              <a:rPr lang="zh-CN" altLang="en-US" smtClean="0"/>
              <a:t>下载更多模板、视频教程：</a:t>
            </a:r>
            <a:r>
              <a:rPr lang="en-US" altLang="zh-CN" smtClean="0"/>
              <a:t>http://www.mysoeasy.com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438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09"/>
            <a:ext cx="9144000" cy="686210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267744" y="3356992"/>
            <a:ext cx="6262464" cy="720080"/>
          </a:xfrm>
        </p:spPr>
        <p:txBody>
          <a:bodyPr>
            <a:noAutofit/>
          </a:bodyPr>
          <a:lstStyle>
            <a:lvl1pPr algn="r">
              <a:defRPr sz="48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altLang="zh-CN" dirty="0" smtClean="0"/>
              <a:t>PowerPoint</a:t>
            </a:r>
            <a:r>
              <a:rPr lang="zh-CN" altLang="en-US" dirty="0" smtClean="0"/>
              <a:t>模板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67744" y="4077072"/>
            <a:ext cx="6264696" cy="360040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 smtClean="0"/>
              <a:t>Office</a:t>
            </a:r>
            <a:r>
              <a:rPr lang="zh-CN" altLang="en-US" dirty="0" smtClean="0"/>
              <a:t>资源宝库</a:t>
            </a:r>
            <a:r>
              <a:rPr lang="en-US" altLang="zh-CN" dirty="0" smtClean="0"/>
              <a:t>—</a:t>
            </a:r>
            <a:r>
              <a:rPr lang="en-US" altLang="zh-CN" dirty="0" err="1" smtClean="0"/>
              <a:t>SoEasy</a:t>
            </a:r>
            <a:r>
              <a:rPr lang="zh-CN" altLang="en-US" dirty="0" smtClean="0"/>
              <a:t>办公效率平台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1638-F870-4B70-9763-83FDAF961253}" type="datetimeFigureOut">
              <a:rPr lang="zh-CN" altLang="en-US" smtClean="0"/>
              <a:t>2013/7/9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9560-994A-468C-B5A1-FF0D18DF3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80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1638-F870-4B70-9763-83FDAF961253}" type="datetimeFigureOut">
              <a:rPr lang="zh-CN" altLang="en-US" smtClean="0"/>
              <a:t>2013/7/9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9560-994A-468C-B5A1-FF0D18DF3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29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1638-F870-4B70-9763-83FDAF961253}" type="datetimeFigureOut">
              <a:rPr lang="zh-CN" altLang="en-US" smtClean="0"/>
              <a:t>2013/7/9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9560-994A-468C-B5A1-FF0D18DF3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165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 Logo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9F37A4-3445-4B48-82A8-1BAC5119480C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15403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1638-F870-4B70-9763-83FDAF961253}" type="datetimeFigureOut">
              <a:rPr lang="zh-CN" altLang="en-US" smtClean="0"/>
              <a:t>2013/7/9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9560-994A-468C-B5A1-FF0D18DF3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652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347864" y="2780928"/>
            <a:ext cx="4104456" cy="6480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dirty="0" smtClean="0"/>
              <a:t>您的章节标题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1638-F870-4B70-9763-83FDAF961253}" type="datetimeFigureOut">
              <a:rPr lang="zh-CN" altLang="en-US" smtClean="0"/>
              <a:t>2013/7/9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9560-994A-468C-B5A1-FF0D18DF319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1547664" y="2780928"/>
            <a:ext cx="1685326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9" name="矩形 8"/>
          <p:cNvSpPr/>
          <p:nvPr userDrawn="1"/>
        </p:nvSpPr>
        <p:spPr>
          <a:xfrm>
            <a:off x="3347864" y="3429000"/>
            <a:ext cx="4104456" cy="36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 smtClean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3347864" y="3420832"/>
            <a:ext cx="4104456" cy="348059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您的章节副标题您的章节副标题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70247" y="3068961"/>
            <a:ext cx="1440160" cy="43204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第一章节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069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1638-F870-4B70-9763-83FDAF961253}" type="datetimeFigureOut">
              <a:rPr lang="zh-CN" altLang="en-US" smtClean="0"/>
              <a:t>2013/7/9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9560-994A-468C-B5A1-FF0D18DF3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1638-F870-4B70-9763-83FDAF961253}" type="datetimeFigureOut">
              <a:rPr lang="zh-CN" altLang="en-US" smtClean="0"/>
              <a:t>2013/7/9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9560-994A-468C-B5A1-FF0D18DF3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84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1638-F870-4B70-9763-83FDAF961253}" type="datetimeFigureOut">
              <a:rPr lang="zh-CN" altLang="en-US" smtClean="0"/>
              <a:t>2013/7/9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9560-994A-468C-B5A1-FF0D18DF3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34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1638-F870-4B70-9763-83FDAF961253}" type="datetimeFigureOut">
              <a:rPr lang="zh-CN" altLang="en-US" smtClean="0"/>
              <a:t>2013/7/9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9560-994A-468C-B5A1-FF0D18DF3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55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1638-F870-4B70-9763-83FDAF961253}" type="datetimeFigureOut">
              <a:rPr lang="zh-CN" altLang="en-US" smtClean="0"/>
              <a:t>2013/7/9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9560-994A-468C-B5A1-FF0D18DF3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20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1638-F870-4B70-9763-83FDAF961253}" type="datetimeFigureOut">
              <a:rPr lang="zh-CN" altLang="en-US" smtClean="0"/>
              <a:t>2013/7/9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9560-994A-468C-B5A1-FF0D18DF3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49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393"/>
            <a:ext cx="9144000" cy="6951503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1520" y="908720"/>
            <a:ext cx="8640960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41638-F870-4B70-9763-83FDAF961253}" type="datetimeFigureOut">
              <a:rPr lang="zh-CN" altLang="en-US" smtClean="0"/>
              <a:t>2013/7/9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49560-994A-468C-B5A1-FF0D18DF3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64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&#12298;&#21152;&#27861;&#21644;&#20943;&#27861;&#65288;&#19968;&#65289;P57&#20363;6&#65288;iphone&#25293;&#25668;&#65289;.wmv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&#26410;&#26469;&#25945;&#32946;&#30740;&#31350;&#20013;&#24515;&#35270;&#39057;&#65288;&#25918;&#32440;&#29255;&#65289;.flv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jiaojianli.com/2169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&#25968;&#23398;7-&#37325;&#24198;&#32858;&#22862;&#20013;&#23398;&#65288;&#30333;&#26495;&#65289;.wmv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&#26597;&#23383;&#20856;&#8212;&#8212;&#37096;&#39318;&#26597;&#23383;&#27861;&#65288;PPT&#24405;&#21046;+iphone&#25293;&#25668;&#65289;.wmv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Unit2words-&#37325;&#24198;&#32858;&#22862;&#20013;&#23398;&#65288;PPT&#65289;.wmv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&#22914;&#20309;&#24688;&#24403;&#20351;&#29992;PPT&#21160;&#30011;-1.hlv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hyperlink" Target="&#32654;&#22269;&#25945;&#24072;&#29992;&#22270;&#29255;&#21046;&#20316;&#29615;&#29699;&#39134;&#34892;&#35270;&#39057;.hlv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&#28151;&#20081;&#19977;&#21315;&#24180;.mp4" TargetMode="External"/><Relationship Id="rId5" Type="http://schemas.openxmlformats.org/officeDocument/2006/relationships/image" Target="../media/image17.png"/><Relationship Id="rId4" Type="http://schemas.openxmlformats.org/officeDocument/2006/relationships/hyperlink" Target="&#20013;&#22269;&#21382;&#20195;&#29256;&#22270;&#21464;&#21270;.gi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&#33521;&#22269;&#24320;&#25918;&#22823;&#23398;-&#19968;&#20998;&#38047;&#32463;&#27982;&#23398;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hyperlink" Target="&#20160;&#20040;&#26159;&#32763;&#36716;&#24335;&#35838;&#22530;.mp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educreation&#20351;&#29992;demo.mp4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educreations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jinda.tv/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&#25668;&#24433;&#23039;&#21183;&#21313;&#21183;.mp4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&#26222;&#36890;&#27687;&#21270;&#36824;&#21407;&#21453;&#24212;&#30340;&#37197;&#24179;&#65288;&#28201;&#24030;&#40857;&#28286;&#20013;&#23398;&#39640;&#25293;&#22836;&#25293;&#25668;&#65289;.mp4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&#12298;&#21152;&#27861;&#21644;&#20943;&#27861;&#12299;&#19968;&#19978;P79&#24605;&#32771;&#39064;.wmv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99592" y="3356992"/>
            <a:ext cx="7630616" cy="720080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微课与微课程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96136" y="5963551"/>
            <a:ext cx="26277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bg1"/>
                </a:solidFill>
              </a:rPr>
              <a:t>王珏 </a:t>
            </a:r>
            <a:r>
              <a:rPr lang="en-US" altLang="zh-CN" sz="2000" dirty="0" smtClean="0">
                <a:solidFill>
                  <a:schemeClr val="bg1"/>
                </a:solidFill>
              </a:rPr>
              <a:t>2013/7/8 </a:t>
            </a:r>
            <a:r>
              <a:rPr lang="zh-CN" altLang="en-US" sz="2000" dirty="0" smtClean="0">
                <a:solidFill>
                  <a:schemeClr val="bg1"/>
                </a:solidFill>
              </a:rPr>
              <a:t>西</a:t>
            </a:r>
            <a:r>
              <a:rPr lang="zh-CN" altLang="en-US" sz="2000" dirty="0" smtClean="0">
                <a:solidFill>
                  <a:schemeClr val="bg1"/>
                </a:solidFill>
              </a:rPr>
              <a:t>湖</a:t>
            </a:r>
            <a:endParaRPr lang="en-US" altLang="zh-CN" sz="2000" dirty="0" smtClean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2000" dirty="0" smtClean="0">
                <a:solidFill>
                  <a:schemeClr val="bg1"/>
                </a:solidFill>
              </a:rPr>
              <a:t>@</a:t>
            </a:r>
            <a:r>
              <a:rPr lang="zh-CN" altLang="en-US" sz="2000" dirty="0" smtClean="0">
                <a:solidFill>
                  <a:schemeClr val="bg1"/>
                </a:solidFill>
              </a:rPr>
              <a:t>教育信息化思见行</a:t>
            </a:r>
            <a:endParaRPr lang="zh-CN" alt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5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82" y="1124744"/>
            <a:ext cx="6856413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5805264"/>
            <a:ext cx="4248472" cy="8125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摄像类：手机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白纸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实景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（常州博爱路小学 提供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3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73" y="671782"/>
            <a:ext cx="5684170" cy="469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5812070"/>
            <a:ext cx="2880320" cy="77508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摄像类：手机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放纸片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华南师范大学 焦建利 提供</a:t>
            </a:r>
          </a:p>
        </p:txBody>
      </p:sp>
      <p:sp>
        <p:nvSpPr>
          <p:cNvPr id="2" name="矩形 1"/>
          <p:cNvSpPr/>
          <p:nvPr/>
        </p:nvSpPr>
        <p:spPr>
          <a:xfrm>
            <a:off x="6403638" y="6448655"/>
            <a:ext cx="25294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hlinkClick r:id="rId4"/>
              </a:rPr>
              <a:t>http://www.jiaojianli.com/2169.html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147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 rot="2198707">
            <a:off x="714792" y="1525193"/>
            <a:ext cx="2149696" cy="2746834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228600" dir="2700000" sx="102000" sy="102000" algn="tl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 rot="2198707">
            <a:off x="912894" y="1615188"/>
            <a:ext cx="2030268" cy="2209410"/>
          </a:xfrm>
          <a:prstGeom prst="rect">
            <a:avLst/>
          </a:prstGeom>
          <a:solidFill>
            <a:srgbClr val="4BACC6"/>
          </a:solidFill>
          <a:ln w="25400" cap="flat" cmpd="sng" algn="ctr">
            <a:noFill/>
            <a:prstDash val="solid"/>
          </a:ln>
          <a:effectLst>
            <a:innerShdw blurRad="114300">
              <a:prstClr val="black">
                <a:alpha val="4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1789640" y="1363655"/>
            <a:ext cx="72000" cy="72000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5" name="Picture 2" descr="E:\PPT背景\未标题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965">
            <a:off x="1842804" y="879070"/>
            <a:ext cx="421019" cy="6456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25"/>
          <p:cNvSpPr/>
          <p:nvPr/>
        </p:nvSpPr>
        <p:spPr>
          <a:xfrm rot="480613">
            <a:off x="3321525" y="3287379"/>
            <a:ext cx="2149696" cy="2746834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228600" dir="2700000" sx="102000" sy="102000" algn="tl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 rot="480613">
            <a:off x="3417055" y="3332913"/>
            <a:ext cx="2030268" cy="2209410"/>
          </a:xfrm>
          <a:prstGeom prst="rect">
            <a:avLst/>
          </a:prstGeom>
          <a:solidFill>
            <a:srgbClr val="F6BB00"/>
          </a:solidFill>
          <a:ln w="25400" cap="flat" cmpd="sng" algn="ctr">
            <a:noFill/>
            <a:prstDash val="solid"/>
          </a:ln>
          <a:effectLst>
            <a:innerShdw blurRad="114300">
              <a:prstClr val="black">
                <a:alpha val="4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 rot="19881906">
            <a:off x="4389069" y="3403902"/>
            <a:ext cx="72000" cy="72000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9" name="Picture 2" descr="E:\PPT背景\未标题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67871">
            <a:off x="4319611" y="2834398"/>
            <a:ext cx="421019" cy="6456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 rot="507787">
            <a:off x="3517530" y="3563164"/>
            <a:ext cx="181507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录屏软件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+</a:t>
            </a:r>
          </a:p>
          <a:p>
            <a:pPr marL="285750" marR="0" lvl="0" indent="-28575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zh-CN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PPT</a:t>
            </a:r>
          </a:p>
          <a:p>
            <a:pPr marL="285750" marR="0" lvl="0" indent="-28575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画图工具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85750" marR="0" lvl="0" indent="-28575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任</a:t>
            </a:r>
            <a:r>
              <a:rPr lang="zh-CN" altLang="en-US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何软件</a:t>
            </a:r>
            <a:r>
              <a:rPr lang="en-US" altLang="zh-CN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如几何画板</a:t>
            </a:r>
            <a:r>
              <a:rPr lang="en-US" altLang="zh-CN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 rot="2242729">
            <a:off x="860562" y="1558356"/>
            <a:ext cx="2105995" cy="22529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摄像机</a:t>
            </a:r>
            <a:r>
              <a:rPr lang="en-US" altLang="zh-CN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lvl="0" indent="-285750" algn="just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白板</a:t>
            </a:r>
            <a:endParaRPr lang="en-US" altLang="zh-CN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lvl="0" indent="-285750" algn="just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zh-CN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Anything</a:t>
            </a:r>
          </a:p>
          <a:p>
            <a:pPr lvl="0" algn="just">
              <a:lnSpc>
                <a:spcPct val="130000"/>
              </a:lnSpc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手机</a:t>
            </a:r>
            <a:r>
              <a:rPr lang="en-US" altLang="zh-CN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lvl="0" indent="-285750" algn="just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白纸</a:t>
            </a:r>
            <a:endParaRPr lang="en-US" altLang="zh-CN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lvl="0" indent="-285750" algn="just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放纸片</a:t>
            </a:r>
            <a:endParaRPr lang="en-US" altLang="zh-CN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 rot="2340341">
            <a:off x="659595" y="3585111"/>
            <a:ext cx="1222097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摄像类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 rot="425183">
            <a:off x="3733645" y="5452465"/>
            <a:ext cx="120204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 smtClean="0">
                <a:solidFill>
                  <a:srgbClr val="A47D00"/>
                </a:solidFill>
                <a:latin typeface="微软雅黑" pitchFamily="34" charset="-122"/>
                <a:ea typeface="微软雅黑" pitchFamily="34" charset="-122"/>
              </a:rPr>
              <a:t>录屏类</a:t>
            </a:r>
            <a:endParaRPr lang="en-US" altLang="zh-CN" sz="2400" b="1" dirty="0" smtClean="0">
              <a:solidFill>
                <a:srgbClr val="A47D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标题 3"/>
          <p:cNvSpPr txBox="1">
            <a:spLocks/>
          </p:cNvSpPr>
          <p:nvPr/>
        </p:nvSpPr>
        <p:spPr>
          <a:xfrm>
            <a:off x="251520" y="188640"/>
            <a:ext cx="8640960" cy="56207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/>
              <a:t>微课怎么做 </a:t>
            </a:r>
            <a:r>
              <a:rPr lang="zh-CN" altLang="en-US" sz="1800" dirty="0" smtClean="0"/>
              <a:t>之 </a:t>
            </a:r>
            <a:r>
              <a:rPr lang="zh-CN" altLang="en-US" sz="3200" dirty="0" smtClean="0"/>
              <a:t>用什么工具和方法做</a:t>
            </a:r>
            <a:r>
              <a:rPr lang="en-US" altLang="zh-CN" sz="3200" dirty="0" smtClean="0"/>
              <a:t>?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92671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268760"/>
            <a:ext cx="65024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6101" y="5679406"/>
            <a:ext cx="3456384" cy="8125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录屏类：电子白板书写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录屏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重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庆聚奎中学 张渝江 提供</a:t>
            </a:r>
          </a:p>
        </p:txBody>
      </p:sp>
    </p:spTree>
    <p:extLst>
      <p:ext uri="{BB962C8B-B14F-4D97-AF65-F5344CB8AC3E}">
        <p14:creationId xmlns:p14="http://schemas.microsoft.com/office/powerpoint/2010/main" val="248725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5618066"/>
            <a:ext cx="3456384" cy="8125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录屏类：录屏软件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+PPT</a:t>
            </a:r>
          </a:p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常州博爱路小学  提供</a:t>
            </a:r>
          </a:p>
        </p:txBody>
      </p:sp>
      <p:pic>
        <p:nvPicPr>
          <p:cNvPr id="8195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5760640" cy="497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157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709" y="908720"/>
            <a:ext cx="65024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5615023"/>
            <a:ext cx="3456384" cy="8125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录屏类：录屏软件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+PPT</a:t>
            </a: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重庆聚奎中学 张渝江 提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0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484784"/>
            <a:ext cx="5832648" cy="324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5502528"/>
            <a:ext cx="3456384" cy="4524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录屏类：录屏软件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+PPT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5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63462"/>
            <a:ext cx="6696744" cy="516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5949280"/>
            <a:ext cx="3888432" cy="8125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录屏类：录屏软件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画图软件（可汗学院模式：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moothDraw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990825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27142"/>
            <a:ext cx="6696744" cy="515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6084372"/>
            <a:ext cx="3168352" cy="4524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录屏类：录屏软件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几何画板</a:t>
            </a:r>
          </a:p>
        </p:txBody>
      </p:sp>
    </p:spTree>
    <p:extLst>
      <p:ext uri="{BB962C8B-B14F-4D97-AF65-F5344CB8AC3E}">
        <p14:creationId xmlns:p14="http://schemas.microsoft.com/office/powerpoint/2010/main" val="3087316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 rot="2198707">
            <a:off x="714792" y="1525193"/>
            <a:ext cx="2149696" cy="2746834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228600" dir="2700000" sx="102000" sy="102000" algn="tl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 rot="2198707">
            <a:off x="912894" y="1615188"/>
            <a:ext cx="2030268" cy="2209410"/>
          </a:xfrm>
          <a:prstGeom prst="rect">
            <a:avLst/>
          </a:prstGeom>
          <a:solidFill>
            <a:srgbClr val="4BACC6"/>
          </a:solidFill>
          <a:ln w="25400" cap="flat" cmpd="sng" algn="ctr">
            <a:noFill/>
            <a:prstDash val="solid"/>
          </a:ln>
          <a:effectLst>
            <a:innerShdw blurRad="114300">
              <a:prstClr val="black">
                <a:alpha val="4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1789640" y="1363655"/>
            <a:ext cx="72000" cy="72000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5" name="Picture 2" descr="E:\PPT背景\未标题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965">
            <a:off x="1842804" y="879070"/>
            <a:ext cx="421019" cy="6456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25"/>
          <p:cNvSpPr/>
          <p:nvPr/>
        </p:nvSpPr>
        <p:spPr>
          <a:xfrm rot="480613">
            <a:off x="3321525" y="3287379"/>
            <a:ext cx="2149696" cy="2746834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228600" dir="2700000" sx="102000" sy="102000" algn="tl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 rot="480613">
            <a:off x="3417055" y="3332913"/>
            <a:ext cx="2030268" cy="220941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 rot="19881906">
            <a:off x="4389069" y="3403902"/>
            <a:ext cx="72000" cy="72000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9" name="Picture 2" descr="E:\PPT背景\未标题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67871">
            <a:off x="4319611" y="2834398"/>
            <a:ext cx="421019" cy="6456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29"/>
          <p:cNvSpPr/>
          <p:nvPr/>
        </p:nvSpPr>
        <p:spPr>
          <a:xfrm rot="20346964" flipH="1">
            <a:off x="6233456" y="1878736"/>
            <a:ext cx="2149696" cy="2746834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228600" dir="2700000" sx="102000" sy="102000" algn="tl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 rot="20346964" flipH="1">
            <a:off x="6208529" y="1937860"/>
            <a:ext cx="2030268" cy="2209410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>
            <a:innerShdw blurRad="114300">
              <a:prstClr val="black">
                <a:alpha val="4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 rot="3230050" flipH="1">
            <a:off x="7576799" y="1871148"/>
            <a:ext cx="72000" cy="72000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33" name="Picture 2" descr="E:\PPT背景\未标题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4085" flipH="1">
            <a:off x="7427594" y="1283820"/>
            <a:ext cx="421019" cy="6456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 rot="507787">
            <a:off x="3517530" y="3563164"/>
            <a:ext cx="181507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录屏软件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+</a:t>
            </a:r>
          </a:p>
          <a:p>
            <a:pPr marL="285750" marR="0" lvl="0" indent="-28575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zh-CN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PPT</a:t>
            </a:r>
          </a:p>
          <a:p>
            <a:pPr marL="285750" marR="0" lvl="0" indent="-28575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CN" altLang="en-US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几何画板</a:t>
            </a:r>
            <a:endParaRPr lang="en-US" altLang="zh-CN" kern="0" dirty="0" smtClean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marR="0" lvl="0" indent="-28575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画图工具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85750" marR="0" lvl="0" indent="-28575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任</a:t>
            </a:r>
            <a:r>
              <a:rPr lang="zh-CN" altLang="en-US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何软件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 rot="2242729">
            <a:off x="860562" y="1558356"/>
            <a:ext cx="2105995" cy="22529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摄像机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+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：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85750" marR="0" lvl="0" indent="-28575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白板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85750" marR="0" lvl="0" indent="-28575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zh-CN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Anything</a:t>
            </a:r>
          </a:p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手机</a:t>
            </a:r>
            <a:r>
              <a:rPr lang="en-US" altLang="zh-CN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kern="0" dirty="0" smtClean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marR="0" lvl="0" indent="-28575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CN" altLang="en-US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白纸</a:t>
            </a:r>
            <a:endParaRPr lang="en-US" altLang="zh-CN" kern="0" dirty="0" smtClean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marR="0" lvl="0" indent="-28575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CN" altLang="en-US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放纸片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 rot="20286605">
            <a:off x="6291252" y="2692379"/>
            <a:ext cx="188096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图像切换工具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85750" indent="-285750" algn="just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Flash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动画</a:t>
            </a: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类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 rot="2340341">
            <a:off x="659595" y="3585111"/>
            <a:ext cx="1222097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摄像类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 rot="425183">
            <a:off x="3733645" y="5452465"/>
            <a:ext cx="120204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 smtClean="0">
                <a:solidFill>
                  <a:srgbClr val="A47D00"/>
                </a:solidFill>
                <a:latin typeface="微软雅黑" pitchFamily="34" charset="-122"/>
                <a:ea typeface="微软雅黑" pitchFamily="34" charset="-122"/>
              </a:rPr>
              <a:t>录屏类</a:t>
            </a:r>
            <a:endParaRPr lang="en-US" altLang="zh-CN" sz="2400" b="1" dirty="0" smtClean="0">
              <a:solidFill>
                <a:srgbClr val="A47D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 rot="20334076">
            <a:off x="7161679" y="4004358"/>
            <a:ext cx="1429452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专用工具类</a:t>
            </a:r>
            <a:endParaRPr kumimoji="0" lang="en-US" altLang="zh-CN" sz="1600" b="1" i="0" u="none" strike="noStrike" kern="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标题 3"/>
          <p:cNvSpPr txBox="1">
            <a:spLocks/>
          </p:cNvSpPr>
          <p:nvPr/>
        </p:nvSpPr>
        <p:spPr>
          <a:xfrm>
            <a:off x="251520" y="188640"/>
            <a:ext cx="8640960" cy="56207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/>
              <a:t>微课怎么做 </a:t>
            </a:r>
            <a:r>
              <a:rPr lang="zh-CN" altLang="en-US" sz="1800" dirty="0" smtClean="0"/>
              <a:t>之 </a:t>
            </a:r>
            <a:r>
              <a:rPr lang="zh-CN" altLang="en-US" sz="3200" dirty="0" smtClean="0"/>
              <a:t>用什么工具和方法做</a:t>
            </a:r>
            <a:r>
              <a:rPr lang="en-US" altLang="zh-CN" sz="3200" dirty="0" smtClean="0"/>
              <a:t>?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97364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20"/>
          <p:cNvSpPr/>
          <p:nvPr/>
        </p:nvSpPr>
        <p:spPr>
          <a:xfrm>
            <a:off x="449462" y="2636912"/>
            <a:ext cx="1949122" cy="1949122"/>
          </a:xfrm>
          <a:custGeom>
            <a:avLst/>
            <a:gdLst/>
            <a:ahLst/>
            <a:cxnLst/>
            <a:rect l="l" t="t" r="r" b="b"/>
            <a:pathLst>
              <a:path w="3744416" h="3744416">
                <a:moveTo>
                  <a:pt x="1872208" y="360040"/>
                </a:moveTo>
                <a:cubicBezTo>
                  <a:pt x="1037061" y="360040"/>
                  <a:pt x="360040" y="1037061"/>
                  <a:pt x="360040" y="1872208"/>
                </a:cubicBezTo>
                <a:cubicBezTo>
                  <a:pt x="360040" y="2707355"/>
                  <a:pt x="1037061" y="3384376"/>
                  <a:pt x="1872208" y="3384376"/>
                </a:cubicBezTo>
                <a:cubicBezTo>
                  <a:pt x="2707355" y="3384376"/>
                  <a:pt x="3384376" y="2707355"/>
                  <a:pt x="3384376" y="1872208"/>
                </a:cubicBezTo>
                <a:cubicBezTo>
                  <a:pt x="3384376" y="1037061"/>
                  <a:pt x="2707355" y="360040"/>
                  <a:pt x="1872208" y="360040"/>
                </a:cubicBezTo>
                <a:close/>
                <a:moveTo>
                  <a:pt x="1872208" y="0"/>
                </a:moveTo>
                <a:cubicBezTo>
                  <a:pt x="2906200" y="0"/>
                  <a:pt x="3744416" y="838216"/>
                  <a:pt x="3744416" y="1872208"/>
                </a:cubicBezTo>
                <a:cubicBezTo>
                  <a:pt x="3744416" y="2906200"/>
                  <a:pt x="2906200" y="3744416"/>
                  <a:pt x="1872208" y="3744416"/>
                </a:cubicBezTo>
                <a:cubicBezTo>
                  <a:pt x="838216" y="3744416"/>
                  <a:pt x="0" y="2906200"/>
                  <a:pt x="0" y="1872208"/>
                </a:cubicBezTo>
                <a:cubicBezTo>
                  <a:pt x="0" y="838216"/>
                  <a:pt x="838216" y="0"/>
                  <a:pt x="1872208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254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  <a:scene3d>
            <a:camera prst="isometricOffAxis2Top">
              <a:rot lat="18407141" lon="220188" rev="20986792"/>
            </a:camera>
            <a:lightRig rig="threePt" dir="t"/>
          </a:scene3d>
          <a:sp3d extrusionH="63500">
            <a:bevelT h="9525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06" y="5013176"/>
            <a:ext cx="9154525" cy="936104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57045" y="1803393"/>
            <a:ext cx="993443" cy="2053683"/>
            <a:chOff x="6044046" y="1377538"/>
            <a:chExt cx="2408020" cy="4977951"/>
          </a:xfrm>
        </p:grpSpPr>
        <p:sp>
          <p:nvSpPr>
            <p:cNvPr id="5" name="圆角矩形 2"/>
            <p:cNvSpPr/>
            <p:nvPr/>
          </p:nvSpPr>
          <p:spPr>
            <a:xfrm>
              <a:off x="6044046" y="2586376"/>
              <a:ext cx="2408020" cy="3769113"/>
            </a:xfrm>
            <a:custGeom>
              <a:avLst/>
              <a:gdLst/>
              <a:ahLst/>
              <a:cxnLst/>
              <a:rect l="l" t="t" r="r" b="b"/>
              <a:pathLst>
                <a:path w="2408020" h="3769113">
                  <a:moveTo>
                    <a:pt x="591850" y="0"/>
                  </a:moveTo>
                  <a:cubicBezTo>
                    <a:pt x="625007" y="0"/>
                    <a:pt x="656856" y="5603"/>
                    <a:pt x="686092" y="17087"/>
                  </a:cubicBezTo>
                  <a:cubicBezTo>
                    <a:pt x="712578" y="5986"/>
                    <a:pt x="741672" y="0"/>
                    <a:pt x="772163" y="0"/>
                  </a:cubicBezTo>
                  <a:lnTo>
                    <a:pt x="870723" y="0"/>
                  </a:lnTo>
                  <a:cubicBezTo>
                    <a:pt x="968564" y="78470"/>
                    <a:pt x="1093021" y="124023"/>
                    <a:pt x="1228118" y="124023"/>
                  </a:cubicBezTo>
                  <a:cubicBezTo>
                    <a:pt x="1363215" y="124023"/>
                    <a:pt x="1487672" y="78470"/>
                    <a:pt x="1585514" y="0"/>
                  </a:cubicBezTo>
                  <a:lnTo>
                    <a:pt x="1684073" y="0"/>
                  </a:lnTo>
                  <a:cubicBezTo>
                    <a:pt x="1710062" y="0"/>
                    <a:pt x="1735035" y="4349"/>
                    <a:pt x="1757976" y="13310"/>
                  </a:cubicBezTo>
                  <a:cubicBezTo>
                    <a:pt x="1783707" y="4186"/>
                    <a:pt x="1811390" y="0"/>
                    <a:pt x="1840050" y="0"/>
                  </a:cubicBezTo>
                  <a:cubicBezTo>
                    <a:pt x="1923003" y="0"/>
                    <a:pt x="1997765" y="35066"/>
                    <a:pt x="2049772" y="91699"/>
                  </a:cubicBezTo>
                  <a:cubicBezTo>
                    <a:pt x="2080267" y="108976"/>
                    <a:pt x="2103051" y="138945"/>
                    <a:pt x="2110912" y="175921"/>
                  </a:cubicBezTo>
                  <a:lnTo>
                    <a:pt x="2405138" y="1559869"/>
                  </a:lnTo>
                  <a:cubicBezTo>
                    <a:pt x="2420142" y="1630447"/>
                    <a:pt x="2375091" y="1699826"/>
                    <a:pt x="2304513" y="1714831"/>
                  </a:cubicBezTo>
                  <a:lnTo>
                    <a:pt x="2268462" y="1722495"/>
                  </a:lnTo>
                  <a:cubicBezTo>
                    <a:pt x="2197885" y="1737500"/>
                    <a:pt x="2128505" y="1692449"/>
                    <a:pt x="2113501" y="1621871"/>
                  </a:cubicBezTo>
                  <a:lnTo>
                    <a:pt x="1912058" y="674346"/>
                  </a:lnTo>
                  <a:lnTo>
                    <a:pt x="1912058" y="1932255"/>
                  </a:lnTo>
                  <a:cubicBezTo>
                    <a:pt x="1912058" y="1988874"/>
                    <a:pt x="1891419" y="2040672"/>
                    <a:pt x="1856490" y="2079882"/>
                  </a:cubicBezTo>
                  <a:cubicBezTo>
                    <a:pt x="1869669" y="2101109"/>
                    <a:pt x="1876146" y="2126226"/>
                    <a:pt x="1876146" y="2152856"/>
                  </a:cubicBezTo>
                  <a:lnTo>
                    <a:pt x="1876146" y="3608415"/>
                  </a:lnTo>
                  <a:cubicBezTo>
                    <a:pt x="1876146" y="3697166"/>
                    <a:pt x="1804200" y="3769112"/>
                    <a:pt x="1715449" y="3769112"/>
                  </a:cubicBezTo>
                  <a:lnTo>
                    <a:pt x="1580731" y="3769112"/>
                  </a:lnTo>
                  <a:cubicBezTo>
                    <a:pt x="1491980" y="3769112"/>
                    <a:pt x="1420034" y="3697166"/>
                    <a:pt x="1420034" y="3608415"/>
                  </a:cubicBezTo>
                  <a:lnTo>
                    <a:pt x="1420034" y="2160240"/>
                  </a:lnTo>
                  <a:lnTo>
                    <a:pt x="1071842" y="2160240"/>
                  </a:lnTo>
                  <a:lnTo>
                    <a:pt x="1071842" y="3608416"/>
                  </a:lnTo>
                  <a:cubicBezTo>
                    <a:pt x="1071842" y="3697167"/>
                    <a:pt x="999896" y="3769113"/>
                    <a:pt x="911145" y="3769113"/>
                  </a:cubicBezTo>
                  <a:lnTo>
                    <a:pt x="776427" y="3769113"/>
                  </a:lnTo>
                  <a:cubicBezTo>
                    <a:pt x="687676" y="3769113"/>
                    <a:pt x="615730" y="3697167"/>
                    <a:pt x="615730" y="3608416"/>
                  </a:cubicBezTo>
                  <a:lnTo>
                    <a:pt x="615730" y="2152857"/>
                  </a:lnTo>
                  <a:lnTo>
                    <a:pt x="625327" y="2105324"/>
                  </a:lnTo>
                  <a:cubicBezTo>
                    <a:pt x="575423" y="2064285"/>
                    <a:pt x="544178" y="2001919"/>
                    <a:pt x="544178" y="1932255"/>
                  </a:cubicBezTo>
                  <a:lnTo>
                    <a:pt x="544178" y="571258"/>
                  </a:lnTo>
                  <a:lnTo>
                    <a:pt x="531831" y="568114"/>
                  </a:lnTo>
                  <a:lnTo>
                    <a:pt x="294519" y="1684360"/>
                  </a:lnTo>
                  <a:cubicBezTo>
                    <a:pt x="279515" y="1754938"/>
                    <a:pt x="210135" y="1799989"/>
                    <a:pt x="139558" y="1784984"/>
                  </a:cubicBezTo>
                  <a:lnTo>
                    <a:pt x="103507" y="1777320"/>
                  </a:lnTo>
                  <a:cubicBezTo>
                    <a:pt x="32929" y="1762315"/>
                    <a:pt x="-12122" y="1692936"/>
                    <a:pt x="2882" y="1622358"/>
                  </a:cubicBezTo>
                  <a:lnTo>
                    <a:pt x="297108" y="238410"/>
                  </a:lnTo>
                  <a:cubicBezTo>
                    <a:pt x="301456" y="217955"/>
                    <a:pt x="310372" y="199644"/>
                    <a:pt x="323591" y="185136"/>
                  </a:cubicBezTo>
                  <a:cubicBezTo>
                    <a:pt x="364343" y="76742"/>
                    <a:pt x="469134" y="0"/>
                    <a:pt x="591850" y="0"/>
                  </a:cubicBez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isometricOffAxis1Right"/>
              <a:lightRig rig="threePt" dir="t"/>
            </a:scene3d>
            <a:sp3d extrusionH="76200">
              <a:bevelT/>
              <a:extrusionClr>
                <a:sysClr val="windowText" lastClr="000000">
                  <a:lumMod val="65000"/>
                  <a:lumOff val="35000"/>
                </a:sysClr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588224" y="1377538"/>
              <a:ext cx="1176192" cy="1176192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isometricOffAxis1Right"/>
              <a:lightRig rig="threePt" dir="t"/>
            </a:scene3d>
            <a:sp3d extrusionH="76200">
              <a:bevelT w="13335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95674" y="5122104"/>
            <a:ext cx="7416686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支撑学生学习的新型资源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157618" y="25799"/>
            <a:ext cx="2771910" cy="3306991"/>
            <a:chOff x="561535" y="1010302"/>
            <a:chExt cx="3447584" cy="4146284"/>
          </a:xfrm>
        </p:grpSpPr>
        <p:sp>
          <p:nvSpPr>
            <p:cNvPr id="19" name="椭圆 18"/>
            <p:cNvSpPr/>
            <p:nvPr/>
          </p:nvSpPr>
          <p:spPr>
            <a:xfrm>
              <a:off x="864423" y="2585841"/>
              <a:ext cx="2570745" cy="25707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985820" y="2715428"/>
              <a:ext cx="2325535" cy="232553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438374" y="2340893"/>
              <a:ext cx="2570745" cy="2570745"/>
            </a:xfrm>
            <a:prstGeom prst="ellipse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748072" y="2650591"/>
              <a:ext cx="1951349" cy="1951349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108515" y="2573894"/>
              <a:ext cx="183181" cy="18318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 rot="18667727">
              <a:off x="1164985" y="1382368"/>
              <a:ext cx="546775" cy="1753676"/>
            </a:xfrm>
            <a:custGeom>
              <a:avLst/>
              <a:gdLst>
                <a:gd name="connsiteX0" fmla="*/ 386862 w 527539"/>
                <a:gd name="connsiteY0" fmla="*/ 1828800 h 1899139"/>
                <a:gd name="connsiteX1" fmla="*/ 0 w 527539"/>
                <a:gd name="connsiteY1" fmla="*/ 902677 h 1899139"/>
                <a:gd name="connsiteX2" fmla="*/ 23447 w 527539"/>
                <a:gd name="connsiteY2" fmla="*/ 0 h 1899139"/>
                <a:gd name="connsiteX3" fmla="*/ 527539 w 527539"/>
                <a:gd name="connsiteY3" fmla="*/ 375139 h 1899139"/>
                <a:gd name="connsiteX4" fmla="*/ 457200 w 527539"/>
                <a:gd name="connsiteY4" fmla="*/ 1090247 h 1899139"/>
                <a:gd name="connsiteX5" fmla="*/ 445477 w 527539"/>
                <a:gd name="connsiteY5" fmla="*/ 1899139 h 1899139"/>
                <a:gd name="connsiteX6" fmla="*/ 386862 w 527539"/>
                <a:gd name="connsiteY6" fmla="*/ 1770185 h 1899139"/>
                <a:gd name="connsiteX7" fmla="*/ 386862 w 527539"/>
                <a:gd name="connsiteY7" fmla="*/ 1828800 h 1899139"/>
                <a:gd name="connsiteX0" fmla="*/ 386862 w 549406"/>
                <a:gd name="connsiteY0" fmla="*/ 1845397 h 1915736"/>
                <a:gd name="connsiteX1" fmla="*/ 0 w 549406"/>
                <a:gd name="connsiteY1" fmla="*/ 919274 h 1915736"/>
                <a:gd name="connsiteX2" fmla="*/ 23447 w 549406"/>
                <a:gd name="connsiteY2" fmla="*/ 16597 h 1915736"/>
                <a:gd name="connsiteX3" fmla="*/ 527539 w 549406"/>
                <a:gd name="connsiteY3" fmla="*/ 391736 h 1915736"/>
                <a:gd name="connsiteX4" fmla="*/ 457200 w 549406"/>
                <a:gd name="connsiteY4" fmla="*/ 1106844 h 1915736"/>
                <a:gd name="connsiteX5" fmla="*/ 445477 w 549406"/>
                <a:gd name="connsiteY5" fmla="*/ 1915736 h 1915736"/>
                <a:gd name="connsiteX6" fmla="*/ 386862 w 549406"/>
                <a:gd name="connsiteY6" fmla="*/ 1786782 h 1915736"/>
                <a:gd name="connsiteX7" fmla="*/ 386862 w 549406"/>
                <a:gd name="connsiteY7" fmla="*/ 1845397 h 1915736"/>
                <a:gd name="connsiteX0" fmla="*/ 386862 w 548374"/>
                <a:gd name="connsiteY0" fmla="*/ 1845397 h 1915736"/>
                <a:gd name="connsiteX1" fmla="*/ 0 w 548374"/>
                <a:gd name="connsiteY1" fmla="*/ 919274 h 1915736"/>
                <a:gd name="connsiteX2" fmla="*/ 23447 w 548374"/>
                <a:gd name="connsiteY2" fmla="*/ 16597 h 1915736"/>
                <a:gd name="connsiteX3" fmla="*/ 527539 w 548374"/>
                <a:gd name="connsiteY3" fmla="*/ 391736 h 1915736"/>
                <a:gd name="connsiteX4" fmla="*/ 457200 w 548374"/>
                <a:gd name="connsiteY4" fmla="*/ 1106844 h 1915736"/>
                <a:gd name="connsiteX5" fmla="*/ 445477 w 548374"/>
                <a:gd name="connsiteY5" fmla="*/ 1915736 h 1915736"/>
                <a:gd name="connsiteX6" fmla="*/ 386862 w 548374"/>
                <a:gd name="connsiteY6" fmla="*/ 1786782 h 1915736"/>
                <a:gd name="connsiteX7" fmla="*/ 386862 w 548374"/>
                <a:gd name="connsiteY7" fmla="*/ 1845397 h 1915736"/>
                <a:gd name="connsiteX0" fmla="*/ 431065 w 592577"/>
                <a:gd name="connsiteY0" fmla="*/ 1845397 h 1915736"/>
                <a:gd name="connsiteX1" fmla="*/ 44203 w 592577"/>
                <a:gd name="connsiteY1" fmla="*/ 919274 h 1915736"/>
                <a:gd name="connsiteX2" fmla="*/ 67650 w 592577"/>
                <a:gd name="connsiteY2" fmla="*/ 16597 h 1915736"/>
                <a:gd name="connsiteX3" fmla="*/ 571742 w 592577"/>
                <a:gd name="connsiteY3" fmla="*/ 391736 h 1915736"/>
                <a:gd name="connsiteX4" fmla="*/ 501403 w 592577"/>
                <a:gd name="connsiteY4" fmla="*/ 1106844 h 1915736"/>
                <a:gd name="connsiteX5" fmla="*/ 489680 w 592577"/>
                <a:gd name="connsiteY5" fmla="*/ 1915736 h 1915736"/>
                <a:gd name="connsiteX6" fmla="*/ 431065 w 592577"/>
                <a:gd name="connsiteY6" fmla="*/ 1786782 h 1915736"/>
                <a:gd name="connsiteX7" fmla="*/ 431065 w 592577"/>
                <a:gd name="connsiteY7" fmla="*/ 1845397 h 1915736"/>
                <a:gd name="connsiteX0" fmla="*/ 431065 w 592577"/>
                <a:gd name="connsiteY0" fmla="*/ 1845397 h 1915736"/>
                <a:gd name="connsiteX1" fmla="*/ 44203 w 592577"/>
                <a:gd name="connsiteY1" fmla="*/ 919274 h 1915736"/>
                <a:gd name="connsiteX2" fmla="*/ 67650 w 592577"/>
                <a:gd name="connsiteY2" fmla="*/ 16597 h 1915736"/>
                <a:gd name="connsiteX3" fmla="*/ 571742 w 592577"/>
                <a:gd name="connsiteY3" fmla="*/ 391736 h 1915736"/>
                <a:gd name="connsiteX4" fmla="*/ 501403 w 592577"/>
                <a:gd name="connsiteY4" fmla="*/ 1106844 h 1915736"/>
                <a:gd name="connsiteX5" fmla="*/ 489680 w 592577"/>
                <a:gd name="connsiteY5" fmla="*/ 1915736 h 1915736"/>
                <a:gd name="connsiteX6" fmla="*/ 431065 w 592577"/>
                <a:gd name="connsiteY6" fmla="*/ 1786782 h 1915736"/>
                <a:gd name="connsiteX7" fmla="*/ 431065 w 592577"/>
                <a:gd name="connsiteY7" fmla="*/ 1845397 h 1915736"/>
                <a:gd name="connsiteX0" fmla="*/ 506129 w 597303"/>
                <a:gd name="connsiteY0" fmla="*/ 1915736 h 1915736"/>
                <a:gd name="connsiteX1" fmla="*/ 48929 w 597303"/>
                <a:gd name="connsiteY1" fmla="*/ 919274 h 1915736"/>
                <a:gd name="connsiteX2" fmla="*/ 72376 w 597303"/>
                <a:gd name="connsiteY2" fmla="*/ 16597 h 1915736"/>
                <a:gd name="connsiteX3" fmla="*/ 576468 w 597303"/>
                <a:gd name="connsiteY3" fmla="*/ 391736 h 1915736"/>
                <a:gd name="connsiteX4" fmla="*/ 506129 w 597303"/>
                <a:gd name="connsiteY4" fmla="*/ 1106844 h 1915736"/>
                <a:gd name="connsiteX5" fmla="*/ 494406 w 597303"/>
                <a:gd name="connsiteY5" fmla="*/ 1915736 h 1915736"/>
                <a:gd name="connsiteX6" fmla="*/ 435791 w 597303"/>
                <a:gd name="connsiteY6" fmla="*/ 1786782 h 1915736"/>
                <a:gd name="connsiteX7" fmla="*/ 506129 w 597303"/>
                <a:gd name="connsiteY7" fmla="*/ 1915736 h 19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303" h="1915736">
                  <a:moveTo>
                    <a:pt x="506129" y="1915736"/>
                  </a:moveTo>
                  <a:cubicBezTo>
                    <a:pt x="441652" y="1771151"/>
                    <a:pt x="121221" y="1235797"/>
                    <a:pt x="48929" y="919274"/>
                  </a:cubicBezTo>
                  <a:cubicBezTo>
                    <a:pt x="-23363" y="602751"/>
                    <a:pt x="-15547" y="104520"/>
                    <a:pt x="72376" y="16597"/>
                  </a:cubicBezTo>
                  <a:cubicBezTo>
                    <a:pt x="160299" y="-71326"/>
                    <a:pt x="504176" y="210028"/>
                    <a:pt x="576468" y="391736"/>
                  </a:cubicBezTo>
                  <a:cubicBezTo>
                    <a:pt x="648760" y="573444"/>
                    <a:pt x="510037" y="837213"/>
                    <a:pt x="506129" y="1106844"/>
                  </a:cubicBezTo>
                  <a:lnTo>
                    <a:pt x="494406" y="1915736"/>
                  </a:lnTo>
                  <a:lnTo>
                    <a:pt x="435791" y="1786782"/>
                  </a:lnTo>
                  <a:lnTo>
                    <a:pt x="506129" y="1915736"/>
                  </a:lnTo>
                  <a:close/>
                </a:path>
              </a:pathLst>
            </a:custGeom>
            <a:noFill/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 rot="21026667">
              <a:off x="1616396" y="1010302"/>
              <a:ext cx="546775" cy="1753676"/>
            </a:xfrm>
            <a:custGeom>
              <a:avLst/>
              <a:gdLst>
                <a:gd name="connsiteX0" fmla="*/ 386862 w 527539"/>
                <a:gd name="connsiteY0" fmla="*/ 1828800 h 1899139"/>
                <a:gd name="connsiteX1" fmla="*/ 0 w 527539"/>
                <a:gd name="connsiteY1" fmla="*/ 902677 h 1899139"/>
                <a:gd name="connsiteX2" fmla="*/ 23447 w 527539"/>
                <a:gd name="connsiteY2" fmla="*/ 0 h 1899139"/>
                <a:gd name="connsiteX3" fmla="*/ 527539 w 527539"/>
                <a:gd name="connsiteY3" fmla="*/ 375139 h 1899139"/>
                <a:gd name="connsiteX4" fmla="*/ 457200 w 527539"/>
                <a:gd name="connsiteY4" fmla="*/ 1090247 h 1899139"/>
                <a:gd name="connsiteX5" fmla="*/ 445477 w 527539"/>
                <a:gd name="connsiteY5" fmla="*/ 1899139 h 1899139"/>
                <a:gd name="connsiteX6" fmla="*/ 386862 w 527539"/>
                <a:gd name="connsiteY6" fmla="*/ 1770185 h 1899139"/>
                <a:gd name="connsiteX7" fmla="*/ 386862 w 527539"/>
                <a:gd name="connsiteY7" fmla="*/ 1828800 h 1899139"/>
                <a:gd name="connsiteX0" fmla="*/ 386862 w 549406"/>
                <a:gd name="connsiteY0" fmla="*/ 1845397 h 1915736"/>
                <a:gd name="connsiteX1" fmla="*/ 0 w 549406"/>
                <a:gd name="connsiteY1" fmla="*/ 919274 h 1915736"/>
                <a:gd name="connsiteX2" fmla="*/ 23447 w 549406"/>
                <a:gd name="connsiteY2" fmla="*/ 16597 h 1915736"/>
                <a:gd name="connsiteX3" fmla="*/ 527539 w 549406"/>
                <a:gd name="connsiteY3" fmla="*/ 391736 h 1915736"/>
                <a:gd name="connsiteX4" fmla="*/ 457200 w 549406"/>
                <a:gd name="connsiteY4" fmla="*/ 1106844 h 1915736"/>
                <a:gd name="connsiteX5" fmla="*/ 445477 w 549406"/>
                <a:gd name="connsiteY5" fmla="*/ 1915736 h 1915736"/>
                <a:gd name="connsiteX6" fmla="*/ 386862 w 549406"/>
                <a:gd name="connsiteY6" fmla="*/ 1786782 h 1915736"/>
                <a:gd name="connsiteX7" fmla="*/ 386862 w 549406"/>
                <a:gd name="connsiteY7" fmla="*/ 1845397 h 1915736"/>
                <a:gd name="connsiteX0" fmla="*/ 386862 w 548374"/>
                <a:gd name="connsiteY0" fmla="*/ 1845397 h 1915736"/>
                <a:gd name="connsiteX1" fmla="*/ 0 w 548374"/>
                <a:gd name="connsiteY1" fmla="*/ 919274 h 1915736"/>
                <a:gd name="connsiteX2" fmla="*/ 23447 w 548374"/>
                <a:gd name="connsiteY2" fmla="*/ 16597 h 1915736"/>
                <a:gd name="connsiteX3" fmla="*/ 527539 w 548374"/>
                <a:gd name="connsiteY3" fmla="*/ 391736 h 1915736"/>
                <a:gd name="connsiteX4" fmla="*/ 457200 w 548374"/>
                <a:gd name="connsiteY4" fmla="*/ 1106844 h 1915736"/>
                <a:gd name="connsiteX5" fmla="*/ 445477 w 548374"/>
                <a:gd name="connsiteY5" fmla="*/ 1915736 h 1915736"/>
                <a:gd name="connsiteX6" fmla="*/ 386862 w 548374"/>
                <a:gd name="connsiteY6" fmla="*/ 1786782 h 1915736"/>
                <a:gd name="connsiteX7" fmla="*/ 386862 w 548374"/>
                <a:gd name="connsiteY7" fmla="*/ 1845397 h 1915736"/>
                <a:gd name="connsiteX0" fmla="*/ 431065 w 592577"/>
                <a:gd name="connsiteY0" fmla="*/ 1845397 h 1915736"/>
                <a:gd name="connsiteX1" fmla="*/ 44203 w 592577"/>
                <a:gd name="connsiteY1" fmla="*/ 919274 h 1915736"/>
                <a:gd name="connsiteX2" fmla="*/ 67650 w 592577"/>
                <a:gd name="connsiteY2" fmla="*/ 16597 h 1915736"/>
                <a:gd name="connsiteX3" fmla="*/ 571742 w 592577"/>
                <a:gd name="connsiteY3" fmla="*/ 391736 h 1915736"/>
                <a:gd name="connsiteX4" fmla="*/ 501403 w 592577"/>
                <a:gd name="connsiteY4" fmla="*/ 1106844 h 1915736"/>
                <a:gd name="connsiteX5" fmla="*/ 489680 w 592577"/>
                <a:gd name="connsiteY5" fmla="*/ 1915736 h 1915736"/>
                <a:gd name="connsiteX6" fmla="*/ 431065 w 592577"/>
                <a:gd name="connsiteY6" fmla="*/ 1786782 h 1915736"/>
                <a:gd name="connsiteX7" fmla="*/ 431065 w 592577"/>
                <a:gd name="connsiteY7" fmla="*/ 1845397 h 1915736"/>
                <a:gd name="connsiteX0" fmla="*/ 431065 w 592577"/>
                <a:gd name="connsiteY0" fmla="*/ 1845397 h 1915736"/>
                <a:gd name="connsiteX1" fmla="*/ 44203 w 592577"/>
                <a:gd name="connsiteY1" fmla="*/ 919274 h 1915736"/>
                <a:gd name="connsiteX2" fmla="*/ 67650 w 592577"/>
                <a:gd name="connsiteY2" fmla="*/ 16597 h 1915736"/>
                <a:gd name="connsiteX3" fmla="*/ 571742 w 592577"/>
                <a:gd name="connsiteY3" fmla="*/ 391736 h 1915736"/>
                <a:gd name="connsiteX4" fmla="*/ 501403 w 592577"/>
                <a:gd name="connsiteY4" fmla="*/ 1106844 h 1915736"/>
                <a:gd name="connsiteX5" fmla="*/ 489680 w 592577"/>
                <a:gd name="connsiteY5" fmla="*/ 1915736 h 1915736"/>
                <a:gd name="connsiteX6" fmla="*/ 431065 w 592577"/>
                <a:gd name="connsiteY6" fmla="*/ 1786782 h 1915736"/>
                <a:gd name="connsiteX7" fmla="*/ 431065 w 592577"/>
                <a:gd name="connsiteY7" fmla="*/ 1845397 h 1915736"/>
                <a:gd name="connsiteX0" fmla="*/ 506129 w 597303"/>
                <a:gd name="connsiteY0" fmla="*/ 1915736 h 1915736"/>
                <a:gd name="connsiteX1" fmla="*/ 48929 w 597303"/>
                <a:gd name="connsiteY1" fmla="*/ 919274 h 1915736"/>
                <a:gd name="connsiteX2" fmla="*/ 72376 w 597303"/>
                <a:gd name="connsiteY2" fmla="*/ 16597 h 1915736"/>
                <a:gd name="connsiteX3" fmla="*/ 576468 w 597303"/>
                <a:gd name="connsiteY3" fmla="*/ 391736 h 1915736"/>
                <a:gd name="connsiteX4" fmla="*/ 506129 w 597303"/>
                <a:gd name="connsiteY4" fmla="*/ 1106844 h 1915736"/>
                <a:gd name="connsiteX5" fmla="*/ 494406 w 597303"/>
                <a:gd name="connsiteY5" fmla="*/ 1915736 h 1915736"/>
                <a:gd name="connsiteX6" fmla="*/ 435791 w 597303"/>
                <a:gd name="connsiteY6" fmla="*/ 1786782 h 1915736"/>
                <a:gd name="connsiteX7" fmla="*/ 506129 w 597303"/>
                <a:gd name="connsiteY7" fmla="*/ 1915736 h 19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303" h="1915736">
                  <a:moveTo>
                    <a:pt x="506129" y="1915736"/>
                  </a:moveTo>
                  <a:cubicBezTo>
                    <a:pt x="441652" y="1771151"/>
                    <a:pt x="121221" y="1235797"/>
                    <a:pt x="48929" y="919274"/>
                  </a:cubicBezTo>
                  <a:cubicBezTo>
                    <a:pt x="-23363" y="602751"/>
                    <a:pt x="-15547" y="104520"/>
                    <a:pt x="72376" y="16597"/>
                  </a:cubicBezTo>
                  <a:cubicBezTo>
                    <a:pt x="160299" y="-71326"/>
                    <a:pt x="504176" y="210028"/>
                    <a:pt x="576468" y="391736"/>
                  </a:cubicBezTo>
                  <a:cubicBezTo>
                    <a:pt x="648760" y="573444"/>
                    <a:pt x="510037" y="837213"/>
                    <a:pt x="506129" y="1106844"/>
                  </a:cubicBezTo>
                  <a:lnTo>
                    <a:pt x="494406" y="1915736"/>
                  </a:lnTo>
                  <a:lnTo>
                    <a:pt x="435791" y="1786782"/>
                  </a:lnTo>
                  <a:lnTo>
                    <a:pt x="506129" y="1915736"/>
                  </a:lnTo>
                  <a:close/>
                </a:path>
              </a:pathLst>
            </a:custGeom>
            <a:noFill/>
            <a:ln w="25400" cap="flat" cmpd="sng" algn="ctr">
              <a:solidFill>
                <a:srgbClr val="4BACC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531541" y="2475639"/>
            <a:ext cx="647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03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5164" y="1750409"/>
            <a:ext cx="1328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微课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/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微视频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94048" y="2348550"/>
            <a:ext cx="719435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学生成长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1735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327803" cy="228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901" y="646246"/>
            <a:ext cx="3421040" cy="230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16" y="3068960"/>
            <a:ext cx="3900105" cy="236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73316" y="6084372"/>
            <a:ext cx="3168352" cy="41498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图片切换类</a:t>
            </a:r>
          </a:p>
        </p:txBody>
      </p:sp>
    </p:spTree>
    <p:extLst>
      <p:ext uri="{BB962C8B-B14F-4D97-AF65-F5344CB8AC3E}">
        <p14:creationId xmlns:p14="http://schemas.microsoft.com/office/powerpoint/2010/main" val="129246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16" y="6084372"/>
            <a:ext cx="3168352" cy="41498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Flash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动画类</a:t>
            </a:r>
          </a:p>
        </p:txBody>
      </p:sp>
      <p:pic>
        <p:nvPicPr>
          <p:cNvPr id="1024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36914"/>
            <a:ext cx="4958680" cy="190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73016"/>
            <a:ext cx="48768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42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480613">
            <a:off x="3705048" y="1983136"/>
            <a:ext cx="2149696" cy="2746834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228600" dir="2700000" sx="102000" sy="102000" algn="tl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 rot="480613">
            <a:off x="3800578" y="2028670"/>
            <a:ext cx="2030268" cy="220941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 rot="19881906">
            <a:off x="4772592" y="2099659"/>
            <a:ext cx="72000" cy="72000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9" name="Picture 2" descr="E:\PPT背景\未标题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67871">
            <a:off x="4703134" y="1530155"/>
            <a:ext cx="421019" cy="6456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 rot="507787">
            <a:off x="3901053" y="2258921"/>
            <a:ext cx="181507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一体化平台</a:t>
            </a:r>
            <a:r>
              <a:rPr lang="en-US" altLang="zh-CN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云服务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85750" marR="0" lvl="0" indent="-28575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zh-CN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Web</a:t>
            </a:r>
            <a:r>
              <a:rPr lang="zh-CN" altLang="en-US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书写</a:t>
            </a:r>
            <a:endParaRPr lang="en-US" altLang="zh-CN" kern="0" dirty="0" smtClean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lvl="0" indent="-285750" algn="just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桌面录制工具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(</a:t>
            </a:r>
            <a:r>
              <a:rPr lang="en-US" altLang="zh-CN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Web</a:t>
            </a: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启动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 rot="425183">
            <a:off x="3945000" y="4151386"/>
            <a:ext cx="159727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 smtClean="0">
                <a:solidFill>
                  <a:srgbClr val="A47D00"/>
                </a:solidFill>
                <a:latin typeface="微软雅黑" pitchFamily="34" charset="-122"/>
                <a:ea typeface="微软雅黑" pitchFamily="34" charset="-122"/>
              </a:rPr>
              <a:t>极致方案</a:t>
            </a:r>
            <a:endParaRPr lang="en-US" altLang="zh-CN" sz="2400" b="1" dirty="0" smtClean="0">
              <a:solidFill>
                <a:srgbClr val="A47D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标题 3"/>
          <p:cNvSpPr txBox="1">
            <a:spLocks/>
          </p:cNvSpPr>
          <p:nvPr/>
        </p:nvSpPr>
        <p:spPr>
          <a:xfrm>
            <a:off x="251520" y="188640"/>
            <a:ext cx="8640960" cy="56207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/>
              <a:t>微课怎么做 </a:t>
            </a:r>
            <a:r>
              <a:rPr lang="zh-CN" altLang="en-US" sz="1800" dirty="0" smtClean="0"/>
              <a:t>之 </a:t>
            </a:r>
            <a:r>
              <a:rPr lang="zh-CN" altLang="en-US" sz="3200" dirty="0" smtClean="0"/>
              <a:t>用什么工具和方法做</a:t>
            </a:r>
            <a:r>
              <a:rPr lang="en-US" altLang="zh-CN" sz="3200" dirty="0" smtClean="0"/>
              <a:t>?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968066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52"/>
          <p:cNvSpPr/>
          <p:nvPr/>
        </p:nvSpPr>
        <p:spPr>
          <a:xfrm rot="5400000" flipV="1">
            <a:off x="4565806" y="4194041"/>
            <a:ext cx="3331784" cy="466725"/>
          </a:xfrm>
          <a:custGeom>
            <a:avLst/>
            <a:gdLst>
              <a:gd name="connsiteX0" fmla="*/ 0 w 4514850"/>
              <a:gd name="connsiteY0" fmla="*/ 0 h 0"/>
              <a:gd name="connsiteX1" fmla="*/ 4514850 w 45148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14850">
                <a:moveTo>
                  <a:pt x="0" y="0"/>
                </a:moveTo>
                <a:lnTo>
                  <a:pt x="4514850" y="0"/>
                </a:lnTo>
              </a:path>
            </a:pathLst>
          </a:cu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ysDash"/>
            <a:headEnd type="oval"/>
            <a:tailEnd type="oval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Gulim" pitchFamily="34" charset="-127"/>
              <a:cs typeface="+mn-cs"/>
            </a:endParaRPr>
          </a:p>
        </p:txBody>
      </p:sp>
      <p:sp>
        <p:nvSpPr>
          <p:cNvPr id="4" name="자유형 52"/>
          <p:cNvSpPr/>
          <p:nvPr/>
        </p:nvSpPr>
        <p:spPr>
          <a:xfrm rot="5400000" flipV="1">
            <a:off x="6330077" y="4194041"/>
            <a:ext cx="3331784" cy="466725"/>
          </a:xfrm>
          <a:custGeom>
            <a:avLst/>
            <a:gdLst>
              <a:gd name="connsiteX0" fmla="*/ 0 w 4514850"/>
              <a:gd name="connsiteY0" fmla="*/ 0 h 0"/>
              <a:gd name="connsiteX1" fmla="*/ 4514850 w 45148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14850">
                <a:moveTo>
                  <a:pt x="0" y="0"/>
                </a:moveTo>
                <a:lnTo>
                  <a:pt x="4514850" y="0"/>
                </a:lnTo>
              </a:path>
            </a:pathLst>
          </a:cu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ysDash"/>
            <a:headEnd type="oval"/>
            <a:tailEnd type="oval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Gulim" pitchFamily="34" charset="-127"/>
              <a:cs typeface="+mn-cs"/>
            </a:endParaRPr>
          </a:p>
        </p:txBody>
      </p:sp>
      <p:sp>
        <p:nvSpPr>
          <p:cNvPr id="5" name="자유형 52"/>
          <p:cNvSpPr/>
          <p:nvPr/>
        </p:nvSpPr>
        <p:spPr>
          <a:xfrm rot="5400000" flipV="1">
            <a:off x="2826937" y="4194041"/>
            <a:ext cx="3331784" cy="466725"/>
          </a:xfrm>
          <a:custGeom>
            <a:avLst/>
            <a:gdLst>
              <a:gd name="connsiteX0" fmla="*/ 0 w 4514850"/>
              <a:gd name="connsiteY0" fmla="*/ 0 h 0"/>
              <a:gd name="connsiteX1" fmla="*/ 4514850 w 45148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14850">
                <a:moveTo>
                  <a:pt x="0" y="0"/>
                </a:moveTo>
                <a:lnTo>
                  <a:pt x="4514850" y="0"/>
                </a:lnTo>
              </a:path>
            </a:pathLst>
          </a:cu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ysDash"/>
            <a:headEnd type="oval"/>
            <a:tailEnd type="oval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Gulim" pitchFamily="34" charset="-127"/>
              <a:cs typeface="+mn-cs"/>
            </a:endParaRPr>
          </a:p>
        </p:txBody>
      </p:sp>
      <p:sp>
        <p:nvSpPr>
          <p:cNvPr id="6" name="자유형 52"/>
          <p:cNvSpPr/>
          <p:nvPr/>
        </p:nvSpPr>
        <p:spPr>
          <a:xfrm rot="5400000" flipV="1">
            <a:off x="1088068" y="4194041"/>
            <a:ext cx="3331784" cy="466725"/>
          </a:xfrm>
          <a:custGeom>
            <a:avLst/>
            <a:gdLst>
              <a:gd name="connsiteX0" fmla="*/ 0 w 4514850"/>
              <a:gd name="connsiteY0" fmla="*/ 0 h 0"/>
              <a:gd name="connsiteX1" fmla="*/ 4514850 w 45148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14850">
                <a:moveTo>
                  <a:pt x="0" y="0"/>
                </a:moveTo>
                <a:lnTo>
                  <a:pt x="4514850" y="0"/>
                </a:lnTo>
              </a:path>
            </a:pathLst>
          </a:cu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ysDash"/>
            <a:headEnd type="oval"/>
            <a:tailEnd type="oval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Gulim" pitchFamily="34" charset="-127"/>
              <a:cs typeface="+mn-cs"/>
            </a:endParaRPr>
          </a:p>
        </p:txBody>
      </p:sp>
      <p:sp>
        <p:nvSpPr>
          <p:cNvPr id="7" name="자유형 52"/>
          <p:cNvSpPr/>
          <p:nvPr/>
        </p:nvSpPr>
        <p:spPr>
          <a:xfrm rot="5400000" flipV="1">
            <a:off x="-964522" y="3880321"/>
            <a:ext cx="3959225" cy="466725"/>
          </a:xfrm>
          <a:custGeom>
            <a:avLst/>
            <a:gdLst>
              <a:gd name="connsiteX0" fmla="*/ 0 w 4514850"/>
              <a:gd name="connsiteY0" fmla="*/ 0 h 0"/>
              <a:gd name="connsiteX1" fmla="*/ 4514850 w 45148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14850">
                <a:moveTo>
                  <a:pt x="0" y="0"/>
                </a:moveTo>
                <a:lnTo>
                  <a:pt x="4514850" y="0"/>
                </a:lnTo>
              </a:path>
            </a:pathLst>
          </a:cu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ysDash"/>
            <a:headEnd type="oval"/>
            <a:tailEnd type="oval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Gulim" pitchFamily="34" charset="-127"/>
              <a:cs typeface="+mn-cs"/>
            </a:endParaRPr>
          </a:p>
        </p:txBody>
      </p:sp>
      <p:grpSp>
        <p:nvGrpSpPr>
          <p:cNvPr id="8" name="그룹 56"/>
          <p:cNvGrpSpPr/>
          <p:nvPr/>
        </p:nvGrpSpPr>
        <p:grpSpPr>
          <a:xfrm>
            <a:off x="744398" y="1275765"/>
            <a:ext cx="7572018" cy="2703368"/>
            <a:chOff x="151994" y="1294952"/>
            <a:chExt cx="7458666" cy="2662898"/>
          </a:xfrm>
          <a:solidFill>
            <a:sysClr val="window" lastClr="FFFFFF">
              <a:lumMod val="85000"/>
            </a:sys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9" name="타원 61"/>
            <p:cNvSpPr/>
            <p:nvPr/>
          </p:nvSpPr>
          <p:spPr>
            <a:xfrm>
              <a:off x="151994" y="1294952"/>
              <a:ext cx="1639316" cy="163931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  <a:sp3d prstMaterial="metal">
              <a:bevelT w="88900" h="88900"/>
            </a:sp3d>
          </p:spPr>
          <p:txBody>
            <a:bodyPr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cs typeface="+mn-cs"/>
              </a:endParaRPr>
            </a:p>
          </p:txBody>
        </p:sp>
        <p:sp>
          <p:nvSpPr>
            <p:cNvPr id="10" name="타원 66"/>
            <p:cNvSpPr/>
            <p:nvPr/>
          </p:nvSpPr>
          <p:spPr>
            <a:xfrm>
              <a:off x="1967147" y="2318534"/>
              <a:ext cx="1639316" cy="163931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  <a:sp3d prstMaterial="metal">
              <a:bevelT w="88900" h="88900"/>
            </a:sp3d>
          </p:spPr>
          <p:txBody>
            <a:bodyPr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cs typeface="+mn-cs"/>
              </a:endParaRPr>
            </a:p>
          </p:txBody>
        </p:sp>
        <p:sp>
          <p:nvSpPr>
            <p:cNvPr id="11" name="타원 75"/>
            <p:cNvSpPr/>
            <p:nvPr/>
          </p:nvSpPr>
          <p:spPr>
            <a:xfrm>
              <a:off x="3741356" y="2318534"/>
              <a:ext cx="1639316" cy="163931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  <a:sp3d prstMaterial="metal">
              <a:bevelT w="88900" h="88900"/>
            </a:sp3d>
          </p:spPr>
          <p:txBody>
            <a:bodyPr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cs typeface="+mn-cs"/>
              </a:endParaRPr>
            </a:p>
          </p:txBody>
        </p:sp>
        <p:sp>
          <p:nvSpPr>
            <p:cNvPr id="12" name="타원 76"/>
            <p:cNvSpPr/>
            <p:nvPr/>
          </p:nvSpPr>
          <p:spPr>
            <a:xfrm>
              <a:off x="5501917" y="2318534"/>
              <a:ext cx="1639316" cy="163931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  <a:sp3d prstMaterial="metal">
              <a:bevelT w="88900" h="88900"/>
            </a:sp3d>
          </p:spPr>
          <p:txBody>
            <a:bodyPr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cs typeface="+mn-cs"/>
              </a:endParaRPr>
            </a:p>
          </p:txBody>
        </p:sp>
        <p:sp>
          <p:nvSpPr>
            <p:cNvPr id="13" name="직사각형 77"/>
            <p:cNvSpPr/>
            <p:nvPr/>
          </p:nvSpPr>
          <p:spPr>
            <a:xfrm rot="18100164">
              <a:off x="1424803" y="1883749"/>
              <a:ext cx="1045467" cy="1555845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  <a:sp3d prstMaterial="metal">
              <a:bevelT w="88900" h="88900"/>
            </a:sp3d>
          </p:spPr>
          <p:txBody>
            <a:bodyPr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cs typeface="+mn-cs"/>
              </a:endParaRPr>
            </a:p>
          </p:txBody>
        </p:sp>
        <p:sp>
          <p:nvSpPr>
            <p:cNvPr id="14" name="직사각형 78"/>
            <p:cNvSpPr/>
            <p:nvPr/>
          </p:nvSpPr>
          <p:spPr>
            <a:xfrm rot="16200000">
              <a:off x="4531715" y="1028717"/>
              <a:ext cx="1045467" cy="422125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  <a:sp3d prstMaterial="metal">
              <a:bevelT w="88900" h="88900"/>
            </a:sp3d>
          </p:spPr>
          <p:txBody>
            <a:bodyPr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cs typeface="+mn-cs"/>
              </a:endParaRPr>
            </a:p>
          </p:txBody>
        </p:sp>
        <p:sp>
          <p:nvSpPr>
            <p:cNvPr id="15" name="직각 삼각형 79"/>
            <p:cNvSpPr/>
            <p:nvPr/>
          </p:nvSpPr>
          <p:spPr>
            <a:xfrm rot="13500000">
              <a:off x="6461742" y="2558071"/>
              <a:ext cx="1148918" cy="1148918"/>
            </a:xfrm>
            <a:prstGeom prst="rtTriangle">
              <a:avLst/>
            </a:prstGeom>
            <a:grpFill/>
            <a:ln w="25400" cap="flat" cmpd="sng" algn="ctr">
              <a:noFill/>
              <a:prstDash val="solid"/>
            </a:ln>
            <a:effectLst/>
            <a:sp3d prstMaterial="metal">
              <a:bevelT w="88900" h="88900"/>
            </a:sp3d>
          </p:spPr>
          <p:txBody>
            <a:bodyPr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cs typeface="+mn-cs"/>
              </a:endParaRPr>
            </a:p>
          </p:txBody>
        </p:sp>
      </p:grpSp>
      <p:sp>
        <p:nvSpPr>
          <p:cNvPr id="16" name="椭圆 15"/>
          <p:cNvSpPr/>
          <p:nvPr/>
        </p:nvSpPr>
        <p:spPr>
          <a:xfrm>
            <a:off x="900757" y="1418240"/>
            <a:ext cx="1344077" cy="1344077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CEB67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16391" y="1416272"/>
            <a:ext cx="1319173" cy="1319173"/>
            <a:chOff x="937081" y="2250776"/>
            <a:chExt cx="1199014" cy="11990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椭圆 17"/>
            <p:cNvSpPr/>
            <p:nvPr/>
          </p:nvSpPr>
          <p:spPr bwMode="auto">
            <a:xfrm rot="1267204">
              <a:off x="937081" y="2250776"/>
              <a:ext cx="1199014" cy="1199017"/>
            </a:xfrm>
            <a:prstGeom prst="ellipse">
              <a:avLst/>
            </a:prstGeom>
            <a:gradFill flip="none" rotWithShape="1">
              <a:gsLst>
                <a:gs pos="2000">
                  <a:srgbClr val="F79646">
                    <a:lumMod val="75000"/>
                  </a:srgbClr>
                </a:gs>
                <a:gs pos="100000">
                  <a:srgbClr val="FFFF00"/>
                </a:gs>
              </a:gsLst>
              <a:lin ang="10800000" scaled="1"/>
              <a:tileRect/>
            </a:gradFill>
            <a:ln w="25400" cap="flat" cmpd="sng" algn="ctr">
              <a:solidFill>
                <a:srgbClr val="C0504D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105641" y="2303027"/>
              <a:ext cx="987812" cy="1120801"/>
              <a:chOff x="1105641" y="2159011"/>
              <a:chExt cx="987812" cy="1120801"/>
            </a:xfrm>
          </p:grpSpPr>
          <p:sp>
            <p:nvSpPr>
              <p:cNvPr id="20" name="椭圆 19"/>
              <p:cNvSpPr/>
              <p:nvPr/>
            </p:nvSpPr>
            <p:spPr bwMode="auto">
              <a:xfrm rot="2140418">
                <a:off x="1105641" y="2159011"/>
                <a:ext cx="987812" cy="905745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0"/>
                    </a:sysClr>
                  </a:gs>
                  <a:gs pos="16000">
                    <a:sysClr val="window" lastClr="FFFFFF">
                      <a:alpha val="87000"/>
                    </a:sysClr>
                  </a:gs>
                  <a:gs pos="30000">
                    <a:sysClr val="window" lastClr="FFFFFF">
                      <a:alpha val="0"/>
                    </a:sys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 rot="21437843">
                <a:off x="1117706" y="2873834"/>
                <a:ext cx="786382" cy="405978"/>
              </a:xfrm>
              <a:prstGeom prst="ellipse">
                <a:avLst/>
              </a:prstGeom>
              <a:gradFill>
                <a:gsLst>
                  <a:gs pos="28000">
                    <a:sysClr val="window" lastClr="FFFFFF">
                      <a:alpha val="0"/>
                    </a:sysClr>
                  </a:gs>
                  <a:gs pos="98000">
                    <a:sysClr val="window" lastClr="FFFFFF">
                      <a:alpha val="79000"/>
                    </a:sysClr>
                  </a:gs>
                  <a:gs pos="78000">
                    <a:sysClr val="window" lastClr="FFFFFF">
                      <a:alpha val="41000"/>
                    </a:sys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2731896" y="2467799"/>
            <a:ext cx="1319173" cy="1319173"/>
            <a:chOff x="937081" y="2250776"/>
            <a:chExt cx="1199014" cy="11990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椭圆 22"/>
            <p:cNvSpPr/>
            <p:nvPr/>
          </p:nvSpPr>
          <p:spPr bwMode="auto">
            <a:xfrm rot="1267204">
              <a:off x="937081" y="2250776"/>
              <a:ext cx="1199014" cy="1199017"/>
            </a:xfrm>
            <a:prstGeom prst="ellipse">
              <a:avLst/>
            </a:prstGeom>
            <a:gradFill flip="none" rotWithShape="1">
              <a:gsLst>
                <a:gs pos="2000">
                  <a:srgbClr val="F79646">
                    <a:lumMod val="75000"/>
                  </a:srgbClr>
                </a:gs>
                <a:gs pos="100000">
                  <a:srgbClr val="FFFF00"/>
                </a:gs>
              </a:gsLst>
              <a:lin ang="10800000" scaled="1"/>
              <a:tileRect/>
            </a:gradFill>
            <a:ln w="25400" cap="flat" cmpd="sng" algn="ctr">
              <a:solidFill>
                <a:srgbClr val="C0504D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1105641" y="2303027"/>
              <a:ext cx="987812" cy="1120801"/>
              <a:chOff x="1105641" y="2159011"/>
              <a:chExt cx="987812" cy="1120801"/>
            </a:xfrm>
          </p:grpSpPr>
          <p:sp>
            <p:nvSpPr>
              <p:cNvPr id="25" name="椭圆 24"/>
              <p:cNvSpPr/>
              <p:nvPr/>
            </p:nvSpPr>
            <p:spPr bwMode="auto">
              <a:xfrm rot="2140418">
                <a:off x="1105641" y="2159011"/>
                <a:ext cx="987812" cy="905745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0"/>
                    </a:sysClr>
                  </a:gs>
                  <a:gs pos="16000">
                    <a:sysClr val="window" lastClr="FFFFFF">
                      <a:alpha val="87000"/>
                    </a:sysClr>
                  </a:gs>
                  <a:gs pos="30000">
                    <a:sysClr val="window" lastClr="FFFFFF">
                      <a:alpha val="0"/>
                    </a:sys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 rot="21437843">
                <a:off x="1117706" y="2873834"/>
                <a:ext cx="786382" cy="405978"/>
              </a:xfrm>
              <a:prstGeom prst="ellipse">
                <a:avLst/>
              </a:prstGeom>
              <a:gradFill>
                <a:gsLst>
                  <a:gs pos="28000">
                    <a:sysClr val="window" lastClr="FFFFFF">
                      <a:alpha val="0"/>
                    </a:sysClr>
                  </a:gs>
                  <a:gs pos="98000">
                    <a:sysClr val="window" lastClr="FFFFFF">
                      <a:alpha val="79000"/>
                    </a:sysClr>
                  </a:gs>
                  <a:gs pos="78000">
                    <a:sysClr val="window" lastClr="FFFFFF">
                      <a:alpha val="41000"/>
                    </a:sys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4574721" y="2467799"/>
            <a:ext cx="1319173" cy="1319173"/>
            <a:chOff x="937081" y="2250776"/>
            <a:chExt cx="1199014" cy="11990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椭圆 27"/>
            <p:cNvSpPr/>
            <p:nvPr/>
          </p:nvSpPr>
          <p:spPr bwMode="auto">
            <a:xfrm rot="1267204">
              <a:off x="937081" y="2250776"/>
              <a:ext cx="1199014" cy="1199017"/>
            </a:xfrm>
            <a:prstGeom prst="ellipse">
              <a:avLst/>
            </a:prstGeom>
            <a:gradFill flip="none" rotWithShape="1">
              <a:gsLst>
                <a:gs pos="2000">
                  <a:srgbClr val="F79646">
                    <a:lumMod val="75000"/>
                  </a:srgbClr>
                </a:gs>
                <a:gs pos="100000">
                  <a:srgbClr val="FFFF00"/>
                </a:gs>
              </a:gsLst>
              <a:lin ang="10800000" scaled="1"/>
              <a:tileRect/>
            </a:gradFill>
            <a:ln w="25400" cap="flat" cmpd="sng" algn="ctr">
              <a:solidFill>
                <a:srgbClr val="C0504D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1105641" y="2303027"/>
              <a:ext cx="987812" cy="1120801"/>
              <a:chOff x="1105641" y="2159011"/>
              <a:chExt cx="987812" cy="1120801"/>
            </a:xfrm>
          </p:grpSpPr>
          <p:sp>
            <p:nvSpPr>
              <p:cNvPr id="30" name="椭圆 29"/>
              <p:cNvSpPr/>
              <p:nvPr/>
            </p:nvSpPr>
            <p:spPr bwMode="auto">
              <a:xfrm rot="2140418">
                <a:off x="1105641" y="2159011"/>
                <a:ext cx="987812" cy="905745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0"/>
                    </a:sysClr>
                  </a:gs>
                  <a:gs pos="16000">
                    <a:sysClr val="window" lastClr="FFFFFF">
                      <a:alpha val="87000"/>
                    </a:sysClr>
                  </a:gs>
                  <a:gs pos="30000">
                    <a:sysClr val="window" lastClr="FFFFFF">
                      <a:alpha val="0"/>
                    </a:sys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 rot="21437843">
                <a:off x="1117706" y="2873834"/>
                <a:ext cx="786382" cy="405978"/>
              </a:xfrm>
              <a:prstGeom prst="ellipse">
                <a:avLst/>
              </a:prstGeom>
              <a:gradFill>
                <a:gsLst>
                  <a:gs pos="28000">
                    <a:sysClr val="window" lastClr="FFFFFF">
                      <a:alpha val="0"/>
                    </a:sysClr>
                  </a:gs>
                  <a:gs pos="98000">
                    <a:sysClr val="window" lastClr="FFFFFF">
                      <a:alpha val="79000"/>
                    </a:sysClr>
                  </a:gs>
                  <a:gs pos="78000">
                    <a:sysClr val="window" lastClr="FFFFFF">
                      <a:alpha val="41000"/>
                    </a:sys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6366869" y="2467799"/>
            <a:ext cx="1319173" cy="1319173"/>
            <a:chOff x="937081" y="2250776"/>
            <a:chExt cx="1199014" cy="11990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椭圆 32"/>
            <p:cNvSpPr/>
            <p:nvPr/>
          </p:nvSpPr>
          <p:spPr bwMode="auto">
            <a:xfrm rot="1267204">
              <a:off x="937081" y="2250776"/>
              <a:ext cx="1199014" cy="1199017"/>
            </a:xfrm>
            <a:prstGeom prst="ellipse">
              <a:avLst/>
            </a:prstGeom>
            <a:gradFill flip="none" rotWithShape="1">
              <a:gsLst>
                <a:gs pos="2000">
                  <a:srgbClr val="F79646">
                    <a:lumMod val="75000"/>
                  </a:srgbClr>
                </a:gs>
                <a:gs pos="100000">
                  <a:srgbClr val="FFFF00"/>
                </a:gs>
              </a:gsLst>
              <a:lin ang="10800000" scaled="1"/>
              <a:tileRect/>
            </a:gradFill>
            <a:ln w="25400" cap="flat" cmpd="sng" algn="ctr">
              <a:solidFill>
                <a:srgbClr val="C0504D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105641" y="2303027"/>
              <a:ext cx="987812" cy="1120801"/>
              <a:chOff x="1105641" y="2159011"/>
              <a:chExt cx="987812" cy="1120801"/>
            </a:xfrm>
          </p:grpSpPr>
          <p:sp>
            <p:nvSpPr>
              <p:cNvPr id="35" name="椭圆 34"/>
              <p:cNvSpPr/>
              <p:nvPr/>
            </p:nvSpPr>
            <p:spPr bwMode="auto">
              <a:xfrm rot="2140418">
                <a:off x="1105641" y="2159011"/>
                <a:ext cx="987812" cy="905745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0"/>
                    </a:sysClr>
                  </a:gs>
                  <a:gs pos="16000">
                    <a:sysClr val="window" lastClr="FFFFFF">
                      <a:alpha val="87000"/>
                    </a:sysClr>
                  </a:gs>
                  <a:gs pos="30000">
                    <a:sysClr val="window" lastClr="FFFFFF">
                      <a:alpha val="0"/>
                    </a:sys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 rot="21437843">
                <a:off x="1117706" y="2873834"/>
                <a:ext cx="786382" cy="405978"/>
              </a:xfrm>
              <a:prstGeom prst="ellipse">
                <a:avLst/>
              </a:prstGeom>
              <a:gradFill>
                <a:gsLst>
                  <a:gs pos="28000">
                    <a:sysClr val="window" lastClr="FFFFFF">
                      <a:alpha val="0"/>
                    </a:sysClr>
                  </a:gs>
                  <a:gs pos="98000">
                    <a:sysClr val="window" lastClr="FFFFFF">
                      <a:alpha val="79000"/>
                    </a:sysClr>
                  </a:gs>
                  <a:gs pos="78000">
                    <a:sysClr val="window" lastClr="FFFFFF">
                      <a:alpha val="41000"/>
                    </a:sys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1055305" y="1910179"/>
            <a:ext cx="99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1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录制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92206" y="2954906"/>
            <a:ext cx="99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2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播放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35032" y="2980306"/>
            <a:ext cx="99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3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书写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27180" y="2960599"/>
            <a:ext cx="99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kern="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4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上传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00146" y="3436005"/>
            <a:ext cx="142842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将电脑屏幕所有操作录制为视频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77268" y="4199255"/>
            <a:ext cx="142842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能够在电脑中播放现有讲课素材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05286" y="4199255"/>
            <a:ext cx="1428428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能够在需要时在任意软件上进行的屏幕注释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56730" y="4199255"/>
            <a:ext cx="1428428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能够将录制完成的微课自动上传到相关平台中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-94532" y="6291758"/>
            <a:ext cx="9144000" cy="72007"/>
          </a:xfrm>
          <a:prstGeom prst="rect">
            <a:avLst/>
          </a:prstGeom>
          <a:solidFill>
            <a:srgbClr val="9BBB59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7744" y="6003845"/>
            <a:ext cx="4730445" cy="652486"/>
          </a:xfrm>
          <a:prstGeom prst="rect">
            <a:avLst/>
          </a:prstGeom>
          <a:solidFill>
            <a:srgbClr val="9BBB59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“微课”录制技术操作步骤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00856" y="415365"/>
            <a:ext cx="2805437" cy="14927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PPT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录屏：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画图软件录屏：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其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它软件录屏：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  <a:p>
            <a:pPr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accent4">
                    <a:lumMod val="75000"/>
                  </a:schemeClr>
                </a:solidFill>
              </a:rPr>
              <a:t>有没有工具使得功能更全</a:t>
            </a:r>
            <a:r>
              <a:rPr lang="en-US" altLang="zh-CN" sz="1400" dirty="0" smtClean="0">
                <a:solidFill>
                  <a:schemeClr val="accent4">
                    <a:lumMod val="75000"/>
                  </a:schemeClr>
                </a:solidFill>
              </a:rPr>
              <a:t>?</a:t>
            </a:r>
            <a:r>
              <a:rPr lang="zh-CN" altLang="en-US" sz="1400" dirty="0" smtClean="0">
                <a:solidFill>
                  <a:schemeClr val="accent4">
                    <a:lumMod val="75000"/>
                  </a:schemeClr>
                </a:solidFill>
              </a:rPr>
              <a:t>操作更加简便</a:t>
            </a:r>
            <a:r>
              <a:rPr lang="en-US" altLang="zh-CN" sz="1400" dirty="0" smtClean="0">
                <a:solidFill>
                  <a:schemeClr val="accent4">
                    <a:lumMod val="75000"/>
                  </a:schemeClr>
                </a:solidFill>
              </a:rPr>
              <a:t>?</a:t>
            </a:r>
            <a:endParaRPr lang="zh-CN" altLang="en-US" sz="14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38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7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Web</a:t>
            </a:r>
            <a:r>
              <a:rPr lang="zh-CN" altLang="en-US" dirty="0" smtClean="0"/>
              <a:t>页面书写、录制云服务</a:t>
            </a:r>
            <a:r>
              <a:rPr lang="en-US" altLang="zh-CN" dirty="0" smtClean="0"/>
              <a:t>——</a:t>
            </a:r>
            <a:r>
              <a:rPr lang="en-US" altLang="zh-CN" sz="6600" dirty="0" smtClean="0">
                <a:solidFill>
                  <a:schemeClr val="accent4">
                    <a:lumMod val="75000"/>
                  </a:schemeClr>
                </a:solidFill>
              </a:rPr>
              <a:t>0</a:t>
            </a:r>
            <a:r>
              <a:rPr lang="zh-CN" altLang="en-US" dirty="0" smtClean="0"/>
              <a:t>门槛</a:t>
            </a:r>
            <a:endParaRPr lang="zh-CN" altLang="en-US" dirty="0"/>
          </a:p>
        </p:txBody>
      </p:sp>
      <p:pic>
        <p:nvPicPr>
          <p:cNvPr id="3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5832648" cy="422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2228" y="5589240"/>
            <a:ext cx="6448063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可代替“手机</a:t>
            </a:r>
            <a:r>
              <a:rPr lang="en-US" altLang="zh-CN" kern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kern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itchFamily="34" charset="-122"/>
                <a:ea typeface="微软雅黑" pitchFamily="34" charset="-122"/>
              </a:rPr>
              <a:t>白纸”、“录屏软件</a:t>
            </a:r>
            <a:r>
              <a:rPr lang="en-US" altLang="zh-CN" kern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kern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itchFamily="34" charset="-122"/>
                <a:ea typeface="微软雅黑" pitchFamily="34" charset="-122"/>
              </a:rPr>
              <a:t>画图软件”的录课方案，云端自动形成微课视频文件，实现技术零门槛（</a:t>
            </a:r>
            <a:r>
              <a:rPr lang="en-US" altLang="zh-CN" kern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itchFamily="34" charset="-122"/>
                <a:ea typeface="微软雅黑" pitchFamily="34" charset="-122"/>
                <a:hlinkClick r:id="rId4"/>
              </a:rPr>
              <a:t>http://www.educreations.com</a:t>
            </a:r>
            <a:r>
              <a:rPr lang="en-US" altLang="zh-CN" kern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itchFamily="34" charset="-122"/>
                <a:ea typeface="微软雅黑" pitchFamily="34" charset="-122"/>
              </a:rPr>
              <a:t>  )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9294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屏幕录制、书写、上传</a:t>
            </a:r>
            <a:r>
              <a:rPr lang="zh-CN" altLang="en-US" dirty="0" smtClean="0"/>
              <a:t>一体化微课制作工具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35696" y="5661248"/>
            <a:ext cx="712879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可代替“录屏软件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+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任何软件”的录屏方案，从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Web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端启动（免安装），大大降低技术操作复杂度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(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hlinkClick r:id="rId2"/>
              </a:rPr>
              <a:t>http://www.jinda.tv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)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92696"/>
            <a:ext cx="5677123" cy="482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27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2" y="2341557"/>
            <a:ext cx="8253302" cy="271685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微课制作</a:t>
            </a:r>
            <a:r>
              <a:rPr lang="en-US" altLang="zh-CN" dirty="0"/>
              <a:t>+</a:t>
            </a:r>
            <a:r>
              <a:rPr lang="zh-CN" altLang="en-US" dirty="0" smtClean="0"/>
              <a:t>展</a:t>
            </a:r>
            <a:r>
              <a:rPr lang="zh-CN" altLang="en-US" dirty="0"/>
              <a:t>示平</a:t>
            </a:r>
            <a:r>
              <a:rPr lang="zh-CN" altLang="en-US" dirty="0" smtClean="0"/>
              <a:t>台整体架</a:t>
            </a:r>
            <a:r>
              <a:rPr lang="zh-CN" altLang="en-US" dirty="0"/>
              <a:t>构</a:t>
            </a:r>
          </a:p>
        </p:txBody>
      </p:sp>
      <p:sp>
        <p:nvSpPr>
          <p:cNvPr id="50" name="矩形 49"/>
          <p:cNvSpPr/>
          <p:nvPr/>
        </p:nvSpPr>
        <p:spPr>
          <a:xfrm>
            <a:off x="5231634" y="4464735"/>
            <a:ext cx="2050758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Web</a:t>
            </a:r>
            <a:r>
              <a:rPr lang="zh-CN" altLang="en-US" dirty="0" smtClean="0"/>
              <a:t>书写云服务</a:t>
            </a:r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99592" y="3326387"/>
            <a:ext cx="7416823" cy="45345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kern="0" dirty="0" smtClean="0">
                <a:solidFill>
                  <a:schemeClr val="accent4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微课展示平台</a:t>
            </a:r>
            <a:endParaRPr kumimoji="0" lang="en-US" altLang="zh-CN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86" y="1209251"/>
            <a:ext cx="629438" cy="629438"/>
          </a:xfrm>
          <a:prstGeom prst="rect">
            <a:avLst/>
          </a:prstGeom>
        </p:spPr>
      </p:pic>
      <p:cxnSp>
        <p:nvCxnSpPr>
          <p:cNvPr id="42" name="直接箭头连接符 41"/>
          <p:cNvCxnSpPr>
            <a:stCxn id="41" idx="2"/>
            <a:endCxn id="4" idx="0"/>
          </p:cNvCxnSpPr>
          <p:nvPr/>
        </p:nvCxnSpPr>
        <p:spPr>
          <a:xfrm flipH="1">
            <a:off x="1905969" y="1838689"/>
            <a:ext cx="2567336" cy="6016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>
            <a:stCxn id="41" idx="2"/>
            <a:endCxn id="46" idx="0"/>
          </p:cNvCxnSpPr>
          <p:nvPr/>
        </p:nvCxnSpPr>
        <p:spPr>
          <a:xfrm flipH="1">
            <a:off x="3627373" y="1838689"/>
            <a:ext cx="845932" cy="6016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>
            <a:stCxn id="41" idx="2"/>
            <a:endCxn id="48" idx="0"/>
          </p:cNvCxnSpPr>
          <p:nvPr/>
        </p:nvCxnSpPr>
        <p:spPr>
          <a:xfrm>
            <a:off x="4473305" y="1838689"/>
            <a:ext cx="997368" cy="5961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stCxn id="41" idx="2"/>
            <a:endCxn id="51" idx="0"/>
          </p:cNvCxnSpPr>
          <p:nvPr/>
        </p:nvCxnSpPr>
        <p:spPr>
          <a:xfrm>
            <a:off x="4473305" y="1838689"/>
            <a:ext cx="2956308" cy="6016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344013" y="2440340"/>
            <a:ext cx="1123912" cy="6480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微课</a:t>
            </a:r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46" name="矩形 45"/>
          <p:cNvSpPr/>
          <p:nvPr/>
        </p:nvSpPr>
        <p:spPr>
          <a:xfrm>
            <a:off x="3065417" y="2440340"/>
            <a:ext cx="1123912" cy="6480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微课</a:t>
            </a:r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48" name="矩形 47"/>
          <p:cNvSpPr/>
          <p:nvPr/>
        </p:nvSpPr>
        <p:spPr>
          <a:xfrm>
            <a:off x="4908717" y="2434863"/>
            <a:ext cx="1123912" cy="6480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微课</a:t>
            </a:r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51" name="矩形 50"/>
          <p:cNvSpPr/>
          <p:nvPr/>
        </p:nvSpPr>
        <p:spPr>
          <a:xfrm>
            <a:off x="6867657" y="2440340"/>
            <a:ext cx="1123912" cy="6480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微课</a:t>
            </a:r>
            <a:r>
              <a:rPr lang="en-US" altLang="zh-CN" dirty="0" smtClean="0"/>
              <a:t>N</a:t>
            </a:r>
            <a:endParaRPr lang="zh-CN" altLang="en-US" dirty="0"/>
          </a:p>
        </p:txBody>
      </p:sp>
      <p:cxnSp>
        <p:nvCxnSpPr>
          <p:cNvPr id="68" name="肘形连接符 67"/>
          <p:cNvCxnSpPr/>
          <p:nvPr/>
        </p:nvCxnSpPr>
        <p:spPr>
          <a:xfrm rot="16200000" flipV="1">
            <a:off x="3443403" y="4279181"/>
            <a:ext cx="539562" cy="178963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肘形连接符 70"/>
          <p:cNvCxnSpPr/>
          <p:nvPr/>
        </p:nvCxnSpPr>
        <p:spPr>
          <a:xfrm rot="5400000" flipH="1" flipV="1">
            <a:off x="5327181" y="4185042"/>
            <a:ext cx="539562" cy="197791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>
          <a:xfrm flipV="1">
            <a:off x="6257013" y="3815324"/>
            <a:ext cx="0" cy="6848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3520585" y="5426973"/>
            <a:ext cx="2174835" cy="4320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浏</a:t>
            </a:r>
            <a:r>
              <a:rPr lang="zh-CN" altLang="en-US" dirty="0" smtClean="0"/>
              <a:t>览</a:t>
            </a:r>
            <a:r>
              <a:rPr lang="zh-CN" altLang="en-US" dirty="0"/>
              <a:t>器</a:t>
            </a:r>
          </a:p>
        </p:txBody>
      </p:sp>
      <p:sp>
        <p:nvSpPr>
          <p:cNvPr id="25" name="矩形 24"/>
          <p:cNvSpPr/>
          <p:nvPr/>
        </p:nvSpPr>
        <p:spPr>
          <a:xfrm>
            <a:off x="2206807" y="4464735"/>
            <a:ext cx="2050758" cy="4320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客户端录屏工具</a:t>
            </a:r>
            <a:endParaRPr lang="zh-CN" altLang="en-US" dirty="0"/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3232186" y="3825923"/>
            <a:ext cx="0" cy="6848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706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微课怎么做 </a:t>
            </a:r>
            <a:r>
              <a:rPr lang="zh-CN" altLang="en-US" sz="1600" dirty="0" smtClean="0"/>
              <a:t>之 </a:t>
            </a:r>
            <a:r>
              <a:rPr lang="zh-CN" altLang="en-US" dirty="0" smtClean="0"/>
              <a:t>什么是“好”的微课</a:t>
            </a:r>
            <a:r>
              <a:rPr lang="en-US" altLang="zh-CN" dirty="0" smtClean="0"/>
              <a:t>?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2642" y="1124744"/>
            <a:ext cx="7355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长度要微：视频长度在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分钟以内，符合学生注意力特点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做好编剧：精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心设计讲课脚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本，讲解精炼、路径合理，重点突出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做好演员：内容风趣、幽默、情境化，学生沉浸感强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注意互动：适当提问，引发思考；留白；关键点重点提示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减少干扰：尽量减少视频中的干扰因素（如不要出现教师头像、不必要的字幕等）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技术要求：</a:t>
            </a:r>
            <a:r>
              <a:rPr lang="zh-CN" altLang="en-US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清晰而小巧（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纵向解析度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600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线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）；视频无抖动；声音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清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晰、干净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9247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accent4">
                    <a:lumMod val="75000"/>
                  </a:schemeClr>
                </a:solidFill>
              </a:rPr>
              <a:t>微课怎么用</a:t>
            </a:r>
            <a:r>
              <a:rPr lang="en-US" altLang="zh-CN" dirty="0" smtClean="0">
                <a:solidFill>
                  <a:schemeClr val="accent4">
                    <a:lumMod val="75000"/>
                  </a:schemeClr>
                </a:solidFill>
              </a:rPr>
              <a:t>?</a:t>
            </a:r>
            <a:endParaRPr lang="zh-CN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1206944"/>
            <a:ext cx="4392488" cy="4524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众多的“微课”资源形成“微课库”：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1"/>
            <a:ext cx="4320480" cy="427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868143" y="1556792"/>
            <a:ext cx="2935419" cy="1412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作为“资源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媒体”的用法：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可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供教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师参考，提升教法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可供教师作为课堂教学素材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可供学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生自主学习</a:t>
            </a:r>
          </a:p>
        </p:txBody>
      </p:sp>
      <p:sp>
        <p:nvSpPr>
          <p:cNvPr id="5" name="爆炸形 1 4"/>
          <p:cNvSpPr/>
          <p:nvPr/>
        </p:nvSpPr>
        <p:spPr>
          <a:xfrm>
            <a:off x="5436096" y="4149080"/>
            <a:ext cx="4320480" cy="2160240"/>
          </a:xfrm>
          <a:prstGeom prst="irregularSeal1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微课如何与日常教学相融合</a:t>
            </a:r>
            <a:r>
              <a:rPr lang="en-US" altLang="zh-CN" dirty="0" smtClean="0"/>
              <a:t>?</a:t>
            </a:r>
            <a:r>
              <a:rPr lang="zh-CN" altLang="en-US" dirty="0" smtClean="0"/>
              <a:t> 需配合教学模式</a:t>
            </a:r>
            <a:r>
              <a:rPr lang="en-US" altLang="zh-CN" dirty="0" smtClean="0"/>
              <a:t>/</a:t>
            </a:r>
            <a:r>
              <a:rPr lang="zh-CN" altLang="en-US" dirty="0" smtClean="0"/>
              <a:t>流程的变革！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0309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20"/>
          <p:cNvSpPr/>
          <p:nvPr/>
        </p:nvSpPr>
        <p:spPr>
          <a:xfrm>
            <a:off x="449462" y="2636912"/>
            <a:ext cx="1949122" cy="1949122"/>
          </a:xfrm>
          <a:custGeom>
            <a:avLst/>
            <a:gdLst/>
            <a:ahLst/>
            <a:cxnLst/>
            <a:rect l="l" t="t" r="r" b="b"/>
            <a:pathLst>
              <a:path w="3744416" h="3744416">
                <a:moveTo>
                  <a:pt x="1872208" y="360040"/>
                </a:moveTo>
                <a:cubicBezTo>
                  <a:pt x="1037061" y="360040"/>
                  <a:pt x="360040" y="1037061"/>
                  <a:pt x="360040" y="1872208"/>
                </a:cubicBezTo>
                <a:cubicBezTo>
                  <a:pt x="360040" y="2707355"/>
                  <a:pt x="1037061" y="3384376"/>
                  <a:pt x="1872208" y="3384376"/>
                </a:cubicBezTo>
                <a:cubicBezTo>
                  <a:pt x="2707355" y="3384376"/>
                  <a:pt x="3384376" y="2707355"/>
                  <a:pt x="3384376" y="1872208"/>
                </a:cubicBezTo>
                <a:cubicBezTo>
                  <a:pt x="3384376" y="1037061"/>
                  <a:pt x="2707355" y="360040"/>
                  <a:pt x="1872208" y="360040"/>
                </a:cubicBezTo>
                <a:close/>
                <a:moveTo>
                  <a:pt x="1872208" y="0"/>
                </a:moveTo>
                <a:cubicBezTo>
                  <a:pt x="2906200" y="0"/>
                  <a:pt x="3744416" y="838216"/>
                  <a:pt x="3744416" y="1872208"/>
                </a:cubicBezTo>
                <a:cubicBezTo>
                  <a:pt x="3744416" y="2906200"/>
                  <a:pt x="2906200" y="3744416"/>
                  <a:pt x="1872208" y="3744416"/>
                </a:cubicBezTo>
                <a:cubicBezTo>
                  <a:pt x="838216" y="3744416"/>
                  <a:pt x="0" y="2906200"/>
                  <a:pt x="0" y="1872208"/>
                </a:cubicBezTo>
                <a:cubicBezTo>
                  <a:pt x="0" y="838216"/>
                  <a:pt x="838216" y="0"/>
                  <a:pt x="1872208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254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  <a:scene3d>
            <a:camera prst="isometricOffAxis2Top">
              <a:rot lat="18407141" lon="220188" rev="20986792"/>
            </a:camera>
            <a:lightRig rig="threePt" dir="t"/>
          </a:scene3d>
          <a:sp3d extrusionH="63500">
            <a:bevelT h="9525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06" y="5013176"/>
            <a:ext cx="9154525" cy="936104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57045" y="1803393"/>
            <a:ext cx="993443" cy="2053683"/>
            <a:chOff x="6044046" y="1377538"/>
            <a:chExt cx="2408020" cy="4977951"/>
          </a:xfrm>
        </p:grpSpPr>
        <p:sp>
          <p:nvSpPr>
            <p:cNvPr id="5" name="圆角矩形 2"/>
            <p:cNvSpPr/>
            <p:nvPr/>
          </p:nvSpPr>
          <p:spPr>
            <a:xfrm>
              <a:off x="6044046" y="2586376"/>
              <a:ext cx="2408020" cy="3769113"/>
            </a:xfrm>
            <a:custGeom>
              <a:avLst/>
              <a:gdLst/>
              <a:ahLst/>
              <a:cxnLst/>
              <a:rect l="l" t="t" r="r" b="b"/>
              <a:pathLst>
                <a:path w="2408020" h="3769113">
                  <a:moveTo>
                    <a:pt x="591850" y="0"/>
                  </a:moveTo>
                  <a:cubicBezTo>
                    <a:pt x="625007" y="0"/>
                    <a:pt x="656856" y="5603"/>
                    <a:pt x="686092" y="17087"/>
                  </a:cubicBezTo>
                  <a:cubicBezTo>
                    <a:pt x="712578" y="5986"/>
                    <a:pt x="741672" y="0"/>
                    <a:pt x="772163" y="0"/>
                  </a:cubicBezTo>
                  <a:lnTo>
                    <a:pt x="870723" y="0"/>
                  </a:lnTo>
                  <a:cubicBezTo>
                    <a:pt x="968564" y="78470"/>
                    <a:pt x="1093021" y="124023"/>
                    <a:pt x="1228118" y="124023"/>
                  </a:cubicBezTo>
                  <a:cubicBezTo>
                    <a:pt x="1363215" y="124023"/>
                    <a:pt x="1487672" y="78470"/>
                    <a:pt x="1585514" y="0"/>
                  </a:cubicBezTo>
                  <a:lnTo>
                    <a:pt x="1684073" y="0"/>
                  </a:lnTo>
                  <a:cubicBezTo>
                    <a:pt x="1710062" y="0"/>
                    <a:pt x="1735035" y="4349"/>
                    <a:pt x="1757976" y="13310"/>
                  </a:cubicBezTo>
                  <a:cubicBezTo>
                    <a:pt x="1783707" y="4186"/>
                    <a:pt x="1811390" y="0"/>
                    <a:pt x="1840050" y="0"/>
                  </a:cubicBezTo>
                  <a:cubicBezTo>
                    <a:pt x="1923003" y="0"/>
                    <a:pt x="1997765" y="35066"/>
                    <a:pt x="2049772" y="91699"/>
                  </a:cubicBezTo>
                  <a:cubicBezTo>
                    <a:pt x="2080267" y="108976"/>
                    <a:pt x="2103051" y="138945"/>
                    <a:pt x="2110912" y="175921"/>
                  </a:cubicBezTo>
                  <a:lnTo>
                    <a:pt x="2405138" y="1559869"/>
                  </a:lnTo>
                  <a:cubicBezTo>
                    <a:pt x="2420142" y="1630447"/>
                    <a:pt x="2375091" y="1699826"/>
                    <a:pt x="2304513" y="1714831"/>
                  </a:cubicBezTo>
                  <a:lnTo>
                    <a:pt x="2268462" y="1722495"/>
                  </a:lnTo>
                  <a:cubicBezTo>
                    <a:pt x="2197885" y="1737500"/>
                    <a:pt x="2128505" y="1692449"/>
                    <a:pt x="2113501" y="1621871"/>
                  </a:cubicBezTo>
                  <a:lnTo>
                    <a:pt x="1912058" y="674346"/>
                  </a:lnTo>
                  <a:lnTo>
                    <a:pt x="1912058" y="1932255"/>
                  </a:lnTo>
                  <a:cubicBezTo>
                    <a:pt x="1912058" y="1988874"/>
                    <a:pt x="1891419" y="2040672"/>
                    <a:pt x="1856490" y="2079882"/>
                  </a:cubicBezTo>
                  <a:cubicBezTo>
                    <a:pt x="1869669" y="2101109"/>
                    <a:pt x="1876146" y="2126226"/>
                    <a:pt x="1876146" y="2152856"/>
                  </a:cubicBezTo>
                  <a:lnTo>
                    <a:pt x="1876146" y="3608415"/>
                  </a:lnTo>
                  <a:cubicBezTo>
                    <a:pt x="1876146" y="3697166"/>
                    <a:pt x="1804200" y="3769112"/>
                    <a:pt x="1715449" y="3769112"/>
                  </a:cubicBezTo>
                  <a:lnTo>
                    <a:pt x="1580731" y="3769112"/>
                  </a:lnTo>
                  <a:cubicBezTo>
                    <a:pt x="1491980" y="3769112"/>
                    <a:pt x="1420034" y="3697166"/>
                    <a:pt x="1420034" y="3608415"/>
                  </a:cubicBezTo>
                  <a:lnTo>
                    <a:pt x="1420034" y="2160240"/>
                  </a:lnTo>
                  <a:lnTo>
                    <a:pt x="1071842" y="2160240"/>
                  </a:lnTo>
                  <a:lnTo>
                    <a:pt x="1071842" y="3608416"/>
                  </a:lnTo>
                  <a:cubicBezTo>
                    <a:pt x="1071842" y="3697167"/>
                    <a:pt x="999896" y="3769113"/>
                    <a:pt x="911145" y="3769113"/>
                  </a:cubicBezTo>
                  <a:lnTo>
                    <a:pt x="776427" y="3769113"/>
                  </a:lnTo>
                  <a:cubicBezTo>
                    <a:pt x="687676" y="3769113"/>
                    <a:pt x="615730" y="3697167"/>
                    <a:pt x="615730" y="3608416"/>
                  </a:cubicBezTo>
                  <a:lnTo>
                    <a:pt x="615730" y="2152857"/>
                  </a:lnTo>
                  <a:lnTo>
                    <a:pt x="625327" y="2105324"/>
                  </a:lnTo>
                  <a:cubicBezTo>
                    <a:pt x="575423" y="2064285"/>
                    <a:pt x="544178" y="2001919"/>
                    <a:pt x="544178" y="1932255"/>
                  </a:cubicBezTo>
                  <a:lnTo>
                    <a:pt x="544178" y="571258"/>
                  </a:lnTo>
                  <a:lnTo>
                    <a:pt x="531831" y="568114"/>
                  </a:lnTo>
                  <a:lnTo>
                    <a:pt x="294519" y="1684360"/>
                  </a:lnTo>
                  <a:cubicBezTo>
                    <a:pt x="279515" y="1754938"/>
                    <a:pt x="210135" y="1799989"/>
                    <a:pt x="139558" y="1784984"/>
                  </a:cubicBezTo>
                  <a:lnTo>
                    <a:pt x="103507" y="1777320"/>
                  </a:lnTo>
                  <a:cubicBezTo>
                    <a:pt x="32929" y="1762315"/>
                    <a:pt x="-12122" y="1692936"/>
                    <a:pt x="2882" y="1622358"/>
                  </a:cubicBezTo>
                  <a:lnTo>
                    <a:pt x="297108" y="238410"/>
                  </a:lnTo>
                  <a:cubicBezTo>
                    <a:pt x="301456" y="217955"/>
                    <a:pt x="310372" y="199644"/>
                    <a:pt x="323591" y="185136"/>
                  </a:cubicBezTo>
                  <a:cubicBezTo>
                    <a:pt x="364343" y="76742"/>
                    <a:pt x="469134" y="0"/>
                    <a:pt x="591850" y="0"/>
                  </a:cubicBez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isometricOffAxis1Right"/>
              <a:lightRig rig="threePt" dir="t"/>
            </a:scene3d>
            <a:sp3d extrusionH="76200">
              <a:bevelT/>
              <a:extrusionClr>
                <a:sysClr val="windowText" lastClr="000000">
                  <a:lumMod val="65000"/>
                  <a:lumOff val="35000"/>
                </a:sysClr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588224" y="1377538"/>
              <a:ext cx="1176192" cy="1176192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isometricOffAxis1Right"/>
              <a:lightRig rig="threePt" dir="t"/>
            </a:scene3d>
            <a:sp3d extrusionH="76200">
              <a:bevelT w="13335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95674" y="5122104"/>
            <a:ext cx="7416686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学生学习方式转变的创新应用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157618" y="25799"/>
            <a:ext cx="2771910" cy="3306991"/>
            <a:chOff x="561535" y="1010302"/>
            <a:chExt cx="3447584" cy="4146284"/>
          </a:xfrm>
        </p:grpSpPr>
        <p:sp>
          <p:nvSpPr>
            <p:cNvPr id="19" name="椭圆 18"/>
            <p:cNvSpPr/>
            <p:nvPr/>
          </p:nvSpPr>
          <p:spPr>
            <a:xfrm>
              <a:off x="864423" y="2585841"/>
              <a:ext cx="2570745" cy="25707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985820" y="2715428"/>
              <a:ext cx="2325535" cy="232553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438374" y="2340893"/>
              <a:ext cx="2570745" cy="2570745"/>
            </a:xfrm>
            <a:prstGeom prst="ellipse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748072" y="2650591"/>
              <a:ext cx="1951349" cy="1951349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108515" y="2573894"/>
              <a:ext cx="183181" cy="18318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 rot="18667727">
              <a:off x="1164985" y="1382368"/>
              <a:ext cx="546775" cy="1753676"/>
            </a:xfrm>
            <a:custGeom>
              <a:avLst/>
              <a:gdLst>
                <a:gd name="connsiteX0" fmla="*/ 386862 w 527539"/>
                <a:gd name="connsiteY0" fmla="*/ 1828800 h 1899139"/>
                <a:gd name="connsiteX1" fmla="*/ 0 w 527539"/>
                <a:gd name="connsiteY1" fmla="*/ 902677 h 1899139"/>
                <a:gd name="connsiteX2" fmla="*/ 23447 w 527539"/>
                <a:gd name="connsiteY2" fmla="*/ 0 h 1899139"/>
                <a:gd name="connsiteX3" fmla="*/ 527539 w 527539"/>
                <a:gd name="connsiteY3" fmla="*/ 375139 h 1899139"/>
                <a:gd name="connsiteX4" fmla="*/ 457200 w 527539"/>
                <a:gd name="connsiteY4" fmla="*/ 1090247 h 1899139"/>
                <a:gd name="connsiteX5" fmla="*/ 445477 w 527539"/>
                <a:gd name="connsiteY5" fmla="*/ 1899139 h 1899139"/>
                <a:gd name="connsiteX6" fmla="*/ 386862 w 527539"/>
                <a:gd name="connsiteY6" fmla="*/ 1770185 h 1899139"/>
                <a:gd name="connsiteX7" fmla="*/ 386862 w 527539"/>
                <a:gd name="connsiteY7" fmla="*/ 1828800 h 1899139"/>
                <a:gd name="connsiteX0" fmla="*/ 386862 w 549406"/>
                <a:gd name="connsiteY0" fmla="*/ 1845397 h 1915736"/>
                <a:gd name="connsiteX1" fmla="*/ 0 w 549406"/>
                <a:gd name="connsiteY1" fmla="*/ 919274 h 1915736"/>
                <a:gd name="connsiteX2" fmla="*/ 23447 w 549406"/>
                <a:gd name="connsiteY2" fmla="*/ 16597 h 1915736"/>
                <a:gd name="connsiteX3" fmla="*/ 527539 w 549406"/>
                <a:gd name="connsiteY3" fmla="*/ 391736 h 1915736"/>
                <a:gd name="connsiteX4" fmla="*/ 457200 w 549406"/>
                <a:gd name="connsiteY4" fmla="*/ 1106844 h 1915736"/>
                <a:gd name="connsiteX5" fmla="*/ 445477 w 549406"/>
                <a:gd name="connsiteY5" fmla="*/ 1915736 h 1915736"/>
                <a:gd name="connsiteX6" fmla="*/ 386862 w 549406"/>
                <a:gd name="connsiteY6" fmla="*/ 1786782 h 1915736"/>
                <a:gd name="connsiteX7" fmla="*/ 386862 w 549406"/>
                <a:gd name="connsiteY7" fmla="*/ 1845397 h 1915736"/>
                <a:gd name="connsiteX0" fmla="*/ 386862 w 548374"/>
                <a:gd name="connsiteY0" fmla="*/ 1845397 h 1915736"/>
                <a:gd name="connsiteX1" fmla="*/ 0 w 548374"/>
                <a:gd name="connsiteY1" fmla="*/ 919274 h 1915736"/>
                <a:gd name="connsiteX2" fmla="*/ 23447 w 548374"/>
                <a:gd name="connsiteY2" fmla="*/ 16597 h 1915736"/>
                <a:gd name="connsiteX3" fmla="*/ 527539 w 548374"/>
                <a:gd name="connsiteY3" fmla="*/ 391736 h 1915736"/>
                <a:gd name="connsiteX4" fmla="*/ 457200 w 548374"/>
                <a:gd name="connsiteY4" fmla="*/ 1106844 h 1915736"/>
                <a:gd name="connsiteX5" fmla="*/ 445477 w 548374"/>
                <a:gd name="connsiteY5" fmla="*/ 1915736 h 1915736"/>
                <a:gd name="connsiteX6" fmla="*/ 386862 w 548374"/>
                <a:gd name="connsiteY6" fmla="*/ 1786782 h 1915736"/>
                <a:gd name="connsiteX7" fmla="*/ 386862 w 548374"/>
                <a:gd name="connsiteY7" fmla="*/ 1845397 h 1915736"/>
                <a:gd name="connsiteX0" fmla="*/ 431065 w 592577"/>
                <a:gd name="connsiteY0" fmla="*/ 1845397 h 1915736"/>
                <a:gd name="connsiteX1" fmla="*/ 44203 w 592577"/>
                <a:gd name="connsiteY1" fmla="*/ 919274 h 1915736"/>
                <a:gd name="connsiteX2" fmla="*/ 67650 w 592577"/>
                <a:gd name="connsiteY2" fmla="*/ 16597 h 1915736"/>
                <a:gd name="connsiteX3" fmla="*/ 571742 w 592577"/>
                <a:gd name="connsiteY3" fmla="*/ 391736 h 1915736"/>
                <a:gd name="connsiteX4" fmla="*/ 501403 w 592577"/>
                <a:gd name="connsiteY4" fmla="*/ 1106844 h 1915736"/>
                <a:gd name="connsiteX5" fmla="*/ 489680 w 592577"/>
                <a:gd name="connsiteY5" fmla="*/ 1915736 h 1915736"/>
                <a:gd name="connsiteX6" fmla="*/ 431065 w 592577"/>
                <a:gd name="connsiteY6" fmla="*/ 1786782 h 1915736"/>
                <a:gd name="connsiteX7" fmla="*/ 431065 w 592577"/>
                <a:gd name="connsiteY7" fmla="*/ 1845397 h 1915736"/>
                <a:gd name="connsiteX0" fmla="*/ 431065 w 592577"/>
                <a:gd name="connsiteY0" fmla="*/ 1845397 h 1915736"/>
                <a:gd name="connsiteX1" fmla="*/ 44203 w 592577"/>
                <a:gd name="connsiteY1" fmla="*/ 919274 h 1915736"/>
                <a:gd name="connsiteX2" fmla="*/ 67650 w 592577"/>
                <a:gd name="connsiteY2" fmla="*/ 16597 h 1915736"/>
                <a:gd name="connsiteX3" fmla="*/ 571742 w 592577"/>
                <a:gd name="connsiteY3" fmla="*/ 391736 h 1915736"/>
                <a:gd name="connsiteX4" fmla="*/ 501403 w 592577"/>
                <a:gd name="connsiteY4" fmla="*/ 1106844 h 1915736"/>
                <a:gd name="connsiteX5" fmla="*/ 489680 w 592577"/>
                <a:gd name="connsiteY5" fmla="*/ 1915736 h 1915736"/>
                <a:gd name="connsiteX6" fmla="*/ 431065 w 592577"/>
                <a:gd name="connsiteY6" fmla="*/ 1786782 h 1915736"/>
                <a:gd name="connsiteX7" fmla="*/ 431065 w 592577"/>
                <a:gd name="connsiteY7" fmla="*/ 1845397 h 1915736"/>
                <a:gd name="connsiteX0" fmla="*/ 506129 w 597303"/>
                <a:gd name="connsiteY0" fmla="*/ 1915736 h 1915736"/>
                <a:gd name="connsiteX1" fmla="*/ 48929 w 597303"/>
                <a:gd name="connsiteY1" fmla="*/ 919274 h 1915736"/>
                <a:gd name="connsiteX2" fmla="*/ 72376 w 597303"/>
                <a:gd name="connsiteY2" fmla="*/ 16597 h 1915736"/>
                <a:gd name="connsiteX3" fmla="*/ 576468 w 597303"/>
                <a:gd name="connsiteY3" fmla="*/ 391736 h 1915736"/>
                <a:gd name="connsiteX4" fmla="*/ 506129 w 597303"/>
                <a:gd name="connsiteY4" fmla="*/ 1106844 h 1915736"/>
                <a:gd name="connsiteX5" fmla="*/ 494406 w 597303"/>
                <a:gd name="connsiteY5" fmla="*/ 1915736 h 1915736"/>
                <a:gd name="connsiteX6" fmla="*/ 435791 w 597303"/>
                <a:gd name="connsiteY6" fmla="*/ 1786782 h 1915736"/>
                <a:gd name="connsiteX7" fmla="*/ 506129 w 597303"/>
                <a:gd name="connsiteY7" fmla="*/ 1915736 h 19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303" h="1915736">
                  <a:moveTo>
                    <a:pt x="506129" y="1915736"/>
                  </a:moveTo>
                  <a:cubicBezTo>
                    <a:pt x="441652" y="1771151"/>
                    <a:pt x="121221" y="1235797"/>
                    <a:pt x="48929" y="919274"/>
                  </a:cubicBezTo>
                  <a:cubicBezTo>
                    <a:pt x="-23363" y="602751"/>
                    <a:pt x="-15547" y="104520"/>
                    <a:pt x="72376" y="16597"/>
                  </a:cubicBezTo>
                  <a:cubicBezTo>
                    <a:pt x="160299" y="-71326"/>
                    <a:pt x="504176" y="210028"/>
                    <a:pt x="576468" y="391736"/>
                  </a:cubicBezTo>
                  <a:cubicBezTo>
                    <a:pt x="648760" y="573444"/>
                    <a:pt x="510037" y="837213"/>
                    <a:pt x="506129" y="1106844"/>
                  </a:cubicBezTo>
                  <a:lnTo>
                    <a:pt x="494406" y="1915736"/>
                  </a:lnTo>
                  <a:lnTo>
                    <a:pt x="435791" y="1786782"/>
                  </a:lnTo>
                  <a:lnTo>
                    <a:pt x="506129" y="1915736"/>
                  </a:lnTo>
                  <a:close/>
                </a:path>
              </a:pathLst>
            </a:custGeom>
            <a:noFill/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 rot="21026667">
              <a:off x="1616396" y="1010302"/>
              <a:ext cx="546775" cy="1753676"/>
            </a:xfrm>
            <a:custGeom>
              <a:avLst/>
              <a:gdLst>
                <a:gd name="connsiteX0" fmla="*/ 386862 w 527539"/>
                <a:gd name="connsiteY0" fmla="*/ 1828800 h 1899139"/>
                <a:gd name="connsiteX1" fmla="*/ 0 w 527539"/>
                <a:gd name="connsiteY1" fmla="*/ 902677 h 1899139"/>
                <a:gd name="connsiteX2" fmla="*/ 23447 w 527539"/>
                <a:gd name="connsiteY2" fmla="*/ 0 h 1899139"/>
                <a:gd name="connsiteX3" fmla="*/ 527539 w 527539"/>
                <a:gd name="connsiteY3" fmla="*/ 375139 h 1899139"/>
                <a:gd name="connsiteX4" fmla="*/ 457200 w 527539"/>
                <a:gd name="connsiteY4" fmla="*/ 1090247 h 1899139"/>
                <a:gd name="connsiteX5" fmla="*/ 445477 w 527539"/>
                <a:gd name="connsiteY5" fmla="*/ 1899139 h 1899139"/>
                <a:gd name="connsiteX6" fmla="*/ 386862 w 527539"/>
                <a:gd name="connsiteY6" fmla="*/ 1770185 h 1899139"/>
                <a:gd name="connsiteX7" fmla="*/ 386862 w 527539"/>
                <a:gd name="connsiteY7" fmla="*/ 1828800 h 1899139"/>
                <a:gd name="connsiteX0" fmla="*/ 386862 w 549406"/>
                <a:gd name="connsiteY0" fmla="*/ 1845397 h 1915736"/>
                <a:gd name="connsiteX1" fmla="*/ 0 w 549406"/>
                <a:gd name="connsiteY1" fmla="*/ 919274 h 1915736"/>
                <a:gd name="connsiteX2" fmla="*/ 23447 w 549406"/>
                <a:gd name="connsiteY2" fmla="*/ 16597 h 1915736"/>
                <a:gd name="connsiteX3" fmla="*/ 527539 w 549406"/>
                <a:gd name="connsiteY3" fmla="*/ 391736 h 1915736"/>
                <a:gd name="connsiteX4" fmla="*/ 457200 w 549406"/>
                <a:gd name="connsiteY4" fmla="*/ 1106844 h 1915736"/>
                <a:gd name="connsiteX5" fmla="*/ 445477 w 549406"/>
                <a:gd name="connsiteY5" fmla="*/ 1915736 h 1915736"/>
                <a:gd name="connsiteX6" fmla="*/ 386862 w 549406"/>
                <a:gd name="connsiteY6" fmla="*/ 1786782 h 1915736"/>
                <a:gd name="connsiteX7" fmla="*/ 386862 w 549406"/>
                <a:gd name="connsiteY7" fmla="*/ 1845397 h 1915736"/>
                <a:gd name="connsiteX0" fmla="*/ 386862 w 548374"/>
                <a:gd name="connsiteY0" fmla="*/ 1845397 h 1915736"/>
                <a:gd name="connsiteX1" fmla="*/ 0 w 548374"/>
                <a:gd name="connsiteY1" fmla="*/ 919274 h 1915736"/>
                <a:gd name="connsiteX2" fmla="*/ 23447 w 548374"/>
                <a:gd name="connsiteY2" fmla="*/ 16597 h 1915736"/>
                <a:gd name="connsiteX3" fmla="*/ 527539 w 548374"/>
                <a:gd name="connsiteY3" fmla="*/ 391736 h 1915736"/>
                <a:gd name="connsiteX4" fmla="*/ 457200 w 548374"/>
                <a:gd name="connsiteY4" fmla="*/ 1106844 h 1915736"/>
                <a:gd name="connsiteX5" fmla="*/ 445477 w 548374"/>
                <a:gd name="connsiteY5" fmla="*/ 1915736 h 1915736"/>
                <a:gd name="connsiteX6" fmla="*/ 386862 w 548374"/>
                <a:gd name="connsiteY6" fmla="*/ 1786782 h 1915736"/>
                <a:gd name="connsiteX7" fmla="*/ 386862 w 548374"/>
                <a:gd name="connsiteY7" fmla="*/ 1845397 h 1915736"/>
                <a:gd name="connsiteX0" fmla="*/ 431065 w 592577"/>
                <a:gd name="connsiteY0" fmla="*/ 1845397 h 1915736"/>
                <a:gd name="connsiteX1" fmla="*/ 44203 w 592577"/>
                <a:gd name="connsiteY1" fmla="*/ 919274 h 1915736"/>
                <a:gd name="connsiteX2" fmla="*/ 67650 w 592577"/>
                <a:gd name="connsiteY2" fmla="*/ 16597 h 1915736"/>
                <a:gd name="connsiteX3" fmla="*/ 571742 w 592577"/>
                <a:gd name="connsiteY3" fmla="*/ 391736 h 1915736"/>
                <a:gd name="connsiteX4" fmla="*/ 501403 w 592577"/>
                <a:gd name="connsiteY4" fmla="*/ 1106844 h 1915736"/>
                <a:gd name="connsiteX5" fmla="*/ 489680 w 592577"/>
                <a:gd name="connsiteY5" fmla="*/ 1915736 h 1915736"/>
                <a:gd name="connsiteX6" fmla="*/ 431065 w 592577"/>
                <a:gd name="connsiteY6" fmla="*/ 1786782 h 1915736"/>
                <a:gd name="connsiteX7" fmla="*/ 431065 w 592577"/>
                <a:gd name="connsiteY7" fmla="*/ 1845397 h 1915736"/>
                <a:gd name="connsiteX0" fmla="*/ 431065 w 592577"/>
                <a:gd name="connsiteY0" fmla="*/ 1845397 h 1915736"/>
                <a:gd name="connsiteX1" fmla="*/ 44203 w 592577"/>
                <a:gd name="connsiteY1" fmla="*/ 919274 h 1915736"/>
                <a:gd name="connsiteX2" fmla="*/ 67650 w 592577"/>
                <a:gd name="connsiteY2" fmla="*/ 16597 h 1915736"/>
                <a:gd name="connsiteX3" fmla="*/ 571742 w 592577"/>
                <a:gd name="connsiteY3" fmla="*/ 391736 h 1915736"/>
                <a:gd name="connsiteX4" fmla="*/ 501403 w 592577"/>
                <a:gd name="connsiteY4" fmla="*/ 1106844 h 1915736"/>
                <a:gd name="connsiteX5" fmla="*/ 489680 w 592577"/>
                <a:gd name="connsiteY5" fmla="*/ 1915736 h 1915736"/>
                <a:gd name="connsiteX6" fmla="*/ 431065 w 592577"/>
                <a:gd name="connsiteY6" fmla="*/ 1786782 h 1915736"/>
                <a:gd name="connsiteX7" fmla="*/ 431065 w 592577"/>
                <a:gd name="connsiteY7" fmla="*/ 1845397 h 1915736"/>
                <a:gd name="connsiteX0" fmla="*/ 506129 w 597303"/>
                <a:gd name="connsiteY0" fmla="*/ 1915736 h 1915736"/>
                <a:gd name="connsiteX1" fmla="*/ 48929 w 597303"/>
                <a:gd name="connsiteY1" fmla="*/ 919274 h 1915736"/>
                <a:gd name="connsiteX2" fmla="*/ 72376 w 597303"/>
                <a:gd name="connsiteY2" fmla="*/ 16597 h 1915736"/>
                <a:gd name="connsiteX3" fmla="*/ 576468 w 597303"/>
                <a:gd name="connsiteY3" fmla="*/ 391736 h 1915736"/>
                <a:gd name="connsiteX4" fmla="*/ 506129 w 597303"/>
                <a:gd name="connsiteY4" fmla="*/ 1106844 h 1915736"/>
                <a:gd name="connsiteX5" fmla="*/ 494406 w 597303"/>
                <a:gd name="connsiteY5" fmla="*/ 1915736 h 1915736"/>
                <a:gd name="connsiteX6" fmla="*/ 435791 w 597303"/>
                <a:gd name="connsiteY6" fmla="*/ 1786782 h 1915736"/>
                <a:gd name="connsiteX7" fmla="*/ 506129 w 597303"/>
                <a:gd name="connsiteY7" fmla="*/ 1915736 h 19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303" h="1915736">
                  <a:moveTo>
                    <a:pt x="506129" y="1915736"/>
                  </a:moveTo>
                  <a:cubicBezTo>
                    <a:pt x="441652" y="1771151"/>
                    <a:pt x="121221" y="1235797"/>
                    <a:pt x="48929" y="919274"/>
                  </a:cubicBezTo>
                  <a:cubicBezTo>
                    <a:pt x="-23363" y="602751"/>
                    <a:pt x="-15547" y="104520"/>
                    <a:pt x="72376" y="16597"/>
                  </a:cubicBezTo>
                  <a:cubicBezTo>
                    <a:pt x="160299" y="-71326"/>
                    <a:pt x="504176" y="210028"/>
                    <a:pt x="576468" y="391736"/>
                  </a:cubicBezTo>
                  <a:cubicBezTo>
                    <a:pt x="648760" y="573444"/>
                    <a:pt x="510037" y="837213"/>
                    <a:pt x="506129" y="1106844"/>
                  </a:cubicBezTo>
                  <a:lnTo>
                    <a:pt x="494406" y="1915736"/>
                  </a:lnTo>
                  <a:lnTo>
                    <a:pt x="435791" y="1786782"/>
                  </a:lnTo>
                  <a:lnTo>
                    <a:pt x="506129" y="1915736"/>
                  </a:lnTo>
                  <a:close/>
                </a:path>
              </a:pathLst>
            </a:custGeom>
            <a:noFill/>
            <a:ln w="25400" cap="flat" cmpd="sng" algn="ctr">
              <a:solidFill>
                <a:srgbClr val="4BACC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531541" y="2475639"/>
            <a:ext cx="647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02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5164" y="1750409"/>
            <a:ext cx="1328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kern="0" dirty="0" smtClean="0">
                <a:solidFill>
                  <a:srgbClr val="4BACC6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在线课程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/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混合学习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94048" y="2348550"/>
            <a:ext cx="719435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学生成长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5618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什么是“微课”</a:t>
            </a:r>
            <a:r>
              <a:rPr lang="en-US" altLang="zh-CN" dirty="0" smtClean="0"/>
              <a:t>?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1340768"/>
            <a:ext cx="6912768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b="1" dirty="0" smtClean="0"/>
              <a:t>@</a:t>
            </a:r>
            <a:r>
              <a:rPr lang="en-US" altLang="zh-CN" b="1" dirty="0" err="1" smtClean="0"/>
              <a:t>jiaojianli</a:t>
            </a:r>
            <a:r>
              <a:rPr lang="zh-CN" altLang="en-US" dirty="0" smtClean="0"/>
              <a:t>：</a:t>
            </a:r>
            <a:r>
              <a:rPr lang="zh-CN" altLang="en-US" dirty="0"/>
              <a:t>以阐释某一知识点为目标，以短小精悍的在线视频为表现形式，以学习或教学应用为目的的在线教学视</a:t>
            </a:r>
            <a:r>
              <a:rPr lang="zh-CN" altLang="en-US" dirty="0" smtClean="0"/>
              <a:t>频。</a:t>
            </a:r>
            <a:endParaRPr lang="en-US" altLang="zh-CN" dirty="0" smtClean="0"/>
          </a:p>
          <a:p>
            <a:pPr algn="just">
              <a:lnSpc>
                <a:spcPct val="130000"/>
              </a:lnSpc>
            </a:pPr>
            <a:r>
              <a:rPr lang="en-US" altLang="zh-CN" b="1" dirty="0" smtClean="0"/>
              <a:t>@</a:t>
            </a:r>
            <a:r>
              <a:rPr lang="en-US" altLang="zh-CN" b="1" dirty="0" err="1" smtClean="0"/>
              <a:t>jiahou</a:t>
            </a:r>
            <a:r>
              <a:rPr lang="zh-CN" altLang="en-US" dirty="0" smtClean="0"/>
              <a:t>：“</a:t>
            </a:r>
            <a:r>
              <a:rPr lang="zh-CN" altLang="en-US" dirty="0"/>
              <a:t>微课程”是指时间在</a:t>
            </a:r>
            <a:r>
              <a:rPr lang="en-US" altLang="zh-CN" dirty="0"/>
              <a:t>10</a:t>
            </a:r>
            <a:r>
              <a:rPr lang="zh-CN" altLang="en-US" dirty="0"/>
              <a:t>分钟以内，有明确的教学目标，内容短小，集中说明一个问题的小课程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algn="just">
              <a:lnSpc>
                <a:spcPct val="130000"/>
              </a:lnSpc>
            </a:pPr>
            <a:r>
              <a:rPr lang="en-US" altLang="zh-CN" b="1" dirty="0" smtClean="0"/>
              <a:t>@</a:t>
            </a:r>
            <a:r>
              <a:rPr lang="zh-CN" altLang="en-US" b="1" dirty="0" smtClean="0"/>
              <a:t>教育信息化思见行</a:t>
            </a:r>
            <a:r>
              <a:rPr lang="zh-CN" altLang="en-US" dirty="0" smtClean="0"/>
              <a:t>：能够在浏览器中播放的、专门为学生个体学习录制的微视频。</a:t>
            </a:r>
            <a:endParaRPr lang="en-US" altLang="zh-CN" dirty="0"/>
          </a:p>
        </p:txBody>
      </p:sp>
      <p:sp>
        <p:nvSpPr>
          <p:cNvPr id="6" name="TextBox 5"/>
          <p:cNvSpPr txBox="1"/>
          <p:nvPr/>
        </p:nvSpPr>
        <p:spPr>
          <a:xfrm>
            <a:off x="1979712" y="4077072"/>
            <a:ext cx="4970679" cy="8125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课堂教学录像的切片一般不适合学生个体学习，因此一般不作为微课看待。</a:t>
            </a:r>
          </a:p>
        </p:txBody>
      </p:sp>
    </p:spTree>
    <p:extLst>
      <p:ext uri="{BB962C8B-B14F-4D97-AF65-F5344CB8AC3E}">
        <p14:creationId xmlns:p14="http://schemas.microsoft.com/office/powerpoint/2010/main" val="1479799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200" dirty="0" smtClean="0"/>
              <a:t>“微</a:t>
            </a:r>
            <a:r>
              <a:rPr lang="zh-CN" altLang="en-US" sz="3200" dirty="0"/>
              <a:t>课”如何提升教学质量</a:t>
            </a:r>
            <a:r>
              <a:rPr lang="en-US" altLang="zh-CN" sz="3200" dirty="0"/>
              <a:t>/</a:t>
            </a:r>
            <a:r>
              <a:rPr lang="zh-CN" altLang="en-US" sz="3200" dirty="0"/>
              <a:t>变革教育</a:t>
            </a:r>
            <a:r>
              <a:rPr lang="en-US" altLang="zh-CN" sz="3200" dirty="0"/>
              <a:t>?</a:t>
            </a:r>
            <a:endParaRPr lang="zh-CN" altLang="en-US" sz="3200" dirty="0"/>
          </a:p>
        </p:txBody>
      </p:sp>
      <p:grpSp>
        <p:nvGrpSpPr>
          <p:cNvPr id="26" name="组合 25"/>
          <p:cNvGrpSpPr/>
          <p:nvPr/>
        </p:nvGrpSpPr>
        <p:grpSpPr>
          <a:xfrm>
            <a:off x="2409879" y="1775152"/>
            <a:ext cx="4039925" cy="3848400"/>
            <a:chOff x="2183818" y="1681218"/>
            <a:chExt cx="4361113" cy="4154361"/>
          </a:xfrm>
          <a:effectLst>
            <a:outerShdw blurRad="152400" dist="50800" dir="5400000" sx="90000" sy="-19000" rotWithShape="0">
              <a:prstClr val="black">
                <a:alpha val="26000"/>
              </a:prstClr>
            </a:outerShdw>
          </a:effectLst>
        </p:grpSpPr>
        <p:grpSp>
          <p:nvGrpSpPr>
            <p:cNvPr id="15" name="组合 14"/>
            <p:cNvGrpSpPr/>
            <p:nvPr/>
          </p:nvGrpSpPr>
          <p:grpSpPr>
            <a:xfrm>
              <a:off x="2183818" y="1681218"/>
              <a:ext cx="4361113" cy="4154361"/>
              <a:chOff x="2183818" y="1681218"/>
              <a:chExt cx="4361113" cy="4154361"/>
            </a:xfrm>
          </p:grpSpPr>
          <p:sp>
            <p:nvSpPr>
              <p:cNvPr id="24" name="椭圆 12"/>
              <p:cNvSpPr/>
              <p:nvPr/>
            </p:nvSpPr>
            <p:spPr>
              <a:xfrm flipH="1">
                <a:off x="4569382" y="1681218"/>
                <a:ext cx="1409590" cy="1367537"/>
              </a:xfrm>
              <a:custGeom>
                <a:avLst/>
                <a:gdLst/>
                <a:ahLst/>
                <a:cxnLst/>
                <a:rect l="l" t="t" r="r" b="b"/>
                <a:pathLst>
                  <a:path w="1409590" h="1367536">
                    <a:moveTo>
                      <a:pt x="756084" y="0"/>
                    </a:moveTo>
                    <a:cubicBezTo>
                      <a:pt x="1036997" y="0"/>
                      <a:pt x="1282128" y="153196"/>
                      <a:pt x="1409590" y="382262"/>
                    </a:cubicBezTo>
                    <a:cubicBezTo>
                      <a:pt x="1214433" y="473105"/>
                      <a:pt x="1080120" y="671326"/>
                      <a:pt x="1080120" y="900917"/>
                    </a:cubicBezTo>
                    <a:cubicBezTo>
                      <a:pt x="1080120" y="1064786"/>
                      <a:pt x="1148543" y="1212674"/>
                      <a:pt x="1259152" y="1316759"/>
                    </a:cubicBezTo>
                    <a:lnTo>
                      <a:pt x="1192995" y="1367536"/>
                    </a:lnTo>
                    <a:cubicBezTo>
                      <a:pt x="1130753" y="1119119"/>
                      <a:pt x="905495" y="936104"/>
                      <a:pt x="637492" y="936104"/>
                    </a:cubicBezTo>
                    <a:cubicBezTo>
                      <a:pt x="432288" y="936104"/>
                      <a:pt x="252144" y="1043399"/>
                      <a:pt x="151324" y="1205721"/>
                    </a:cubicBezTo>
                    <a:cubicBezTo>
                      <a:pt x="55506" y="1081300"/>
                      <a:pt x="0" y="925174"/>
                      <a:pt x="0" y="756084"/>
                    </a:cubicBezTo>
                    <a:cubicBezTo>
                      <a:pt x="0" y="338510"/>
                      <a:pt x="338510" y="0"/>
                      <a:pt x="75608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83000">
                    <a:srgbClr val="FFC000"/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13" name="椭圆 12"/>
              <p:cNvSpPr/>
              <p:nvPr/>
            </p:nvSpPr>
            <p:spPr>
              <a:xfrm rot="21230286">
                <a:off x="2561445" y="1807020"/>
                <a:ext cx="1409590" cy="1367536"/>
              </a:xfrm>
              <a:custGeom>
                <a:avLst/>
                <a:gdLst/>
                <a:ahLst/>
                <a:cxnLst/>
                <a:rect l="l" t="t" r="r" b="b"/>
                <a:pathLst>
                  <a:path w="1409590" h="1367536">
                    <a:moveTo>
                      <a:pt x="756084" y="0"/>
                    </a:moveTo>
                    <a:cubicBezTo>
                      <a:pt x="1036997" y="0"/>
                      <a:pt x="1282128" y="153196"/>
                      <a:pt x="1409590" y="382262"/>
                    </a:cubicBezTo>
                    <a:cubicBezTo>
                      <a:pt x="1214433" y="473105"/>
                      <a:pt x="1080120" y="671326"/>
                      <a:pt x="1080120" y="900917"/>
                    </a:cubicBezTo>
                    <a:cubicBezTo>
                      <a:pt x="1080120" y="1064786"/>
                      <a:pt x="1148543" y="1212674"/>
                      <a:pt x="1259152" y="1316759"/>
                    </a:cubicBezTo>
                    <a:lnTo>
                      <a:pt x="1192995" y="1367536"/>
                    </a:lnTo>
                    <a:cubicBezTo>
                      <a:pt x="1130753" y="1119119"/>
                      <a:pt x="905495" y="936104"/>
                      <a:pt x="637492" y="936104"/>
                    </a:cubicBezTo>
                    <a:cubicBezTo>
                      <a:pt x="432288" y="936104"/>
                      <a:pt x="252144" y="1043399"/>
                      <a:pt x="151324" y="1205721"/>
                    </a:cubicBezTo>
                    <a:cubicBezTo>
                      <a:pt x="55506" y="1081300"/>
                      <a:pt x="0" y="925174"/>
                      <a:pt x="0" y="756084"/>
                    </a:cubicBezTo>
                    <a:cubicBezTo>
                      <a:pt x="0" y="338510"/>
                      <a:pt x="338510" y="0"/>
                      <a:pt x="75608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25" name="椭圆 12"/>
              <p:cNvSpPr/>
              <p:nvPr/>
            </p:nvSpPr>
            <p:spPr>
              <a:xfrm rot="4329700" flipH="1">
                <a:off x="5156368" y="3398027"/>
                <a:ext cx="1409590" cy="1367536"/>
              </a:xfrm>
              <a:custGeom>
                <a:avLst/>
                <a:gdLst/>
                <a:ahLst/>
                <a:cxnLst/>
                <a:rect l="l" t="t" r="r" b="b"/>
                <a:pathLst>
                  <a:path w="1409590" h="1367536">
                    <a:moveTo>
                      <a:pt x="756084" y="0"/>
                    </a:moveTo>
                    <a:cubicBezTo>
                      <a:pt x="1036997" y="0"/>
                      <a:pt x="1282128" y="153196"/>
                      <a:pt x="1409590" y="382262"/>
                    </a:cubicBezTo>
                    <a:cubicBezTo>
                      <a:pt x="1214433" y="473105"/>
                      <a:pt x="1080120" y="671326"/>
                      <a:pt x="1080120" y="900917"/>
                    </a:cubicBezTo>
                    <a:cubicBezTo>
                      <a:pt x="1080120" y="1064786"/>
                      <a:pt x="1148543" y="1212674"/>
                      <a:pt x="1259152" y="1316759"/>
                    </a:cubicBezTo>
                    <a:lnTo>
                      <a:pt x="1192995" y="1367536"/>
                    </a:lnTo>
                    <a:cubicBezTo>
                      <a:pt x="1130753" y="1119119"/>
                      <a:pt x="905495" y="936104"/>
                      <a:pt x="637492" y="936104"/>
                    </a:cubicBezTo>
                    <a:cubicBezTo>
                      <a:pt x="432288" y="936104"/>
                      <a:pt x="252144" y="1043399"/>
                      <a:pt x="151324" y="1205721"/>
                    </a:cubicBezTo>
                    <a:cubicBezTo>
                      <a:pt x="55506" y="1081300"/>
                      <a:pt x="0" y="925174"/>
                      <a:pt x="0" y="756084"/>
                    </a:cubicBezTo>
                    <a:cubicBezTo>
                      <a:pt x="0" y="338510"/>
                      <a:pt x="338510" y="0"/>
                      <a:pt x="75608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3DE00">
                      <a:shade val="30000"/>
                      <a:satMod val="115000"/>
                    </a:srgbClr>
                  </a:gs>
                  <a:gs pos="50000">
                    <a:srgbClr val="E3DE00">
                      <a:shade val="67500"/>
                      <a:satMod val="115000"/>
                    </a:srgbClr>
                  </a:gs>
                  <a:gs pos="100000">
                    <a:srgbClr val="E3DE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28" name="椭圆 12"/>
              <p:cNvSpPr/>
              <p:nvPr/>
            </p:nvSpPr>
            <p:spPr>
              <a:xfrm rot="12809586" flipH="1">
                <a:off x="2183818" y="3508881"/>
                <a:ext cx="1409590" cy="1367536"/>
              </a:xfrm>
              <a:custGeom>
                <a:avLst/>
                <a:gdLst/>
                <a:ahLst/>
                <a:cxnLst/>
                <a:rect l="l" t="t" r="r" b="b"/>
                <a:pathLst>
                  <a:path w="1409590" h="1367536">
                    <a:moveTo>
                      <a:pt x="756084" y="0"/>
                    </a:moveTo>
                    <a:cubicBezTo>
                      <a:pt x="1036997" y="0"/>
                      <a:pt x="1282128" y="153196"/>
                      <a:pt x="1409590" y="382262"/>
                    </a:cubicBezTo>
                    <a:cubicBezTo>
                      <a:pt x="1214433" y="473105"/>
                      <a:pt x="1080120" y="671326"/>
                      <a:pt x="1080120" y="900917"/>
                    </a:cubicBezTo>
                    <a:cubicBezTo>
                      <a:pt x="1080120" y="1064786"/>
                      <a:pt x="1148543" y="1212674"/>
                      <a:pt x="1259152" y="1316759"/>
                    </a:cubicBezTo>
                    <a:lnTo>
                      <a:pt x="1192995" y="1367536"/>
                    </a:lnTo>
                    <a:cubicBezTo>
                      <a:pt x="1130753" y="1119119"/>
                      <a:pt x="905495" y="936104"/>
                      <a:pt x="637492" y="936104"/>
                    </a:cubicBezTo>
                    <a:cubicBezTo>
                      <a:pt x="432288" y="936104"/>
                      <a:pt x="252144" y="1043399"/>
                      <a:pt x="151324" y="1205721"/>
                    </a:cubicBezTo>
                    <a:cubicBezTo>
                      <a:pt x="55506" y="1081300"/>
                      <a:pt x="0" y="925174"/>
                      <a:pt x="0" y="756084"/>
                    </a:cubicBezTo>
                    <a:cubicBezTo>
                      <a:pt x="0" y="338510"/>
                      <a:pt x="338510" y="0"/>
                      <a:pt x="75608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30" name="椭圆 12"/>
              <p:cNvSpPr/>
              <p:nvPr/>
            </p:nvSpPr>
            <p:spPr>
              <a:xfrm rot="12292148">
                <a:off x="3907506" y="4468043"/>
                <a:ext cx="1409590" cy="1367536"/>
              </a:xfrm>
              <a:custGeom>
                <a:avLst/>
                <a:gdLst/>
                <a:ahLst/>
                <a:cxnLst/>
                <a:rect l="l" t="t" r="r" b="b"/>
                <a:pathLst>
                  <a:path w="1409590" h="1367536">
                    <a:moveTo>
                      <a:pt x="756084" y="0"/>
                    </a:moveTo>
                    <a:cubicBezTo>
                      <a:pt x="1036997" y="0"/>
                      <a:pt x="1282128" y="153196"/>
                      <a:pt x="1409590" y="382262"/>
                    </a:cubicBezTo>
                    <a:cubicBezTo>
                      <a:pt x="1214433" y="473105"/>
                      <a:pt x="1080120" y="671326"/>
                      <a:pt x="1080120" y="900917"/>
                    </a:cubicBezTo>
                    <a:cubicBezTo>
                      <a:pt x="1080120" y="1064786"/>
                      <a:pt x="1148543" y="1212674"/>
                      <a:pt x="1259152" y="1316759"/>
                    </a:cubicBezTo>
                    <a:lnTo>
                      <a:pt x="1192995" y="1367536"/>
                    </a:lnTo>
                    <a:cubicBezTo>
                      <a:pt x="1130753" y="1119119"/>
                      <a:pt x="905495" y="936104"/>
                      <a:pt x="637492" y="936104"/>
                    </a:cubicBezTo>
                    <a:cubicBezTo>
                      <a:pt x="432288" y="936104"/>
                      <a:pt x="252144" y="1043399"/>
                      <a:pt x="151324" y="1205721"/>
                    </a:cubicBezTo>
                    <a:cubicBezTo>
                      <a:pt x="55506" y="1081300"/>
                      <a:pt x="0" y="925174"/>
                      <a:pt x="0" y="756084"/>
                    </a:cubicBezTo>
                    <a:cubicBezTo>
                      <a:pt x="0" y="338510"/>
                      <a:pt x="338510" y="0"/>
                      <a:pt x="75608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shade val="30000"/>
                      <a:satMod val="115000"/>
                    </a:schemeClr>
                  </a:gs>
                  <a:gs pos="50000">
                    <a:schemeClr val="accent4">
                      <a:shade val="67500"/>
                      <a:satMod val="115000"/>
                    </a:schemeClr>
                  </a:gs>
                  <a:gs pos="100000">
                    <a:schemeClr val="accent4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200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3608541" y="2838928"/>
              <a:ext cx="1519591" cy="1519591"/>
              <a:chOff x="1411594" y="1166297"/>
              <a:chExt cx="1519591" cy="1519591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1411594" y="1166297"/>
                <a:ext cx="1519591" cy="1519591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1475656" y="1230359"/>
                <a:ext cx="1391469" cy="139146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1577466" y="1332169"/>
                <a:ext cx="1187849" cy="1187849"/>
              </a:xfrm>
              <a:prstGeom prst="ellipse">
                <a:avLst/>
              </a:prstGeom>
              <a:solidFill>
                <a:srgbClr val="FFFFFF">
                  <a:alpha val="5686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1692856" y="1447559"/>
                <a:ext cx="957069" cy="9570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Off val="4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774088" y="1528791"/>
                <a:ext cx="794604" cy="794604"/>
              </a:xfrm>
              <a:prstGeom prst="ellipse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200"/>
              </a:p>
            </p:txBody>
          </p:sp>
        </p:grpSp>
      </p:grpSp>
      <p:cxnSp>
        <p:nvCxnSpPr>
          <p:cNvPr id="8192" name="直接连接符 8191"/>
          <p:cNvCxnSpPr/>
          <p:nvPr/>
        </p:nvCxnSpPr>
        <p:spPr>
          <a:xfrm flipV="1">
            <a:off x="5619980" y="2074322"/>
            <a:ext cx="522402" cy="17826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208380" y="1844234"/>
            <a:ext cx="1747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教师要求学生来</a:t>
            </a:r>
            <a:endParaRPr lang="zh-CN" altLang="en-US" sz="1600" b="1" dirty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6341790" y="4039898"/>
            <a:ext cx="432277" cy="70066"/>
          </a:xfrm>
          <a:prstGeom prst="line">
            <a:avLst/>
          </a:prstGeom>
          <a:ln>
            <a:solidFill>
              <a:srgbClr val="A8A40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808723" y="3774390"/>
            <a:ext cx="186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A8A400"/>
                </a:solidFill>
                <a:latin typeface="微软雅黑" pitchFamily="34" charset="-122"/>
                <a:ea typeface="微软雅黑" pitchFamily="34" charset="-122"/>
              </a:rPr>
              <a:t>需学习平台支撑</a:t>
            </a:r>
            <a:endParaRPr lang="zh-CN" altLang="en-US" sz="1600" b="1" dirty="0">
              <a:solidFill>
                <a:srgbClr val="A8A4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4983696" y="5308599"/>
            <a:ext cx="534538" cy="313620"/>
          </a:xfrm>
          <a:prstGeom prst="line">
            <a:avLst/>
          </a:prstGeom>
          <a:ln>
            <a:solidFill>
              <a:srgbClr val="7030A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619980" y="5308599"/>
            <a:ext cx="186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需学习平台支撑</a:t>
            </a:r>
            <a:endParaRPr lang="zh-CN" altLang="en-US" sz="16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7544" y="3765681"/>
            <a:ext cx="1584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教学模式</a:t>
            </a:r>
            <a:r>
              <a:rPr lang="en-US" altLang="zh-CN" sz="1600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600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流程要相应变化</a:t>
            </a:r>
            <a:endParaRPr lang="zh-CN" altLang="en-US" sz="1600" b="1" dirty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1758149" y="4109964"/>
            <a:ext cx="848175" cy="8596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11887" y="1884094"/>
            <a:ext cx="1584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教师告知学生</a:t>
            </a:r>
            <a:endParaRPr lang="zh-CN" altLang="en-US" sz="1600" b="1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2" name="直接连接符 51"/>
          <p:cNvCxnSpPr>
            <a:endCxn id="66" idx="1"/>
          </p:cNvCxnSpPr>
          <p:nvPr/>
        </p:nvCxnSpPr>
        <p:spPr>
          <a:xfrm>
            <a:off x="2360729" y="2074322"/>
            <a:ext cx="675942" cy="20233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Box 39"/>
          <p:cNvSpPr txBox="1">
            <a:spLocks noChangeArrowheads="1"/>
          </p:cNvSpPr>
          <p:nvPr/>
        </p:nvSpPr>
        <p:spPr bwMode="auto">
          <a:xfrm>
            <a:off x="4925133" y="1969846"/>
            <a:ext cx="736012" cy="58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学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生为何要来</a:t>
            </a:r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?</a:t>
            </a:r>
            <a:endParaRPr lang="en-US" altLang="zh-CN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3036671" y="1982922"/>
            <a:ext cx="736012" cy="58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学生如何知道</a:t>
            </a:r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?</a:t>
            </a:r>
            <a:endParaRPr lang="en-US" altLang="zh-CN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Text Box 39"/>
          <p:cNvSpPr txBox="1">
            <a:spLocks noChangeArrowheads="1"/>
          </p:cNvSpPr>
          <p:nvPr/>
        </p:nvSpPr>
        <p:spPr bwMode="auto">
          <a:xfrm>
            <a:off x="5470052" y="3605933"/>
            <a:ext cx="942097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老师如何知道学生看没看</a:t>
            </a:r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?</a:t>
            </a:r>
            <a:endParaRPr lang="en-US" altLang="zh-CN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Text Box 39"/>
          <p:cNvSpPr txBox="1">
            <a:spLocks noChangeArrowheads="1"/>
          </p:cNvSpPr>
          <p:nvPr/>
        </p:nvSpPr>
        <p:spPr bwMode="auto">
          <a:xfrm>
            <a:off x="4185394" y="4754289"/>
            <a:ext cx="948229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老师如何知道学生学得如何</a:t>
            </a:r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?</a:t>
            </a:r>
            <a:endParaRPr lang="en-US" altLang="zh-CN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Text Box 39"/>
          <p:cNvSpPr txBox="1">
            <a:spLocks noChangeArrowheads="1"/>
          </p:cNvSpPr>
          <p:nvPr/>
        </p:nvSpPr>
        <p:spPr bwMode="auto">
          <a:xfrm>
            <a:off x="2471643" y="3789040"/>
            <a:ext cx="948229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老师知道了又如何组织教学</a:t>
            </a:r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?</a:t>
            </a:r>
            <a:endParaRPr lang="en-US" altLang="zh-CN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11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4" grpId="0"/>
      <p:bldP spid="47" grpId="0"/>
      <p:bldP spid="51" grpId="0"/>
      <p:bldP spid="58" grpId="0"/>
      <p:bldP spid="66" grpId="0"/>
      <p:bldP spid="53" grpId="0"/>
      <p:bldP spid="54" grpId="0"/>
      <p:bldP spid="5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椭圆 1"/>
          <p:cNvSpPr/>
          <p:nvPr/>
        </p:nvSpPr>
        <p:spPr>
          <a:xfrm>
            <a:off x="203877" y="1556792"/>
            <a:ext cx="2590779" cy="3888432"/>
          </a:xfrm>
          <a:custGeom>
            <a:avLst/>
            <a:gdLst/>
            <a:ahLst/>
            <a:cxnLst/>
            <a:rect l="l" t="t" r="r" b="b"/>
            <a:pathLst>
              <a:path w="1967073" h="2952328">
                <a:moveTo>
                  <a:pt x="1476164" y="0"/>
                </a:moveTo>
                <a:cubicBezTo>
                  <a:pt x="1648477" y="0"/>
                  <a:pt x="1813895" y="29524"/>
                  <a:pt x="1967073" y="85377"/>
                </a:cubicBezTo>
                <a:lnTo>
                  <a:pt x="1967073" y="2866951"/>
                </a:lnTo>
                <a:cubicBezTo>
                  <a:pt x="1813895" y="2922804"/>
                  <a:pt x="1648477" y="2952328"/>
                  <a:pt x="1476164" y="2952328"/>
                </a:cubicBezTo>
                <a:cubicBezTo>
                  <a:pt x="660901" y="2952328"/>
                  <a:pt x="0" y="2291427"/>
                  <a:pt x="0" y="1476164"/>
                </a:cubicBezTo>
                <a:cubicBezTo>
                  <a:pt x="0" y="660901"/>
                  <a:pt x="660901" y="0"/>
                  <a:pt x="1476164" y="0"/>
                </a:cubicBezTo>
                <a:close/>
              </a:path>
            </a:pathLst>
          </a:custGeom>
          <a:gradFill flip="none" rotWithShape="1">
            <a:gsLst>
              <a:gs pos="0">
                <a:srgbClr val="57D1D7">
                  <a:shade val="67500"/>
                  <a:satMod val="115000"/>
                </a:srgbClr>
              </a:gs>
              <a:gs pos="93000">
                <a:srgbClr val="ADEEF1"/>
              </a:gs>
              <a:gs pos="51000">
                <a:srgbClr val="57D1D7">
                  <a:shade val="100000"/>
                  <a:satMod val="115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28" name="组合 27"/>
          <p:cNvGrpSpPr/>
          <p:nvPr/>
        </p:nvGrpSpPr>
        <p:grpSpPr>
          <a:xfrm flipV="1">
            <a:off x="2723899" y="331150"/>
            <a:ext cx="93656" cy="6552728"/>
            <a:chOff x="1613254" y="-1030140"/>
            <a:chExt cx="12538" cy="9144000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5400000" flipV="1">
              <a:off x="-2953926" y="3537040"/>
              <a:ext cx="9144000" cy="9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矩形 29"/>
            <p:cNvSpPr/>
            <p:nvPr/>
          </p:nvSpPr>
          <p:spPr>
            <a:xfrm rot="5400000" flipV="1">
              <a:off x="-2115795" y="3525777"/>
              <a:ext cx="7477053" cy="6120"/>
            </a:xfrm>
            <a:prstGeom prst="rect">
              <a:avLst/>
            </a:prstGeom>
            <a:gradFill>
              <a:gsLst>
                <a:gs pos="49000">
                  <a:sysClr val="windowText" lastClr="000000">
                    <a:lumMod val="75000"/>
                    <a:lumOff val="25000"/>
                  </a:sysClr>
                </a:gs>
                <a:gs pos="200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31" name="椭圆 1"/>
          <p:cNvSpPr/>
          <p:nvPr/>
        </p:nvSpPr>
        <p:spPr>
          <a:xfrm>
            <a:off x="2483768" y="1808694"/>
            <a:ext cx="2255105" cy="3384628"/>
          </a:xfrm>
          <a:custGeom>
            <a:avLst/>
            <a:gdLst/>
            <a:ahLst/>
            <a:cxnLst/>
            <a:rect l="l" t="t" r="r" b="b"/>
            <a:pathLst>
              <a:path w="1967073" h="2952328">
                <a:moveTo>
                  <a:pt x="1476164" y="0"/>
                </a:moveTo>
                <a:cubicBezTo>
                  <a:pt x="1648477" y="0"/>
                  <a:pt x="1813895" y="29524"/>
                  <a:pt x="1967073" y="85377"/>
                </a:cubicBezTo>
                <a:lnTo>
                  <a:pt x="1967073" y="2866951"/>
                </a:lnTo>
                <a:cubicBezTo>
                  <a:pt x="1813895" y="2922804"/>
                  <a:pt x="1648477" y="2952328"/>
                  <a:pt x="1476164" y="2952328"/>
                </a:cubicBezTo>
                <a:cubicBezTo>
                  <a:pt x="660901" y="2952328"/>
                  <a:pt x="0" y="2291427"/>
                  <a:pt x="0" y="1476164"/>
                </a:cubicBezTo>
                <a:cubicBezTo>
                  <a:pt x="0" y="660901"/>
                  <a:pt x="660901" y="0"/>
                  <a:pt x="1476164" y="0"/>
                </a:cubicBezTo>
                <a:close/>
              </a:path>
            </a:pathLst>
          </a:custGeom>
          <a:gradFill flip="none" rotWithShape="1">
            <a:gsLst>
              <a:gs pos="0">
                <a:srgbClr val="5AD4A6">
                  <a:shade val="67500"/>
                  <a:satMod val="115000"/>
                </a:srgbClr>
              </a:gs>
              <a:gs pos="100000">
                <a:srgbClr val="9CECCE"/>
              </a:gs>
              <a:gs pos="40000">
                <a:srgbClr val="5AD4A6">
                  <a:shade val="100000"/>
                  <a:satMod val="115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32" name="组合 31"/>
          <p:cNvGrpSpPr/>
          <p:nvPr/>
        </p:nvGrpSpPr>
        <p:grpSpPr>
          <a:xfrm flipV="1">
            <a:off x="4668115" y="332656"/>
            <a:ext cx="93656" cy="6552728"/>
            <a:chOff x="1613254" y="-1030140"/>
            <a:chExt cx="12538" cy="9144000"/>
          </a:xfrm>
        </p:grpSpPr>
        <p:pic>
          <p:nvPicPr>
            <p:cNvPr id="33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5400000" flipV="1">
              <a:off x="-2953926" y="3537040"/>
              <a:ext cx="9144000" cy="9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矩形 33"/>
            <p:cNvSpPr/>
            <p:nvPr/>
          </p:nvSpPr>
          <p:spPr>
            <a:xfrm rot="5400000" flipV="1">
              <a:off x="-2115795" y="3525777"/>
              <a:ext cx="7477053" cy="6120"/>
            </a:xfrm>
            <a:prstGeom prst="rect">
              <a:avLst/>
            </a:prstGeom>
            <a:gradFill>
              <a:gsLst>
                <a:gs pos="49000">
                  <a:sysClr val="windowText" lastClr="000000">
                    <a:lumMod val="75000"/>
                    <a:lumOff val="25000"/>
                  </a:sysClr>
                </a:gs>
                <a:gs pos="200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35" name="椭圆 1"/>
          <p:cNvSpPr/>
          <p:nvPr/>
        </p:nvSpPr>
        <p:spPr>
          <a:xfrm>
            <a:off x="4572001" y="2024844"/>
            <a:ext cx="1967073" cy="2952328"/>
          </a:xfrm>
          <a:custGeom>
            <a:avLst/>
            <a:gdLst/>
            <a:ahLst/>
            <a:cxnLst/>
            <a:rect l="l" t="t" r="r" b="b"/>
            <a:pathLst>
              <a:path w="1967073" h="2952328">
                <a:moveTo>
                  <a:pt x="1476164" y="0"/>
                </a:moveTo>
                <a:cubicBezTo>
                  <a:pt x="1648477" y="0"/>
                  <a:pt x="1813895" y="29524"/>
                  <a:pt x="1967073" y="85377"/>
                </a:cubicBezTo>
                <a:lnTo>
                  <a:pt x="1967073" y="2866951"/>
                </a:lnTo>
                <a:cubicBezTo>
                  <a:pt x="1813895" y="2922804"/>
                  <a:pt x="1648477" y="2952328"/>
                  <a:pt x="1476164" y="2952328"/>
                </a:cubicBezTo>
                <a:cubicBezTo>
                  <a:pt x="660901" y="2952328"/>
                  <a:pt x="0" y="2291427"/>
                  <a:pt x="0" y="1476164"/>
                </a:cubicBezTo>
                <a:cubicBezTo>
                  <a:pt x="0" y="660901"/>
                  <a:pt x="660901" y="0"/>
                  <a:pt x="1476164" y="0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67500"/>
                  <a:satMod val="115000"/>
                </a:srgbClr>
              </a:gs>
              <a:gs pos="98333">
                <a:srgbClr val="FFD653"/>
              </a:gs>
              <a:gs pos="35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 flipV="1">
            <a:off x="6444208" y="332656"/>
            <a:ext cx="117723" cy="6552728"/>
            <a:chOff x="1610032" y="-1107500"/>
            <a:chExt cx="15760" cy="9144000"/>
          </a:xfrm>
        </p:grpSpPr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5400000" flipV="1">
              <a:off x="-2957148" y="3459680"/>
              <a:ext cx="9144000" cy="9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矩形 37"/>
            <p:cNvSpPr/>
            <p:nvPr/>
          </p:nvSpPr>
          <p:spPr>
            <a:xfrm rot="5400000" flipV="1">
              <a:off x="-2115795" y="3525777"/>
              <a:ext cx="7477053" cy="6120"/>
            </a:xfrm>
            <a:prstGeom prst="rect">
              <a:avLst/>
            </a:prstGeom>
            <a:gradFill>
              <a:gsLst>
                <a:gs pos="49000">
                  <a:sysClr val="windowText" lastClr="000000">
                    <a:lumMod val="75000"/>
                    <a:lumOff val="25000"/>
                  </a:sysClr>
                </a:gs>
                <a:gs pos="200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39" name="等腰三角形 38"/>
          <p:cNvSpPr/>
          <p:nvPr/>
        </p:nvSpPr>
        <p:spPr>
          <a:xfrm rot="5400000">
            <a:off x="6660232" y="3393456"/>
            <a:ext cx="334117" cy="288032"/>
          </a:xfrm>
          <a:prstGeom prst="triangle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53824" y="3117088"/>
            <a:ext cx="2254680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“微课”要想真正发挥作用有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3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个关键点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24128" y="1916832"/>
            <a:ext cx="864096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01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07904" y="1700808"/>
            <a:ext cx="864096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02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63688" y="1412776"/>
            <a:ext cx="864096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03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5063" y="2636912"/>
            <a:ext cx="2050761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新的学习环境、学习方式必然需要新的教学模式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/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教学流程相适应，</a:t>
            </a:r>
            <a:r>
              <a:rPr lang="zh-CN" altLang="en-US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技</a:t>
            </a:r>
            <a:r>
              <a:rPr lang="zh-CN" altLang="en-US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术推动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教育质量提升和教育变革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51664" y="2736430"/>
            <a:ext cx="183473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单纯的微课资源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/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媒体必须要向“在线课程”（学习环境）进化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13893" y="2774221"/>
            <a:ext cx="1558307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必须融入教师的日常教学中，由教师推动学生自主学习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63339" y="1905540"/>
            <a:ext cx="1001515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POINT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15816" y="2204561"/>
            <a:ext cx="1001515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POINT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938637" y="2365335"/>
            <a:ext cx="1001515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POINT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136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95536" y="2924944"/>
            <a:ext cx="8424936" cy="648072"/>
          </a:xfrm>
        </p:spPr>
        <p:txBody>
          <a:bodyPr/>
          <a:lstStyle/>
          <a:p>
            <a:pPr algn="ctr"/>
            <a:r>
              <a:rPr lang="zh-CN" altLang="en-US" dirty="0" smtClean="0"/>
              <a:t>“微课”的应用模式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“翻转课堂”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1599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5" t="20660" r="17545" b="4514"/>
          <a:stretch>
            <a:fillRect/>
          </a:stretch>
        </p:blipFill>
        <p:spPr bwMode="auto">
          <a:xfrm>
            <a:off x="773832" y="955957"/>
            <a:ext cx="7596336" cy="482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0" y="5615430"/>
            <a:ext cx="9144000" cy="95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4400">
                <a:effectLst>
                  <a:outerShdw blurRad="38100" dist="38100" dir="2700000" algn="tl">
                    <a:srgbClr val="C0C0C0"/>
                  </a:outerShdw>
                </a:effectLst>
                <a:ea typeface="方正黄草简体" pitchFamily="65" charset="-122"/>
              </a:rPr>
              <a:t>伍德兰帕克中学</a:t>
            </a:r>
          </a:p>
          <a:p>
            <a:pPr algn="ctr">
              <a:lnSpc>
                <a:spcPct val="90000"/>
              </a:lnSpc>
            </a:pP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</a:rPr>
              <a:t>Woodland Park High School, Woodland Park, CO, USA</a:t>
            </a:r>
          </a:p>
        </p:txBody>
      </p:sp>
      <p:sp>
        <p:nvSpPr>
          <p:cNvPr id="4" name="标题 3"/>
          <p:cNvSpPr txBox="1">
            <a:spLocks/>
          </p:cNvSpPr>
          <p:nvPr/>
        </p:nvSpPr>
        <p:spPr>
          <a:xfrm>
            <a:off x="251520" y="188640"/>
            <a:ext cx="8640960" cy="56207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/>
              <a:t>两位美国教师的“翻转课堂”创新实践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97439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Sams_Bergman_Inov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6529"/>
            <a:ext cx="9144000" cy="495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1403350" y="6085654"/>
            <a:ext cx="66303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</a:rPr>
              <a:t>Aaron Sams  &amp; Jonathan Bergman </a:t>
            </a:r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52827"/>
            <a:ext cx="8229600" cy="1142647"/>
          </a:xfrm>
        </p:spPr>
        <p:txBody>
          <a:bodyPr/>
          <a:lstStyle/>
          <a:p>
            <a:r>
              <a:rPr lang="zh-CN" altLang="en-US" sz="5400" dirty="0" smtClean="0">
                <a:solidFill>
                  <a:srgbClr val="FF0000"/>
                </a:solidFill>
                <a:ea typeface="汉真广标" pitchFamily="49" charset="-122"/>
              </a:rPr>
              <a:t>翻转课堂</a:t>
            </a:r>
            <a:r>
              <a:rPr lang="zh-CN" altLang="en-US" sz="5400" dirty="0">
                <a:solidFill>
                  <a:srgbClr val="FF0000"/>
                </a:solidFill>
              </a:rPr>
              <a:t/>
            </a:r>
            <a:br>
              <a:rPr lang="zh-CN" altLang="en-US" sz="5400" dirty="0">
                <a:solidFill>
                  <a:srgbClr val="FF0000"/>
                </a:solidFill>
              </a:rPr>
            </a:br>
            <a:r>
              <a:rPr lang="en-US" altLang="zh-CN" sz="3200" i="1" dirty="0">
                <a:solidFill>
                  <a:srgbClr val="FF0000"/>
                </a:solidFill>
                <a:latin typeface="Garamond" pitchFamily="18" charset="0"/>
              </a:rPr>
              <a:t>The Flipped Classroom Model</a:t>
            </a:r>
          </a:p>
        </p:txBody>
      </p:sp>
    </p:spTree>
    <p:extLst>
      <p:ext uri="{BB962C8B-B14F-4D97-AF65-F5344CB8AC3E}">
        <p14:creationId xmlns:p14="http://schemas.microsoft.com/office/powerpoint/2010/main" val="4117042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8" name="Group 6"/>
          <p:cNvGrpSpPr>
            <a:grpSpLocks/>
          </p:cNvGrpSpPr>
          <p:nvPr/>
        </p:nvGrpSpPr>
        <p:grpSpPr bwMode="auto">
          <a:xfrm>
            <a:off x="0" y="0"/>
            <a:ext cx="9144000" cy="6864347"/>
            <a:chOff x="0" y="0"/>
            <a:chExt cx="5760" cy="4324"/>
          </a:xfrm>
        </p:grpSpPr>
        <p:pic>
          <p:nvPicPr>
            <p:cNvPr id="4915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21" t="39960" b="42978"/>
            <a:stretch>
              <a:fillRect/>
            </a:stretch>
          </p:blipFill>
          <p:spPr bwMode="auto">
            <a:xfrm>
              <a:off x="0" y="0"/>
              <a:ext cx="5760" cy="2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15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21" t="39960" b="42978"/>
            <a:stretch>
              <a:fillRect/>
            </a:stretch>
          </p:blipFill>
          <p:spPr bwMode="auto">
            <a:xfrm>
              <a:off x="0" y="1813"/>
              <a:ext cx="5760" cy="2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5902" r="60431" b="65538"/>
          <a:stretch>
            <a:fillRect/>
          </a:stretch>
        </p:blipFill>
        <p:spPr bwMode="auto">
          <a:xfrm>
            <a:off x="107950" y="260270"/>
            <a:ext cx="3384550" cy="208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9" t="24609" r="43275" b="65538"/>
          <a:stretch>
            <a:fillRect/>
          </a:stretch>
        </p:blipFill>
        <p:spPr bwMode="auto">
          <a:xfrm>
            <a:off x="3203576" y="1699160"/>
            <a:ext cx="2232025" cy="72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4" t="35439" r="54343" b="27170"/>
          <a:stretch>
            <a:fillRect/>
          </a:stretch>
        </p:blipFill>
        <p:spPr bwMode="auto">
          <a:xfrm>
            <a:off x="1187451" y="2564608"/>
            <a:ext cx="3095625" cy="273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930679"/>
            <a:ext cx="3600450" cy="208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260270"/>
            <a:ext cx="3313112" cy="253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6" name="Picture 1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698"/>
              </a:clrFrom>
              <a:clrTo>
                <a:srgbClr val="FCF69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0" r="71268" b="44568"/>
          <a:stretch>
            <a:fillRect/>
          </a:stretch>
        </p:blipFill>
        <p:spPr bwMode="auto">
          <a:xfrm>
            <a:off x="179388" y="4293393"/>
            <a:ext cx="2627312" cy="17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2" t="76782" r="16434" b="4510"/>
          <a:stretch>
            <a:fillRect/>
          </a:stretch>
        </p:blipFill>
        <p:spPr bwMode="auto">
          <a:xfrm>
            <a:off x="2411414" y="5300614"/>
            <a:ext cx="6480175" cy="136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8" name="Picture 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698"/>
              </a:clrFrom>
              <a:clrTo>
                <a:srgbClr val="FCF69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6" t="38110" r="33855" b="59813"/>
          <a:stretch>
            <a:fillRect/>
          </a:stretch>
        </p:blipFill>
        <p:spPr bwMode="auto">
          <a:xfrm>
            <a:off x="4140201" y="4437282"/>
            <a:ext cx="2016125" cy="21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9" name="Picture 1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698"/>
              </a:clrFrom>
              <a:clrTo>
                <a:srgbClr val="FCF69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3" t="20795" r="18108" b="73662"/>
          <a:stretch>
            <a:fillRect/>
          </a:stretch>
        </p:blipFill>
        <p:spPr bwMode="auto">
          <a:xfrm>
            <a:off x="7380288" y="2636552"/>
            <a:ext cx="144462" cy="5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160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2010-1207-ic-the-khan-academy-600x3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48" y="1412776"/>
            <a:ext cx="920093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3" name="Picture 3" descr="khan-acade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33"/>
          <a:stretch>
            <a:fillRect/>
          </a:stretch>
        </p:blipFill>
        <p:spPr bwMode="auto">
          <a:xfrm>
            <a:off x="-11968" y="1412776"/>
            <a:ext cx="1584300" cy="75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3"/>
          <p:cNvSpPr txBox="1">
            <a:spLocks/>
          </p:cNvSpPr>
          <p:nvPr/>
        </p:nvSpPr>
        <p:spPr>
          <a:xfrm>
            <a:off x="251520" y="188640"/>
            <a:ext cx="8640960" cy="56207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/>
              <a:t>可汗学院微视频支撑中小学“翻转课堂”模式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7787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900113" y="1986938"/>
            <a:ext cx="3168650" cy="96067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方正兰亭黑简体" pitchFamily="2" charset="-122"/>
              </a:rPr>
              <a:t>学校</a:t>
            </a:r>
            <a:r>
              <a:rPr lang="zh-CN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方正兰亭黑简体" pitchFamily="2" charset="-122"/>
              </a:rPr>
              <a:t>：知识传授</a:t>
            </a:r>
            <a:endParaRPr lang="en-US" altLang="zh-CN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方正兰亭黑简体" pitchFamily="2" charset="-122"/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方正兰亭黑简体" pitchFamily="2" charset="-122"/>
              </a:rPr>
              <a:t>（上新课）</a:t>
            </a:r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方正兰亭黑简体" pitchFamily="2" charset="-122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900113" y="4386497"/>
            <a:ext cx="3168650" cy="96067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方正兰亭黑简体" pitchFamily="2" charset="-122"/>
              </a:rPr>
              <a:t>家里</a:t>
            </a:r>
            <a:r>
              <a:rPr lang="zh-CN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方正兰亭黑简体" pitchFamily="2" charset="-122"/>
              </a:rPr>
              <a:t>：知识内化</a:t>
            </a:r>
            <a:r>
              <a: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方正兰亭黑简体" pitchFamily="2" charset="-122"/>
              </a:rPr>
              <a:t/>
            </a:r>
            <a:br>
              <a: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方正兰亭黑简体" pitchFamily="2" charset="-122"/>
              </a:rPr>
            </a:b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方正兰亭黑简体" pitchFamily="2" charset="-122"/>
              </a:rPr>
              <a:t>（做作业）</a:t>
            </a:r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方正兰亭黑简体" pitchFamily="2" charset="-122"/>
            </a:endParaRPr>
          </a:p>
        </p:txBody>
      </p:sp>
      <p:sp>
        <p:nvSpPr>
          <p:cNvPr id="177156" name="AutoShape 4"/>
          <p:cNvSpPr>
            <a:spLocks noChangeArrowheads="1"/>
          </p:cNvSpPr>
          <p:nvPr/>
        </p:nvSpPr>
        <p:spPr bwMode="auto">
          <a:xfrm>
            <a:off x="2052638" y="3138048"/>
            <a:ext cx="792162" cy="105589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5292725" y="1986938"/>
            <a:ext cx="3168650" cy="96067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方正兰亭黑简体" pitchFamily="2" charset="-122"/>
              </a:rPr>
              <a:t>家里</a:t>
            </a:r>
            <a:r>
              <a:rPr lang="zh-CN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方正兰亭黑简体" pitchFamily="2" charset="-122"/>
              </a:rPr>
              <a:t>：知识传授</a:t>
            </a:r>
            <a:endParaRPr lang="en-US" altLang="zh-CN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方正兰亭黑简体" pitchFamily="2" charset="-122"/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方正兰亭黑简体" pitchFamily="2" charset="-122"/>
              </a:rPr>
              <a:t>（看视频上</a:t>
            </a: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方正兰亭黑简体" pitchFamily="2" charset="-122"/>
              </a:rPr>
              <a:t>新课</a:t>
            </a:r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方正兰亭黑简体" pitchFamily="2" charset="-122"/>
              </a:rPr>
              <a:t>）</a:t>
            </a:r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方正兰亭黑简体" pitchFamily="2" charset="-122"/>
            </a:endParaRP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5292725" y="4386497"/>
            <a:ext cx="3168650" cy="96067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方正兰亭黑简体" pitchFamily="2" charset="-122"/>
              </a:rPr>
              <a:t>学校</a:t>
            </a:r>
            <a:r>
              <a:rPr lang="zh-CN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方正兰亭黑简体" pitchFamily="2" charset="-122"/>
              </a:rPr>
              <a:t>：知识内化</a:t>
            </a:r>
            <a:endParaRPr lang="en-US" altLang="zh-CN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方正兰亭黑简体" pitchFamily="2" charset="-122"/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方正兰亭黑简体" pitchFamily="2" charset="-122"/>
              </a:rPr>
              <a:t>（做作业、交流研讨）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方正兰亭黑简体" pitchFamily="2" charset="-122"/>
            </a:endParaRPr>
          </a:p>
        </p:txBody>
      </p:sp>
      <p:sp>
        <p:nvSpPr>
          <p:cNvPr id="177159" name="AutoShape 7"/>
          <p:cNvSpPr>
            <a:spLocks noChangeArrowheads="1"/>
          </p:cNvSpPr>
          <p:nvPr/>
        </p:nvSpPr>
        <p:spPr bwMode="auto">
          <a:xfrm>
            <a:off x="6445250" y="3138048"/>
            <a:ext cx="792163" cy="105589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177160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200" dirty="0"/>
              <a:t>学生学习活动的变化</a:t>
            </a:r>
          </a:p>
        </p:txBody>
      </p:sp>
      <p:sp>
        <p:nvSpPr>
          <p:cNvPr id="177161" name="Rectangle 9"/>
          <p:cNvSpPr>
            <a:spLocks noChangeArrowheads="1"/>
          </p:cNvSpPr>
          <p:nvPr/>
        </p:nvSpPr>
        <p:spPr bwMode="auto">
          <a:xfrm>
            <a:off x="539750" y="1606056"/>
            <a:ext cx="3816350" cy="4126226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7162" name="Rectangle 10"/>
          <p:cNvSpPr>
            <a:spLocks noChangeArrowheads="1"/>
          </p:cNvSpPr>
          <p:nvPr/>
        </p:nvSpPr>
        <p:spPr bwMode="auto">
          <a:xfrm>
            <a:off x="4932363" y="1606056"/>
            <a:ext cx="3816350" cy="4126226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7163" name="AutoShape 11"/>
          <p:cNvSpPr>
            <a:spLocks noChangeArrowheads="1"/>
          </p:cNvSpPr>
          <p:nvPr/>
        </p:nvSpPr>
        <p:spPr bwMode="auto">
          <a:xfrm>
            <a:off x="4356101" y="3523163"/>
            <a:ext cx="576263" cy="575556"/>
          </a:xfrm>
          <a:prstGeom prst="rightArrow">
            <a:avLst>
              <a:gd name="adj1" fmla="val 50000"/>
              <a:gd name="adj2" fmla="val 33364"/>
            </a:avLst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7164" name="Text Box 12"/>
          <p:cNvSpPr txBox="1">
            <a:spLocks noChangeArrowheads="1"/>
          </p:cNvSpPr>
          <p:nvPr/>
        </p:nvSpPr>
        <p:spPr bwMode="auto">
          <a:xfrm>
            <a:off x="972344" y="836712"/>
            <a:ext cx="30241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dirty="0">
                <a:latin typeface="方正黄草简体" pitchFamily="65" charset="-122"/>
                <a:ea typeface="方正黄草简体" pitchFamily="65" charset="-122"/>
              </a:rPr>
              <a:t>传统课堂教学</a:t>
            </a:r>
          </a:p>
        </p:txBody>
      </p:sp>
      <p:sp>
        <p:nvSpPr>
          <p:cNvPr id="177165" name="Text Box 13"/>
          <p:cNvSpPr txBox="1">
            <a:spLocks noChangeArrowheads="1"/>
          </p:cNvSpPr>
          <p:nvPr/>
        </p:nvSpPr>
        <p:spPr bwMode="auto">
          <a:xfrm>
            <a:off x="4954880" y="908720"/>
            <a:ext cx="36718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dirty="0">
                <a:latin typeface="方正黄草简体" pitchFamily="65" charset="-122"/>
                <a:ea typeface="方正黄草简体" pitchFamily="65" charset="-122"/>
              </a:rPr>
              <a:t>    </a:t>
            </a:r>
            <a:r>
              <a:rPr lang="zh-CN" altLang="en-US" sz="3200" dirty="0" smtClean="0">
                <a:latin typeface="方正黄草简体" pitchFamily="65" charset="-122"/>
                <a:ea typeface="方正黄草简体" pitchFamily="65" charset="-122"/>
              </a:rPr>
              <a:t>翻转课堂教</a:t>
            </a:r>
            <a:r>
              <a:rPr lang="zh-CN" altLang="en-US" sz="3200" dirty="0">
                <a:latin typeface="方正黄草简体" pitchFamily="65" charset="-122"/>
                <a:ea typeface="方正黄草简体" pitchFamily="65" charset="-122"/>
              </a:rPr>
              <a:t>学</a:t>
            </a:r>
          </a:p>
        </p:txBody>
      </p:sp>
      <p:sp>
        <p:nvSpPr>
          <p:cNvPr id="14" name="矩形 13"/>
          <p:cNvSpPr/>
          <p:nvPr/>
        </p:nvSpPr>
        <p:spPr>
          <a:xfrm>
            <a:off x="538759" y="5877272"/>
            <a:ext cx="82807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INTEL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全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球教育总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监：翻转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课堂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是指把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知识传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授过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程放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在课外，学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生选择最适合自己的方式接受新知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识；而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把知识内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化过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程放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在课内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，以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便师生、生生之间有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更多的沟通和交流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9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7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4" grpId="0" animBg="1"/>
      <p:bldP spid="177155" grpId="0" animBg="1"/>
      <p:bldP spid="177156" grpId="0" animBg="1"/>
      <p:bldP spid="177157" grpId="0" animBg="1"/>
      <p:bldP spid="177158" grpId="0" animBg="1"/>
      <p:bldP spid="177159" grpId="0" animBg="1"/>
      <p:bldP spid="177161" grpId="0" animBg="1"/>
      <p:bldP spid="177162" grpId="0" animBg="1"/>
      <p:bldP spid="177163" grpId="0" animBg="1"/>
      <p:bldP spid="177164" grpId="0"/>
      <p:bldP spid="177165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实施“翻转课堂”带来的巨大变化</a:t>
            </a:r>
            <a:endParaRPr lang="zh-CN" altLang="en-US" dirty="0"/>
          </a:p>
        </p:txBody>
      </p:sp>
      <p:sp>
        <p:nvSpPr>
          <p:cNvPr id="22" name="矩形 26"/>
          <p:cNvSpPr/>
          <p:nvPr/>
        </p:nvSpPr>
        <p:spPr>
          <a:xfrm>
            <a:off x="3694539" y="5080770"/>
            <a:ext cx="2917322" cy="652486"/>
          </a:xfrm>
          <a:custGeom>
            <a:avLst/>
            <a:gdLst>
              <a:gd name="connsiteX0" fmla="*/ 0 w 2520280"/>
              <a:gd name="connsiteY0" fmla="*/ 0 h 652486"/>
              <a:gd name="connsiteX1" fmla="*/ 2520280 w 2520280"/>
              <a:gd name="connsiteY1" fmla="*/ 0 h 652486"/>
              <a:gd name="connsiteX2" fmla="*/ 2520280 w 2520280"/>
              <a:gd name="connsiteY2" fmla="*/ 652486 h 652486"/>
              <a:gd name="connsiteX3" fmla="*/ 0 w 2520280"/>
              <a:gd name="connsiteY3" fmla="*/ 652486 h 652486"/>
              <a:gd name="connsiteX4" fmla="*/ 0 w 2520280"/>
              <a:gd name="connsiteY4" fmla="*/ 0 h 652486"/>
              <a:gd name="connsiteX0" fmla="*/ 397042 w 2917322"/>
              <a:gd name="connsiteY0" fmla="*/ 0 h 652486"/>
              <a:gd name="connsiteX1" fmla="*/ 2917322 w 2917322"/>
              <a:gd name="connsiteY1" fmla="*/ 0 h 652486"/>
              <a:gd name="connsiteX2" fmla="*/ 2917322 w 2917322"/>
              <a:gd name="connsiteY2" fmla="*/ 652486 h 652486"/>
              <a:gd name="connsiteX3" fmla="*/ 0 w 2917322"/>
              <a:gd name="connsiteY3" fmla="*/ 652486 h 652486"/>
              <a:gd name="connsiteX4" fmla="*/ 397042 w 2917322"/>
              <a:gd name="connsiteY4" fmla="*/ 0 h 652486"/>
              <a:gd name="connsiteX0" fmla="*/ 312821 w 2917322"/>
              <a:gd name="connsiteY0" fmla="*/ 0 h 652486"/>
              <a:gd name="connsiteX1" fmla="*/ 2917322 w 2917322"/>
              <a:gd name="connsiteY1" fmla="*/ 0 h 652486"/>
              <a:gd name="connsiteX2" fmla="*/ 2917322 w 2917322"/>
              <a:gd name="connsiteY2" fmla="*/ 652486 h 652486"/>
              <a:gd name="connsiteX3" fmla="*/ 0 w 2917322"/>
              <a:gd name="connsiteY3" fmla="*/ 652486 h 652486"/>
              <a:gd name="connsiteX4" fmla="*/ 312821 w 2917322"/>
              <a:gd name="connsiteY4" fmla="*/ 0 h 65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7322" h="652486">
                <a:moveTo>
                  <a:pt x="312821" y="0"/>
                </a:moveTo>
                <a:lnTo>
                  <a:pt x="2917322" y="0"/>
                </a:lnTo>
                <a:lnTo>
                  <a:pt x="2917322" y="652486"/>
                </a:lnTo>
                <a:lnTo>
                  <a:pt x="0" y="652486"/>
                </a:lnTo>
                <a:lnTo>
                  <a:pt x="312821" y="0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3" name="矩形 26"/>
          <p:cNvSpPr/>
          <p:nvPr/>
        </p:nvSpPr>
        <p:spPr>
          <a:xfrm>
            <a:off x="4097387" y="4348259"/>
            <a:ext cx="2917322" cy="652486"/>
          </a:xfrm>
          <a:custGeom>
            <a:avLst/>
            <a:gdLst>
              <a:gd name="connsiteX0" fmla="*/ 0 w 2520280"/>
              <a:gd name="connsiteY0" fmla="*/ 0 h 652486"/>
              <a:gd name="connsiteX1" fmla="*/ 2520280 w 2520280"/>
              <a:gd name="connsiteY1" fmla="*/ 0 h 652486"/>
              <a:gd name="connsiteX2" fmla="*/ 2520280 w 2520280"/>
              <a:gd name="connsiteY2" fmla="*/ 652486 h 652486"/>
              <a:gd name="connsiteX3" fmla="*/ 0 w 2520280"/>
              <a:gd name="connsiteY3" fmla="*/ 652486 h 652486"/>
              <a:gd name="connsiteX4" fmla="*/ 0 w 2520280"/>
              <a:gd name="connsiteY4" fmla="*/ 0 h 652486"/>
              <a:gd name="connsiteX0" fmla="*/ 397042 w 2917322"/>
              <a:gd name="connsiteY0" fmla="*/ 0 h 652486"/>
              <a:gd name="connsiteX1" fmla="*/ 2917322 w 2917322"/>
              <a:gd name="connsiteY1" fmla="*/ 0 h 652486"/>
              <a:gd name="connsiteX2" fmla="*/ 2917322 w 2917322"/>
              <a:gd name="connsiteY2" fmla="*/ 652486 h 652486"/>
              <a:gd name="connsiteX3" fmla="*/ 0 w 2917322"/>
              <a:gd name="connsiteY3" fmla="*/ 652486 h 652486"/>
              <a:gd name="connsiteX4" fmla="*/ 397042 w 2917322"/>
              <a:gd name="connsiteY4" fmla="*/ 0 h 652486"/>
              <a:gd name="connsiteX0" fmla="*/ 312821 w 2917322"/>
              <a:gd name="connsiteY0" fmla="*/ 0 h 652486"/>
              <a:gd name="connsiteX1" fmla="*/ 2917322 w 2917322"/>
              <a:gd name="connsiteY1" fmla="*/ 0 h 652486"/>
              <a:gd name="connsiteX2" fmla="*/ 2917322 w 2917322"/>
              <a:gd name="connsiteY2" fmla="*/ 652486 h 652486"/>
              <a:gd name="connsiteX3" fmla="*/ 0 w 2917322"/>
              <a:gd name="connsiteY3" fmla="*/ 652486 h 652486"/>
              <a:gd name="connsiteX4" fmla="*/ 312821 w 2917322"/>
              <a:gd name="connsiteY4" fmla="*/ 0 h 65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7322" h="652486">
                <a:moveTo>
                  <a:pt x="312821" y="0"/>
                </a:moveTo>
                <a:lnTo>
                  <a:pt x="2917322" y="0"/>
                </a:lnTo>
                <a:lnTo>
                  <a:pt x="2917322" y="652486"/>
                </a:lnTo>
                <a:lnTo>
                  <a:pt x="0" y="652486"/>
                </a:lnTo>
                <a:lnTo>
                  <a:pt x="312821" y="0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4" name="矩形 26"/>
          <p:cNvSpPr/>
          <p:nvPr/>
        </p:nvSpPr>
        <p:spPr>
          <a:xfrm>
            <a:off x="4479433" y="3615748"/>
            <a:ext cx="2917322" cy="652486"/>
          </a:xfrm>
          <a:custGeom>
            <a:avLst/>
            <a:gdLst>
              <a:gd name="connsiteX0" fmla="*/ 0 w 2520280"/>
              <a:gd name="connsiteY0" fmla="*/ 0 h 652486"/>
              <a:gd name="connsiteX1" fmla="*/ 2520280 w 2520280"/>
              <a:gd name="connsiteY1" fmla="*/ 0 h 652486"/>
              <a:gd name="connsiteX2" fmla="*/ 2520280 w 2520280"/>
              <a:gd name="connsiteY2" fmla="*/ 652486 h 652486"/>
              <a:gd name="connsiteX3" fmla="*/ 0 w 2520280"/>
              <a:gd name="connsiteY3" fmla="*/ 652486 h 652486"/>
              <a:gd name="connsiteX4" fmla="*/ 0 w 2520280"/>
              <a:gd name="connsiteY4" fmla="*/ 0 h 652486"/>
              <a:gd name="connsiteX0" fmla="*/ 397042 w 2917322"/>
              <a:gd name="connsiteY0" fmla="*/ 0 h 652486"/>
              <a:gd name="connsiteX1" fmla="*/ 2917322 w 2917322"/>
              <a:gd name="connsiteY1" fmla="*/ 0 h 652486"/>
              <a:gd name="connsiteX2" fmla="*/ 2917322 w 2917322"/>
              <a:gd name="connsiteY2" fmla="*/ 652486 h 652486"/>
              <a:gd name="connsiteX3" fmla="*/ 0 w 2917322"/>
              <a:gd name="connsiteY3" fmla="*/ 652486 h 652486"/>
              <a:gd name="connsiteX4" fmla="*/ 397042 w 2917322"/>
              <a:gd name="connsiteY4" fmla="*/ 0 h 652486"/>
              <a:gd name="connsiteX0" fmla="*/ 312821 w 2917322"/>
              <a:gd name="connsiteY0" fmla="*/ 0 h 652486"/>
              <a:gd name="connsiteX1" fmla="*/ 2917322 w 2917322"/>
              <a:gd name="connsiteY1" fmla="*/ 0 h 652486"/>
              <a:gd name="connsiteX2" fmla="*/ 2917322 w 2917322"/>
              <a:gd name="connsiteY2" fmla="*/ 652486 h 652486"/>
              <a:gd name="connsiteX3" fmla="*/ 0 w 2917322"/>
              <a:gd name="connsiteY3" fmla="*/ 652486 h 652486"/>
              <a:gd name="connsiteX4" fmla="*/ 312821 w 2917322"/>
              <a:gd name="connsiteY4" fmla="*/ 0 h 65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7322" h="652486">
                <a:moveTo>
                  <a:pt x="312821" y="0"/>
                </a:moveTo>
                <a:lnTo>
                  <a:pt x="2917322" y="0"/>
                </a:lnTo>
                <a:lnTo>
                  <a:pt x="2917322" y="652486"/>
                </a:lnTo>
                <a:lnTo>
                  <a:pt x="0" y="652486"/>
                </a:lnTo>
                <a:lnTo>
                  <a:pt x="312821" y="0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5" name="矩形 26"/>
          <p:cNvSpPr/>
          <p:nvPr/>
        </p:nvSpPr>
        <p:spPr>
          <a:xfrm>
            <a:off x="4817559" y="2883236"/>
            <a:ext cx="2917322" cy="652486"/>
          </a:xfrm>
          <a:custGeom>
            <a:avLst/>
            <a:gdLst>
              <a:gd name="connsiteX0" fmla="*/ 0 w 2520280"/>
              <a:gd name="connsiteY0" fmla="*/ 0 h 652486"/>
              <a:gd name="connsiteX1" fmla="*/ 2520280 w 2520280"/>
              <a:gd name="connsiteY1" fmla="*/ 0 h 652486"/>
              <a:gd name="connsiteX2" fmla="*/ 2520280 w 2520280"/>
              <a:gd name="connsiteY2" fmla="*/ 652486 h 652486"/>
              <a:gd name="connsiteX3" fmla="*/ 0 w 2520280"/>
              <a:gd name="connsiteY3" fmla="*/ 652486 h 652486"/>
              <a:gd name="connsiteX4" fmla="*/ 0 w 2520280"/>
              <a:gd name="connsiteY4" fmla="*/ 0 h 652486"/>
              <a:gd name="connsiteX0" fmla="*/ 397042 w 2917322"/>
              <a:gd name="connsiteY0" fmla="*/ 0 h 652486"/>
              <a:gd name="connsiteX1" fmla="*/ 2917322 w 2917322"/>
              <a:gd name="connsiteY1" fmla="*/ 0 h 652486"/>
              <a:gd name="connsiteX2" fmla="*/ 2917322 w 2917322"/>
              <a:gd name="connsiteY2" fmla="*/ 652486 h 652486"/>
              <a:gd name="connsiteX3" fmla="*/ 0 w 2917322"/>
              <a:gd name="connsiteY3" fmla="*/ 652486 h 652486"/>
              <a:gd name="connsiteX4" fmla="*/ 397042 w 2917322"/>
              <a:gd name="connsiteY4" fmla="*/ 0 h 652486"/>
              <a:gd name="connsiteX0" fmla="*/ 312821 w 2917322"/>
              <a:gd name="connsiteY0" fmla="*/ 0 h 652486"/>
              <a:gd name="connsiteX1" fmla="*/ 2917322 w 2917322"/>
              <a:gd name="connsiteY1" fmla="*/ 0 h 652486"/>
              <a:gd name="connsiteX2" fmla="*/ 2917322 w 2917322"/>
              <a:gd name="connsiteY2" fmla="*/ 652486 h 652486"/>
              <a:gd name="connsiteX3" fmla="*/ 0 w 2917322"/>
              <a:gd name="connsiteY3" fmla="*/ 652486 h 652486"/>
              <a:gd name="connsiteX4" fmla="*/ 312821 w 2917322"/>
              <a:gd name="connsiteY4" fmla="*/ 0 h 65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7322" h="652486">
                <a:moveTo>
                  <a:pt x="312821" y="0"/>
                </a:moveTo>
                <a:lnTo>
                  <a:pt x="2917322" y="0"/>
                </a:lnTo>
                <a:lnTo>
                  <a:pt x="2917322" y="652486"/>
                </a:lnTo>
                <a:lnTo>
                  <a:pt x="0" y="652486"/>
                </a:lnTo>
                <a:lnTo>
                  <a:pt x="312821" y="0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6" name="矩形 26"/>
          <p:cNvSpPr/>
          <p:nvPr/>
        </p:nvSpPr>
        <p:spPr>
          <a:xfrm>
            <a:off x="5183070" y="2150724"/>
            <a:ext cx="2917322" cy="652486"/>
          </a:xfrm>
          <a:custGeom>
            <a:avLst/>
            <a:gdLst>
              <a:gd name="connsiteX0" fmla="*/ 0 w 2520280"/>
              <a:gd name="connsiteY0" fmla="*/ 0 h 652486"/>
              <a:gd name="connsiteX1" fmla="*/ 2520280 w 2520280"/>
              <a:gd name="connsiteY1" fmla="*/ 0 h 652486"/>
              <a:gd name="connsiteX2" fmla="*/ 2520280 w 2520280"/>
              <a:gd name="connsiteY2" fmla="*/ 652486 h 652486"/>
              <a:gd name="connsiteX3" fmla="*/ 0 w 2520280"/>
              <a:gd name="connsiteY3" fmla="*/ 652486 h 652486"/>
              <a:gd name="connsiteX4" fmla="*/ 0 w 2520280"/>
              <a:gd name="connsiteY4" fmla="*/ 0 h 652486"/>
              <a:gd name="connsiteX0" fmla="*/ 397042 w 2917322"/>
              <a:gd name="connsiteY0" fmla="*/ 0 h 652486"/>
              <a:gd name="connsiteX1" fmla="*/ 2917322 w 2917322"/>
              <a:gd name="connsiteY1" fmla="*/ 0 h 652486"/>
              <a:gd name="connsiteX2" fmla="*/ 2917322 w 2917322"/>
              <a:gd name="connsiteY2" fmla="*/ 652486 h 652486"/>
              <a:gd name="connsiteX3" fmla="*/ 0 w 2917322"/>
              <a:gd name="connsiteY3" fmla="*/ 652486 h 652486"/>
              <a:gd name="connsiteX4" fmla="*/ 397042 w 2917322"/>
              <a:gd name="connsiteY4" fmla="*/ 0 h 652486"/>
              <a:gd name="connsiteX0" fmla="*/ 312821 w 2917322"/>
              <a:gd name="connsiteY0" fmla="*/ 0 h 652486"/>
              <a:gd name="connsiteX1" fmla="*/ 2917322 w 2917322"/>
              <a:gd name="connsiteY1" fmla="*/ 0 h 652486"/>
              <a:gd name="connsiteX2" fmla="*/ 2917322 w 2917322"/>
              <a:gd name="connsiteY2" fmla="*/ 652486 h 652486"/>
              <a:gd name="connsiteX3" fmla="*/ 0 w 2917322"/>
              <a:gd name="connsiteY3" fmla="*/ 652486 h 652486"/>
              <a:gd name="connsiteX4" fmla="*/ 312821 w 2917322"/>
              <a:gd name="connsiteY4" fmla="*/ 0 h 65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7322" h="652486">
                <a:moveTo>
                  <a:pt x="312821" y="0"/>
                </a:moveTo>
                <a:lnTo>
                  <a:pt x="2917322" y="0"/>
                </a:lnTo>
                <a:lnTo>
                  <a:pt x="2917322" y="652486"/>
                </a:lnTo>
                <a:lnTo>
                  <a:pt x="0" y="652486"/>
                </a:lnTo>
                <a:lnTo>
                  <a:pt x="312821" y="0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7" name="Oval 65"/>
          <p:cNvSpPr>
            <a:spLocks noChangeArrowheads="1"/>
          </p:cNvSpPr>
          <p:nvPr/>
        </p:nvSpPr>
        <p:spPr bwMode="auto">
          <a:xfrm>
            <a:off x="179512" y="6067404"/>
            <a:ext cx="1372449" cy="278533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lumMod val="75000"/>
                  <a:lumOff val="25000"/>
                </a:sysClr>
              </a:gs>
              <a:gs pos="100000">
                <a:srgbClr val="EEECE1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宋体"/>
            </a:endParaRPr>
          </a:p>
        </p:txBody>
      </p:sp>
      <p:sp>
        <p:nvSpPr>
          <p:cNvPr id="28" name="Oval 65"/>
          <p:cNvSpPr>
            <a:spLocks noChangeArrowheads="1"/>
          </p:cNvSpPr>
          <p:nvPr/>
        </p:nvSpPr>
        <p:spPr bwMode="auto">
          <a:xfrm>
            <a:off x="2551479" y="6386744"/>
            <a:ext cx="1372449" cy="278533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lumMod val="75000"/>
                  <a:lumOff val="25000"/>
                </a:sysClr>
              </a:gs>
              <a:gs pos="100000">
                <a:srgbClr val="EEECE1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宋体"/>
            </a:endParaRPr>
          </a:p>
        </p:txBody>
      </p:sp>
      <p:sp>
        <p:nvSpPr>
          <p:cNvPr id="29" name="圆角矩形 8"/>
          <p:cNvSpPr/>
          <p:nvPr/>
        </p:nvSpPr>
        <p:spPr>
          <a:xfrm>
            <a:off x="767898" y="1326812"/>
            <a:ext cx="5058719" cy="5201624"/>
          </a:xfrm>
          <a:custGeom>
            <a:avLst/>
            <a:gdLst/>
            <a:ahLst/>
            <a:cxnLst/>
            <a:rect l="l" t="t" r="r" b="b"/>
            <a:pathLst>
              <a:path w="5058719" h="5201624">
                <a:moveTo>
                  <a:pt x="874788" y="3675963"/>
                </a:moveTo>
                <a:lnTo>
                  <a:pt x="499701" y="4286763"/>
                </a:lnTo>
                <a:lnTo>
                  <a:pt x="2790030" y="4286763"/>
                </a:lnTo>
                <a:lnTo>
                  <a:pt x="2801050" y="4288988"/>
                </a:lnTo>
                <a:lnTo>
                  <a:pt x="3107519" y="3677360"/>
                </a:lnTo>
                <a:lnTo>
                  <a:pt x="881710" y="3677360"/>
                </a:lnTo>
                <a:close/>
                <a:moveTo>
                  <a:pt x="1322131" y="2947500"/>
                </a:moveTo>
                <a:lnTo>
                  <a:pt x="940252" y="3569360"/>
                </a:lnTo>
                <a:lnTo>
                  <a:pt x="3142846" y="3569360"/>
                </a:lnTo>
                <a:lnTo>
                  <a:pt x="3159909" y="3572805"/>
                </a:lnTo>
                <a:lnTo>
                  <a:pt x="3472842" y="2948276"/>
                </a:lnTo>
                <a:lnTo>
                  <a:pt x="1325974" y="2948276"/>
                </a:lnTo>
                <a:close/>
                <a:moveTo>
                  <a:pt x="1769433" y="2219104"/>
                </a:moveTo>
                <a:lnTo>
                  <a:pt x="1387977" y="2840276"/>
                </a:lnTo>
                <a:lnTo>
                  <a:pt x="3526958" y="2840276"/>
                </a:lnTo>
                <a:lnTo>
                  <a:pt x="3838165" y="2219192"/>
                </a:lnTo>
                <a:lnTo>
                  <a:pt x="1769870" y="2219192"/>
                </a:lnTo>
                <a:close/>
                <a:moveTo>
                  <a:pt x="2217103" y="1490108"/>
                </a:moveTo>
                <a:lnTo>
                  <a:pt x="1835701" y="2111192"/>
                </a:lnTo>
                <a:lnTo>
                  <a:pt x="3892281" y="2111192"/>
                </a:lnTo>
                <a:lnTo>
                  <a:pt x="4203488" y="1490108"/>
                </a:lnTo>
                <a:close/>
                <a:moveTo>
                  <a:pt x="2659411" y="769843"/>
                </a:moveTo>
                <a:lnTo>
                  <a:pt x="2283424" y="1382108"/>
                </a:lnTo>
                <a:lnTo>
                  <a:pt x="4257604" y="1382108"/>
                </a:lnTo>
                <a:lnTo>
                  <a:pt x="4564393" y="769843"/>
                </a:lnTo>
                <a:close/>
                <a:moveTo>
                  <a:pt x="2974649" y="872"/>
                </a:moveTo>
                <a:cubicBezTo>
                  <a:pt x="2984592" y="2380"/>
                  <a:pt x="2994403" y="5863"/>
                  <a:pt x="3003512" y="11457"/>
                </a:cubicBezTo>
                <a:lnTo>
                  <a:pt x="3025852" y="25176"/>
                </a:lnTo>
                <a:cubicBezTo>
                  <a:pt x="3062288" y="47551"/>
                  <a:pt x="3073687" y="95227"/>
                  <a:pt x="3051312" y="131663"/>
                </a:cubicBezTo>
                <a:lnTo>
                  <a:pt x="2725733" y="661843"/>
                </a:lnTo>
                <a:lnTo>
                  <a:pt x="4614199" y="661842"/>
                </a:lnTo>
                <a:lnTo>
                  <a:pt x="4618112" y="662633"/>
                </a:lnTo>
                <a:lnTo>
                  <a:pt x="4867243" y="165436"/>
                </a:lnTo>
                <a:cubicBezTo>
                  <a:pt x="4883415" y="133161"/>
                  <a:pt x="4916915" y="115303"/>
                  <a:pt x="4950807" y="117486"/>
                </a:cubicBezTo>
                <a:cubicBezTo>
                  <a:pt x="4962104" y="118214"/>
                  <a:pt x="4973447" y="121169"/>
                  <a:pt x="4984205" y="126560"/>
                </a:cubicBezTo>
                <a:lnTo>
                  <a:pt x="5010590" y="139781"/>
                </a:lnTo>
                <a:cubicBezTo>
                  <a:pt x="5053623" y="161344"/>
                  <a:pt x="5071028" y="213710"/>
                  <a:pt x="5049466" y="256743"/>
                </a:cubicBezTo>
                <a:lnTo>
                  <a:pt x="2595844" y="5153496"/>
                </a:lnTo>
                <a:cubicBezTo>
                  <a:pt x="2574281" y="5196529"/>
                  <a:pt x="2521915" y="5213934"/>
                  <a:pt x="2478882" y="5192371"/>
                </a:cubicBezTo>
                <a:lnTo>
                  <a:pt x="2452497" y="5179151"/>
                </a:lnTo>
                <a:cubicBezTo>
                  <a:pt x="2409464" y="5157588"/>
                  <a:pt x="2392059" y="5105223"/>
                  <a:pt x="2413621" y="5062189"/>
                </a:cubicBezTo>
                <a:lnTo>
                  <a:pt x="2748049" y="4394763"/>
                </a:lnTo>
                <a:lnTo>
                  <a:pt x="450030" y="4394763"/>
                </a:lnTo>
                <a:lnTo>
                  <a:pt x="435216" y="4391772"/>
                </a:lnTo>
                <a:lnTo>
                  <a:pt x="165744" y="4830586"/>
                </a:lnTo>
                <a:cubicBezTo>
                  <a:pt x="143369" y="4867023"/>
                  <a:pt x="95693" y="4878421"/>
                  <a:pt x="59257" y="4856046"/>
                </a:cubicBezTo>
                <a:lnTo>
                  <a:pt x="36917" y="4842327"/>
                </a:lnTo>
                <a:cubicBezTo>
                  <a:pt x="481" y="4819952"/>
                  <a:pt x="-10918" y="4772277"/>
                  <a:pt x="11457" y="4735840"/>
                </a:cubicBezTo>
                <a:lnTo>
                  <a:pt x="2897025" y="36917"/>
                </a:lnTo>
                <a:cubicBezTo>
                  <a:pt x="2913806" y="9589"/>
                  <a:pt x="2944820" y="-3654"/>
                  <a:pt x="2974649" y="872"/>
                </a:cubicBezTo>
                <a:close/>
              </a:path>
            </a:pathLst>
          </a:custGeom>
          <a:gradFill flip="none" rotWithShape="1">
            <a:gsLst>
              <a:gs pos="99000">
                <a:srgbClr val="0070C0"/>
              </a:gs>
              <a:gs pos="0">
                <a:srgbClr val="0070C0"/>
              </a:gs>
              <a:gs pos="50000">
                <a:srgbClr val="0070C0"/>
              </a:gs>
              <a:gs pos="15000">
                <a:srgbClr val="00B0F0"/>
              </a:gs>
              <a:gs pos="78000">
                <a:srgbClr val="00B0F0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47650"/>
            <a:bevelB w="101600" h="1397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67816" y="2216896"/>
            <a:ext cx="1480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能力培养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59832" y="2945954"/>
            <a:ext cx="1480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深度互动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55250" y="3675012"/>
            <a:ext cx="1480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高效课堂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67744" y="4404070"/>
            <a:ext cx="1480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个性化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45407" y="5133128"/>
            <a:ext cx="1480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主动性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80112" y="2150724"/>
            <a:ext cx="2304256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>
              <a:defRPr/>
            </a:pPr>
            <a:r>
              <a:rPr lang="zh-CN" altLang="en-US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有充裕的时</a:t>
            </a:r>
            <a:r>
              <a:rPr lang="zh-CN" altLang="en-US" sz="14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间培养合</a:t>
            </a:r>
            <a:r>
              <a:rPr lang="zh-CN" altLang="en-US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作学习、探究学习等高级能力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72128" y="2883235"/>
            <a:ext cx="2208184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>
              <a:defRPr/>
            </a:pPr>
            <a:r>
              <a:rPr lang="zh-CN" altLang="en-US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大幅增加课堂互动时</a:t>
            </a:r>
            <a:r>
              <a:rPr lang="zh-CN" altLang="en-US" sz="14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间（师生、生生）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24130" y="3615746"/>
            <a:ext cx="2304052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>
              <a:defRPr/>
            </a:pPr>
            <a:r>
              <a:rPr lang="zh-CN" altLang="en-US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帮助教师更加了解学生，教学更有针对性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99992" y="4348257"/>
            <a:ext cx="223224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>
              <a:defRPr/>
            </a:pPr>
            <a:r>
              <a:rPr lang="zh-CN" altLang="en-US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学生可自定步调学</a:t>
            </a:r>
            <a:r>
              <a:rPr lang="zh-CN" altLang="en-US" sz="14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习，没看懂的可多看几遍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28114" y="5080770"/>
            <a:ext cx="2316094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>
              <a:defRPr/>
            </a:pPr>
            <a:r>
              <a:rPr lang="zh-CN" altLang="en-US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学</a:t>
            </a:r>
            <a:r>
              <a:rPr lang="zh-CN" altLang="en-US" sz="14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生是是学</a:t>
            </a:r>
            <a:r>
              <a:rPr lang="zh-CN" altLang="en-US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习</a:t>
            </a:r>
            <a:r>
              <a:rPr lang="zh-CN" altLang="en-US" sz="14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的直接责任人，是学习的真正主人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9360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95536" y="2924944"/>
            <a:ext cx="8424936" cy="648072"/>
          </a:xfrm>
        </p:spPr>
        <p:txBody>
          <a:bodyPr/>
          <a:lstStyle/>
          <a:p>
            <a:pPr algn="ctr"/>
            <a:r>
              <a:rPr lang="zh-CN" altLang="en-US" dirty="0" smtClean="0"/>
              <a:t>“翻转课堂”的实质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混合学习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4742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近年教育资源大潮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“微课”迅猛发展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1052736"/>
            <a:ext cx="6624736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zh-CN" altLang="en-US" dirty="0" smtClean="0"/>
              <a:t>国际引领：</a:t>
            </a:r>
            <a:endParaRPr lang="en-US" altLang="zh-CN" dirty="0" smtClean="0"/>
          </a:p>
          <a:p>
            <a:pPr marL="742950" lvl="1" indent="-28575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zh-CN" altLang="en-US" dirty="0" smtClean="0"/>
              <a:t>可汗学院</a:t>
            </a:r>
            <a:r>
              <a:rPr lang="en-US" altLang="zh-CN" dirty="0" smtClean="0"/>
              <a:t>(khan academy)</a:t>
            </a:r>
          </a:p>
          <a:p>
            <a:pPr marL="742950" lvl="1" indent="-28575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dirty="0" smtClean="0"/>
              <a:t>MOOC</a:t>
            </a:r>
            <a:r>
              <a:rPr lang="zh-CN" altLang="en-US" dirty="0" smtClean="0"/>
              <a:t>（</a:t>
            </a:r>
            <a:r>
              <a:rPr lang="en-US" altLang="zh-CN" dirty="0" err="1" smtClean="0"/>
              <a:t>coursera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udacity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edX</a:t>
            </a:r>
            <a:r>
              <a:rPr lang="zh-CN" altLang="en-US" dirty="0" smtClean="0"/>
              <a:t>等）</a:t>
            </a:r>
            <a:endParaRPr lang="en-US" altLang="zh-CN" dirty="0" smtClean="0"/>
          </a:p>
          <a:p>
            <a:pPr marL="742950" lvl="1" indent="-28575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zh-CN" altLang="en-US" dirty="0"/>
              <a:t>英</a:t>
            </a:r>
            <a:r>
              <a:rPr lang="zh-CN" altLang="en-US" dirty="0" smtClean="0"/>
              <a:t>国开放大学</a:t>
            </a:r>
            <a:r>
              <a:rPr lang="en-US" altLang="zh-CN" dirty="0" smtClean="0"/>
              <a:t>1</a:t>
            </a:r>
            <a:r>
              <a:rPr lang="zh-CN" altLang="en-US" dirty="0" smtClean="0"/>
              <a:t>分钟课程</a:t>
            </a:r>
            <a:endParaRPr lang="en-US" altLang="zh-CN" dirty="0" smtClean="0"/>
          </a:p>
          <a:p>
            <a:pPr marL="285750" marR="0" indent="-28575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zh-CN" altLang="en-US" dirty="0" smtClean="0"/>
              <a:t>国内大潮涌动</a:t>
            </a:r>
            <a:endParaRPr lang="en-US" altLang="zh-CN" dirty="0" smtClean="0"/>
          </a:p>
          <a:p>
            <a:pPr marL="742950" lvl="1" indent="-28575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dirty="0" smtClean="0"/>
              <a:t>2011</a:t>
            </a:r>
            <a:r>
              <a:rPr lang="zh-CN" altLang="en-US" dirty="0" smtClean="0"/>
              <a:t>年</a:t>
            </a:r>
            <a:r>
              <a:rPr lang="en-US" altLang="zh-CN" dirty="0" smtClean="0"/>
              <a:t>4</a:t>
            </a:r>
            <a:r>
              <a:rPr lang="zh-CN" altLang="en-US" dirty="0" smtClean="0"/>
              <a:t>月，佛山市在全国首次开展“</a:t>
            </a:r>
            <a:r>
              <a:rPr lang="zh-CN" altLang="en-US" dirty="0"/>
              <a:t>微课</a:t>
            </a:r>
            <a:r>
              <a:rPr lang="zh-CN" altLang="en-US" dirty="0" smtClean="0"/>
              <a:t>”大赛</a:t>
            </a:r>
            <a:endParaRPr lang="en-US" altLang="zh-CN" dirty="0" smtClean="0"/>
          </a:p>
          <a:p>
            <a:pPr marL="742950" lvl="1" indent="-28575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dirty="0" smtClean="0"/>
              <a:t>2012</a:t>
            </a:r>
            <a:r>
              <a:rPr lang="zh-CN" altLang="en-US" dirty="0" smtClean="0"/>
              <a:t>年</a:t>
            </a:r>
            <a:r>
              <a:rPr lang="en-US" altLang="zh-CN" dirty="0" smtClean="0"/>
              <a:t>9</a:t>
            </a:r>
            <a:r>
              <a:rPr lang="zh-CN" altLang="en-US" dirty="0" smtClean="0"/>
              <a:t>月，佛山市胡</a:t>
            </a:r>
            <a:r>
              <a:rPr lang="zh-CN" altLang="en-US" dirty="0"/>
              <a:t>铁生在“全国首届中小学信息技术教育应用展演会”上，</a:t>
            </a:r>
            <a:r>
              <a:rPr lang="zh-CN" altLang="en-US" dirty="0" smtClean="0"/>
              <a:t>向刘</a:t>
            </a:r>
            <a:r>
              <a:rPr lang="zh-CN" altLang="en-US" dirty="0"/>
              <a:t>利</a:t>
            </a:r>
            <a:r>
              <a:rPr lang="zh-CN" altLang="en-US" dirty="0" smtClean="0"/>
              <a:t>民副部长汇报佛山微课成果，刘部长指示：</a:t>
            </a:r>
            <a:r>
              <a:rPr lang="zh-CN" altLang="en-US" dirty="0"/>
              <a:t>在中小学搞微课后，高校也要搞。</a:t>
            </a:r>
            <a:endParaRPr lang="en-US" altLang="zh-CN" dirty="0" smtClean="0"/>
          </a:p>
          <a:p>
            <a:pPr marL="742950" lvl="1" indent="-28575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dirty="0" smtClean="0"/>
              <a:t>2012</a:t>
            </a:r>
            <a:r>
              <a:rPr lang="zh-CN" altLang="en-US" dirty="0" smtClean="0"/>
              <a:t>年</a:t>
            </a:r>
            <a:r>
              <a:rPr lang="en-US" altLang="zh-CN" dirty="0" smtClean="0"/>
              <a:t>9</a:t>
            </a:r>
            <a:r>
              <a:rPr lang="zh-CN" altLang="en-US" dirty="0" smtClean="0"/>
              <a:t>月，教育部信息管理中心举办“中国微课大赛”</a:t>
            </a:r>
            <a:endParaRPr lang="en-US" altLang="zh-CN" dirty="0" smtClean="0"/>
          </a:p>
          <a:p>
            <a:pPr marL="742950" lvl="1" indent="-28575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dirty="0" smtClean="0"/>
              <a:t>2012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12</a:t>
            </a:r>
            <a:r>
              <a:rPr lang="zh-CN" altLang="en-US" dirty="0" smtClean="0"/>
              <a:t>月，高校教师网培中心举办“高校微课大赛”</a:t>
            </a:r>
            <a:endParaRPr lang="en-US" altLang="zh-CN" dirty="0" smtClean="0"/>
          </a:p>
          <a:p>
            <a:pPr marL="742950" lvl="1" indent="-28575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zh-CN" altLang="en-US" dirty="0" smtClean="0"/>
              <a:t>佛</a:t>
            </a:r>
            <a:r>
              <a:rPr lang="zh-CN" altLang="en-US" dirty="0"/>
              <a:t>山</a:t>
            </a:r>
            <a:r>
              <a:rPr lang="zh-CN" altLang="en-US" dirty="0" smtClean="0"/>
              <a:t>、广州、日照、株洲、深圳等大规模开展微课比赛</a:t>
            </a:r>
            <a:endParaRPr lang="en-US" altLang="zh-CN" dirty="0" smtClean="0"/>
          </a:p>
          <a:p>
            <a:pPr marL="742950" lvl="1" indent="-28575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zh-CN" altLang="en-US" dirty="0" smtClean="0"/>
              <a:t>上海闵行、江苏常州、浙江温州、山东淄博、重庆等地学校已纷纷开展微课实践活动。</a:t>
            </a:r>
            <a:endParaRPr lang="en-US" altLang="zh-CN" dirty="0" smtClean="0"/>
          </a:p>
        </p:txBody>
      </p:sp>
      <p:sp>
        <p:nvSpPr>
          <p:cNvPr id="4" name="爆炸形 1 3"/>
          <p:cNvSpPr/>
          <p:nvPr/>
        </p:nvSpPr>
        <p:spPr>
          <a:xfrm>
            <a:off x="-108520" y="3140968"/>
            <a:ext cx="4211960" cy="2509678"/>
          </a:xfrm>
          <a:prstGeom prst="irregularSeal1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rgbClr val="FFFF00"/>
                </a:solidFill>
              </a:rPr>
              <a:t>只有</a:t>
            </a:r>
            <a:r>
              <a:rPr lang="en-US" altLang="zh-CN" dirty="0" smtClean="0">
                <a:solidFill>
                  <a:srgbClr val="FFFF00"/>
                </a:solidFill>
              </a:rPr>
              <a:t>2</a:t>
            </a:r>
            <a:r>
              <a:rPr lang="zh-CN" altLang="en-US" dirty="0" smtClean="0">
                <a:solidFill>
                  <a:srgbClr val="FFFF00"/>
                </a:solidFill>
              </a:rPr>
              <a:t>岁的微课已经被公认为</a:t>
            </a:r>
            <a:r>
              <a:rPr lang="zh-CN" alt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最有前途的学习资源</a:t>
            </a:r>
            <a:r>
              <a:rPr lang="zh-CN" altLang="en-US" dirty="0" smtClean="0">
                <a:solidFill>
                  <a:srgbClr val="FFFF00"/>
                </a:solidFill>
              </a:rPr>
              <a:t>！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17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“翻转课堂”的实质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混合学习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58499" y="5373216"/>
            <a:ext cx="779004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8763" indent="-258763">
              <a:spcBef>
                <a:spcPts val="3200"/>
              </a:spcBef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何克抗：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所谓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Blended Learning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就是要把传统学习方式的优势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和数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字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化学习的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优势结合起来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 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也就是说，既要发挥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教师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引导、启发、监控教学过程的主导作用，又要体现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学生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作为学习过程主体的主动性、积极性与创造性。只有将这二者结合起来，使二者优势互补，才能获得最佳的学习效果。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2" descr="blended_learning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04"/>
          <a:stretch>
            <a:fillRect/>
          </a:stretch>
        </p:blipFill>
        <p:spPr bwMode="auto">
          <a:xfrm>
            <a:off x="975887" y="1750346"/>
            <a:ext cx="2822779" cy="207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blended_learning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2" r="418"/>
          <a:stretch>
            <a:fillRect/>
          </a:stretch>
        </p:blipFill>
        <p:spPr bwMode="auto">
          <a:xfrm>
            <a:off x="5543422" y="1822354"/>
            <a:ext cx="3006634" cy="207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lended_learning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6" t="26697" r="43358" b="34856"/>
          <a:stretch>
            <a:fillRect/>
          </a:stretch>
        </p:blipFill>
        <p:spPr bwMode="auto">
          <a:xfrm>
            <a:off x="4228881" y="2397743"/>
            <a:ext cx="935037" cy="93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87450" y="1125719"/>
            <a:ext cx="25923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effectLst>
                  <a:outerShdw blurRad="38100" dist="38100" dir="2700000" algn="tl">
                    <a:srgbClr val="C0C0C0"/>
                  </a:outerShdw>
                </a:effectLst>
                <a:ea typeface="楷体" pitchFamily="49" charset="-122"/>
              </a:rPr>
              <a:t>面对面教学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724525" y="1125719"/>
            <a:ext cx="25923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effectLst>
                  <a:outerShdw blurRad="38100" dist="38100" dir="2700000" algn="tl">
                    <a:srgbClr val="C0C0C0"/>
                  </a:outerShdw>
                </a:effectLst>
                <a:ea typeface="楷体" pitchFamily="49" charset="-122"/>
              </a:rPr>
              <a:t>在线教学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2212755" y="3692743"/>
            <a:ext cx="0" cy="79138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6894292" y="3694859"/>
            <a:ext cx="0" cy="79138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212756" y="4486248"/>
            <a:ext cx="468153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365281" y="4531268"/>
            <a:ext cx="25923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楷体" pitchFamily="49" charset="-122"/>
              </a:rPr>
              <a:t>混合学习</a:t>
            </a:r>
          </a:p>
        </p:txBody>
      </p:sp>
    </p:spTree>
    <p:extLst>
      <p:ext uri="{BB962C8B-B14F-4D97-AF65-F5344CB8AC3E}">
        <p14:creationId xmlns:p14="http://schemas.microsoft.com/office/powerpoint/2010/main" val="3539586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 animBg="1"/>
      <p:bldP spid="10" grpId="0" animBg="1"/>
      <p:bldP spid="11" grpId="0" animBg="1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dirty="0" smtClean="0"/>
              <a:t>为什么需要“混合学习”</a:t>
            </a:r>
            <a:endParaRPr lang="zh-CN" altLang="en-US" sz="2800" dirty="0"/>
          </a:p>
        </p:txBody>
      </p:sp>
      <p:sp>
        <p:nvSpPr>
          <p:cNvPr id="59" name="Oval 65"/>
          <p:cNvSpPr>
            <a:spLocks noChangeArrowheads="1"/>
          </p:cNvSpPr>
          <p:nvPr/>
        </p:nvSpPr>
        <p:spPr bwMode="auto">
          <a:xfrm>
            <a:off x="5139826" y="6235265"/>
            <a:ext cx="2165041" cy="308356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lumMod val="75000"/>
                  <a:lumOff val="25000"/>
                </a:sysClr>
              </a:gs>
              <a:gs pos="100000">
                <a:srgbClr val="EEECE1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宋体"/>
            </a:endParaRPr>
          </a:p>
        </p:txBody>
      </p:sp>
      <p:grpSp>
        <p:nvGrpSpPr>
          <p:cNvPr id="60" name="组合 59"/>
          <p:cNvGrpSpPr/>
          <p:nvPr/>
        </p:nvGrpSpPr>
        <p:grpSpPr>
          <a:xfrm rot="796071">
            <a:off x="1506125" y="1475530"/>
            <a:ext cx="2513446" cy="1870533"/>
            <a:chOff x="711377" y="2412070"/>
            <a:chExt cx="2195511" cy="1949274"/>
          </a:xfrm>
          <a:effectLst/>
        </p:grpSpPr>
        <p:grpSp>
          <p:nvGrpSpPr>
            <p:cNvPr id="61" name="组合 60"/>
            <p:cNvGrpSpPr/>
            <p:nvPr/>
          </p:nvGrpSpPr>
          <p:grpSpPr>
            <a:xfrm>
              <a:off x="711377" y="2412070"/>
              <a:ext cx="1823300" cy="1714453"/>
              <a:chOff x="711377" y="2412070"/>
              <a:chExt cx="1823300" cy="1714453"/>
            </a:xfrm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63" name="圆角矩形 1"/>
              <p:cNvSpPr/>
              <p:nvPr/>
            </p:nvSpPr>
            <p:spPr>
              <a:xfrm rot="977750">
                <a:off x="711377" y="2412070"/>
                <a:ext cx="1823300" cy="1656748"/>
              </a:xfrm>
              <a:custGeom>
                <a:avLst/>
                <a:gdLst/>
                <a:ahLst/>
                <a:cxnLst/>
                <a:rect l="l" t="t" r="r" b="b"/>
                <a:pathLst>
                  <a:path w="2592288" h="1512168">
                    <a:moveTo>
                      <a:pt x="756084" y="0"/>
                    </a:moveTo>
                    <a:lnTo>
                      <a:pt x="2484276" y="0"/>
                    </a:lnTo>
                    <a:cubicBezTo>
                      <a:pt x="2520994" y="0"/>
                      <a:pt x="2557100" y="2617"/>
                      <a:pt x="2592288" y="8590"/>
                    </a:cubicBezTo>
                    <a:lnTo>
                      <a:pt x="2592288" y="1503578"/>
                    </a:lnTo>
                    <a:cubicBezTo>
                      <a:pt x="2557100" y="1509551"/>
                      <a:pt x="2520994" y="1512168"/>
                      <a:pt x="2484276" y="1512168"/>
                    </a:cubicBezTo>
                    <a:lnTo>
                      <a:pt x="756084" y="1512168"/>
                    </a:lnTo>
                    <a:cubicBezTo>
                      <a:pt x="338510" y="1512168"/>
                      <a:pt x="0" y="1173658"/>
                      <a:pt x="0" y="756084"/>
                    </a:cubicBezTo>
                    <a:cubicBezTo>
                      <a:pt x="0" y="338510"/>
                      <a:pt x="338510" y="0"/>
                      <a:pt x="756084" y="0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F79646">
                      <a:lumMod val="75000"/>
                    </a:srgbClr>
                  </a:gs>
                  <a:gs pos="9000">
                    <a:srgbClr val="F79646">
                      <a:lumMod val="75000"/>
                    </a:srgbClr>
                  </a:gs>
                  <a:gs pos="0">
                    <a:srgbClr val="F79646"/>
                  </a:gs>
                  <a:gs pos="100000">
                    <a:srgbClr val="F79646"/>
                  </a:gs>
                  <a:gs pos="46000">
                    <a:srgbClr val="FFC000"/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  <a:sp3d prstMaterial="softEdge">
                <a:bevelT w="127000" prst="artDeco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4" name="圆角矩形 1"/>
              <p:cNvSpPr/>
              <p:nvPr/>
            </p:nvSpPr>
            <p:spPr>
              <a:xfrm rot="977750">
                <a:off x="726190" y="2469775"/>
                <a:ext cx="1687542" cy="1656748"/>
              </a:xfrm>
              <a:custGeom>
                <a:avLst/>
                <a:gdLst/>
                <a:ahLst/>
                <a:cxnLst/>
                <a:rect l="l" t="t" r="r" b="b"/>
                <a:pathLst>
                  <a:path w="2592288" h="1512168">
                    <a:moveTo>
                      <a:pt x="756084" y="0"/>
                    </a:moveTo>
                    <a:lnTo>
                      <a:pt x="2484276" y="0"/>
                    </a:lnTo>
                    <a:cubicBezTo>
                      <a:pt x="2520994" y="0"/>
                      <a:pt x="2557100" y="2617"/>
                      <a:pt x="2592288" y="8590"/>
                    </a:cubicBezTo>
                    <a:lnTo>
                      <a:pt x="2592288" y="1503578"/>
                    </a:lnTo>
                    <a:cubicBezTo>
                      <a:pt x="2557100" y="1509551"/>
                      <a:pt x="2520994" y="1512168"/>
                      <a:pt x="2484276" y="1512168"/>
                    </a:cubicBezTo>
                    <a:lnTo>
                      <a:pt x="756084" y="1512168"/>
                    </a:lnTo>
                    <a:cubicBezTo>
                      <a:pt x="338510" y="1512168"/>
                      <a:pt x="0" y="1173658"/>
                      <a:pt x="0" y="756084"/>
                    </a:cubicBezTo>
                    <a:cubicBezTo>
                      <a:pt x="0" y="338510"/>
                      <a:pt x="338510" y="0"/>
                      <a:pt x="756084" y="0"/>
                    </a:cubicBezTo>
                    <a:close/>
                  </a:path>
                </a:pathLst>
              </a:custGeom>
              <a:gradFill>
                <a:gsLst>
                  <a:gs pos="27000">
                    <a:srgbClr val="D4A100">
                      <a:alpha val="0"/>
                    </a:srgbClr>
                  </a:gs>
                  <a:gs pos="0">
                    <a:srgbClr val="EDD800">
                      <a:alpha val="13000"/>
                    </a:srgbClr>
                  </a:gs>
                  <a:gs pos="100000">
                    <a:srgbClr val="FFFF00">
                      <a:alpha val="0"/>
                    </a:srgbClr>
                  </a:gs>
                  <a:gs pos="10000">
                    <a:sysClr val="window" lastClr="FFFFFF"/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  <a:sp3d prstMaterial="softEdge">
                <a:bevelT w="127000" prst="artDeco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  <p:sp>
          <p:nvSpPr>
            <p:cNvPr id="62" name="椭圆 61"/>
            <p:cNvSpPr/>
            <p:nvPr/>
          </p:nvSpPr>
          <p:spPr>
            <a:xfrm rot="977750">
              <a:off x="2119831" y="2677559"/>
              <a:ext cx="787057" cy="1683785"/>
            </a:xfrm>
            <a:prstGeom prst="ellipse">
              <a:avLst/>
            </a:prstGeom>
            <a:gradFill flip="none" rotWithShape="1">
              <a:gsLst>
                <a:gs pos="98000">
                  <a:srgbClr val="F79646">
                    <a:lumMod val="75000"/>
                  </a:srgbClr>
                </a:gs>
                <a:gs pos="11000">
                  <a:srgbClr val="F79646">
                    <a:lumMod val="75000"/>
                  </a:srgbClr>
                </a:gs>
                <a:gs pos="39000">
                  <a:srgbClr val="FFC000"/>
                </a:gs>
                <a:gs pos="64000">
                  <a:srgbClr val="F79646">
                    <a:lumMod val="40000"/>
                    <a:lumOff val="60000"/>
                  </a:srgbClr>
                </a:gs>
              </a:gsLst>
              <a:lin ang="5400000" scaled="1"/>
              <a:tileRect/>
            </a:gradFill>
            <a:ln w="38100" cap="flat" cmpd="sng" algn="ctr">
              <a:solidFill>
                <a:srgbClr val="F79646"/>
              </a:solidFill>
              <a:prstDash val="solid"/>
            </a:ln>
            <a:effectLst>
              <a:innerShdw blurRad="114300">
                <a:srgbClr val="CC9B00"/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 rot="14473471">
            <a:off x="4726507" y="4362350"/>
            <a:ext cx="2528114" cy="1618344"/>
            <a:chOff x="1835696" y="2276872"/>
            <a:chExt cx="3077507" cy="1512168"/>
          </a:xfrm>
          <a:effectLst/>
        </p:grpSpPr>
        <p:sp>
          <p:nvSpPr>
            <p:cNvPr id="66" name="圆角矩形 1"/>
            <p:cNvSpPr/>
            <p:nvPr/>
          </p:nvSpPr>
          <p:spPr>
            <a:xfrm>
              <a:off x="1835696" y="2276872"/>
              <a:ext cx="2592288" cy="1512168"/>
            </a:xfrm>
            <a:custGeom>
              <a:avLst/>
              <a:gdLst/>
              <a:ahLst/>
              <a:cxnLst/>
              <a:rect l="l" t="t" r="r" b="b"/>
              <a:pathLst>
                <a:path w="2592288" h="1512168">
                  <a:moveTo>
                    <a:pt x="756084" y="0"/>
                  </a:moveTo>
                  <a:lnTo>
                    <a:pt x="2484276" y="0"/>
                  </a:lnTo>
                  <a:cubicBezTo>
                    <a:pt x="2520994" y="0"/>
                    <a:pt x="2557100" y="2617"/>
                    <a:pt x="2592288" y="8590"/>
                  </a:cubicBezTo>
                  <a:lnTo>
                    <a:pt x="2592288" y="1503578"/>
                  </a:lnTo>
                  <a:cubicBezTo>
                    <a:pt x="2557100" y="1509551"/>
                    <a:pt x="2520994" y="1512168"/>
                    <a:pt x="2484276" y="1512168"/>
                  </a:cubicBezTo>
                  <a:lnTo>
                    <a:pt x="756084" y="1512168"/>
                  </a:lnTo>
                  <a:cubicBezTo>
                    <a:pt x="338510" y="1512168"/>
                    <a:pt x="0" y="1173658"/>
                    <a:pt x="0" y="756084"/>
                  </a:cubicBezTo>
                  <a:cubicBezTo>
                    <a:pt x="0" y="338510"/>
                    <a:pt x="338510" y="0"/>
                    <a:pt x="756084" y="0"/>
                  </a:cubicBezTo>
                  <a:close/>
                </a:path>
              </a:pathLst>
            </a:custGeom>
            <a:gradFill>
              <a:gsLst>
                <a:gs pos="84000">
                  <a:srgbClr val="D4A100"/>
                </a:gs>
                <a:gs pos="9000">
                  <a:srgbClr val="CC9B00"/>
                </a:gs>
                <a:gs pos="0">
                  <a:srgbClr val="EDD800"/>
                </a:gs>
                <a:gs pos="100000">
                  <a:srgbClr val="E3DE00"/>
                </a:gs>
                <a:gs pos="46000">
                  <a:srgbClr val="FFCD2D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7" name="圆角矩形 1"/>
            <p:cNvSpPr/>
            <p:nvPr/>
          </p:nvSpPr>
          <p:spPr>
            <a:xfrm>
              <a:off x="1907704" y="2276872"/>
              <a:ext cx="2592288" cy="1512168"/>
            </a:xfrm>
            <a:custGeom>
              <a:avLst/>
              <a:gdLst/>
              <a:ahLst/>
              <a:cxnLst/>
              <a:rect l="l" t="t" r="r" b="b"/>
              <a:pathLst>
                <a:path w="2592288" h="1512168">
                  <a:moveTo>
                    <a:pt x="756084" y="0"/>
                  </a:moveTo>
                  <a:lnTo>
                    <a:pt x="2484276" y="0"/>
                  </a:lnTo>
                  <a:cubicBezTo>
                    <a:pt x="2520994" y="0"/>
                    <a:pt x="2557100" y="2617"/>
                    <a:pt x="2592288" y="8590"/>
                  </a:cubicBezTo>
                  <a:lnTo>
                    <a:pt x="2592288" y="1503578"/>
                  </a:lnTo>
                  <a:cubicBezTo>
                    <a:pt x="2557100" y="1509551"/>
                    <a:pt x="2520994" y="1512168"/>
                    <a:pt x="2484276" y="1512168"/>
                  </a:cubicBezTo>
                  <a:lnTo>
                    <a:pt x="756084" y="1512168"/>
                  </a:lnTo>
                  <a:cubicBezTo>
                    <a:pt x="338510" y="1512168"/>
                    <a:pt x="0" y="1173658"/>
                    <a:pt x="0" y="756084"/>
                  </a:cubicBezTo>
                  <a:cubicBezTo>
                    <a:pt x="0" y="338510"/>
                    <a:pt x="338510" y="0"/>
                    <a:pt x="756084" y="0"/>
                  </a:cubicBezTo>
                  <a:close/>
                </a:path>
              </a:pathLst>
            </a:custGeom>
            <a:gradFill>
              <a:gsLst>
                <a:gs pos="27000">
                  <a:srgbClr val="D4A100">
                    <a:alpha val="0"/>
                  </a:srgbClr>
                </a:gs>
                <a:gs pos="0">
                  <a:srgbClr val="EDD800">
                    <a:alpha val="13000"/>
                  </a:srgbClr>
                </a:gs>
                <a:gs pos="100000">
                  <a:srgbClr val="FFFF00">
                    <a:alpha val="0"/>
                  </a:srgbClr>
                </a:gs>
                <a:gs pos="10000">
                  <a:sysClr val="window" lastClr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3815081" y="2276872"/>
              <a:ext cx="1098122" cy="1512168"/>
            </a:xfrm>
            <a:prstGeom prst="ellipse">
              <a:avLst/>
            </a:prstGeom>
            <a:gradFill flip="none" rotWithShape="1">
              <a:gsLst>
                <a:gs pos="98000">
                  <a:srgbClr val="D4A100"/>
                </a:gs>
                <a:gs pos="11000">
                  <a:srgbClr val="CC9B00"/>
                </a:gs>
                <a:gs pos="39000">
                  <a:srgbClr val="FFFF00"/>
                </a:gs>
                <a:gs pos="64000">
                  <a:sysClr val="window" lastClr="FFFFFF"/>
                </a:gs>
              </a:gsLst>
              <a:lin ang="5400000" scaled="1"/>
              <a:tileRect/>
            </a:gradFill>
            <a:ln w="38100" cap="flat" cmpd="sng" algn="ctr">
              <a:solidFill>
                <a:srgbClr val="FFC000"/>
              </a:solidFill>
              <a:prstDash val="solid"/>
            </a:ln>
            <a:effectLst>
              <a:innerShdw blurRad="114300">
                <a:srgbClr val="CC9B00"/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3259738" y="2328366"/>
            <a:ext cx="608025" cy="621704"/>
            <a:chOff x="3133055" y="1546405"/>
            <a:chExt cx="1559482" cy="1594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0" name="椭圆 69"/>
            <p:cNvSpPr/>
            <p:nvPr/>
          </p:nvSpPr>
          <p:spPr bwMode="auto">
            <a:xfrm rot="1267204">
              <a:off x="3133055" y="1546405"/>
              <a:ext cx="1559482" cy="1559485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47000">
                  <a:srgbClr val="FFC000"/>
                </a:gs>
                <a:gs pos="82000">
                  <a:srgbClr val="F79646">
                    <a:lumMod val="7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6350" cap="flat" cmpd="sng" algn="ctr">
              <a:solidFill>
                <a:srgbClr val="F79646"/>
              </a:solidFill>
              <a:prstDash val="solid"/>
            </a:ln>
            <a:effectLst>
              <a:outerShdw blurRad="50800" dist="38100" dir="5400000" algn="t" rotWithShape="0">
                <a:srgbClr val="F79646">
                  <a:lumMod val="50000"/>
                  <a:alpha val="6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1" name="椭圆 70"/>
            <p:cNvSpPr/>
            <p:nvPr/>
          </p:nvSpPr>
          <p:spPr bwMode="auto">
            <a:xfrm rot="2140418">
              <a:off x="3352291" y="1614365"/>
              <a:ext cx="1284785" cy="1178045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6000">
                  <a:sysClr val="window" lastClr="FFFFFF">
                    <a:alpha val="87000"/>
                  </a:sysClr>
                </a:gs>
                <a:gs pos="30000">
                  <a:sysClr val="window" lastClr="FFFFFF">
                    <a:alpha val="0"/>
                  </a:sys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3233954" y="1783285"/>
              <a:ext cx="1357683" cy="1357683"/>
            </a:xfrm>
            <a:prstGeom prst="ellipse">
              <a:avLst/>
            </a:prstGeom>
            <a:gradFill>
              <a:gsLst>
                <a:gs pos="28000">
                  <a:sysClr val="window" lastClr="FFFFFF">
                    <a:alpha val="0"/>
                  </a:sysClr>
                </a:gs>
                <a:gs pos="98000">
                  <a:sysClr val="window" lastClr="FFFFFF">
                    <a:alpha val="79000"/>
                  </a:sysClr>
                </a:gs>
                <a:gs pos="78000">
                  <a:sysClr val="window" lastClr="FFFFFF">
                    <a:alpha val="4100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4074587" y="3857273"/>
            <a:ext cx="445088" cy="455101"/>
            <a:chOff x="3133055" y="1546405"/>
            <a:chExt cx="1559482" cy="1594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4" name="椭圆 73"/>
            <p:cNvSpPr/>
            <p:nvPr/>
          </p:nvSpPr>
          <p:spPr bwMode="auto">
            <a:xfrm rot="1267204">
              <a:off x="3133055" y="1546405"/>
              <a:ext cx="1559482" cy="1559485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47000">
                  <a:srgbClr val="FFC000"/>
                </a:gs>
                <a:gs pos="82000">
                  <a:srgbClr val="F79646">
                    <a:lumMod val="7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6350" cap="flat" cmpd="sng" algn="ctr">
              <a:solidFill>
                <a:srgbClr val="F79646"/>
              </a:solidFill>
              <a:prstDash val="solid"/>
            </a:ln>
            <a:effectLst>
              <a:outerShdw blurRad="50800" dist="38100" dir="5400000" algn="t" rotWithShape="0">
                <a:srgbClr val="F79646">
                  <a:lumMod val="50000"/>
                  <a:alpha val="6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5" name="椭圆 74"/>
            <p:cNvSpPr/>
            <p:nvPr/>
          </p:nvSpPr>
          <p:spPr bwMode="auto">
            <a:xfrm rot="2140418">
              <a:off x="3352291" y="1614365"/>
              <a:ext cx="1284785" cy="1178045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6000">
                  <a:sysClr val="window" lastClr="FFFFFF">
                    <a:alpha val="87000"/>
                  </a:sysClr>
                </a:gs>
                <a:gs pos="30000">
                  <a:sysClr val="window" lastClr="FFFFFF">
                    <a:alpha val="0"/>
                  </a:sys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3233954" y="1783285"/>
              <a:ext cx="1357683" cy="1357683"/>
            </a:xfrm>
            <a:prstGeom prst="ellipse">
              <a:avLst/>
            </a:prstGeom>
            <a:gradFill>
              <a:gsLst>
                <a:gs pos="28000">
                  <a:sysClr val="window" lastClr="FFFFFF">
                    <a:alpha val="0"/>
                  </a:sysClr>
                </a:gs>
                <a:gs pos="98000">
                  <a:sysClr val="window" lastClr="FFFFFF">
                    <a:alpha val="79000"/>
                  </a:sysClr>
                </a:gs>
                <a:gs pos="78000">
                  <a:sysClr val="window" lastClr="FFFFFF">
                    <a:alpha val="4100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3595679" y="3145239"/>
            <a:ext cx="713088" cy="724659"/>
            <a:chOff x="3133055" y="1546405"/>
            <a:chExt cx="1559482" cy="1594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8" name="椭圆 77"/>
            <p:cNvSpPr/>
            <p:nvPr/>
          </p:nvSpPr>
          <p:spPr bwMode="auto">
            <a:xfrm rot="1267204">
              <a:off x="3133055" y="1546405"/>
              <a:ext cx="1559482" cy="1559485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47000">
                  <a:srgbClr val="FFC000"/>
                </a:gs>
                <a:gs pos="82000">
                  <a:srgbClr val="F79646">
                    <a:lumMod val="7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6350" cap="flat" cmpd="sng" algn="ctr">
              <a:solidFill>
                <a:srgbClr val="F79646"/>
              </a:solidFill>
              <a:prstDash val="solid"/>
            </a:ln>
            <a:effectLst>
              <a:outerShdw blurRad="50800" dist="38100" dir="5400000" algn="t" rotWithShape="0">
                <a:srgbClr val="F79646">
                  <a:lumMod val="50000"/>
                  <a:alpha val="6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9" name="椭圆 78"/>
            <p:cNvSpPr/>
            <p:nvPr/>
          </p:nvSpPr>
          <p:spPr bwMode="auto">
            <a:xfrm rot="2140418">
              <a:off x="3352291" y="1614365"/>
              <a:ext cx="1284785" cy="1178045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6000">
                  <a:sysClr val="window" lastClr="FFFFFF">
                    <a:alpha val="87000"/>
                  </a:sysClr>
                </a:gs>
                <a:gs pos="30000">
                  <a:sysClr val="window" lastClr="FFFFFF">
                    <a:alpha val="0"/>
                  </a:sys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3233954" y="1783285"/>
              <a:ext cx="1357683" cy="1357683"/>
            </a:xfrm>
            <a:prstGeom prst="ellipse">
              <a:avLst/>
            </a:prstGeom>
            <a:gradFill>
              <a:gsLst>
                <a:gs pos="28000">
                  <a:sysClr val="window" lastClr="FFFFFF">
                    <a:alpha val="0"/>
                  </a:sysClr>
                </a:gs>
                <a:gs pos="98000">
                  <a:sysClr val="window" lastClr="FFFFFF">
                    <a:alpha val="79000"/>
                  </a:sysClr>
                </a:gs>
                <a:gs pos="78000">
                  <a:sysClr val="window" lastClr="FFFFFF">
                    <a:alpha val="4100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3216242" y="2863515"/>
            <a:ext cx="450672" cy="460810"/>
            <a:chOff x="3133055" y="1546405"/>
            <a:chExt cx="1559482" cy="1594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2" name="椭圆 81"/>
            <p:cNvSpPr/>
            <p:nvPr/>
          </p:nvSpPr>
          <p:spPr bwMode="auto">
            <a:xfrm rot="1267204">
              <a:off x="3133055" y="1546405"/>
              <a:ext cx="1559482" cy="1559485"/>
            </a:xfrm>
            <a:prstGeom prst="ellipse">
              <a:avLst/>
            </a:prstGeom>
            <a:gradFill flip="none" rotWithShape="1">
              <a:gsLst>
                <a:gs pos="0">
                  <a:srgbClr val="DAED23"/>
                </a:gs>
                <a:gs pos="47000">
                  <a:srgbClr val="C1D31B"/>
                </a:gs>
                <a:gs pos="82000">
                  <a:srgbClr val="809B1D"/>
                </a:gs>
              </a:gsLst>
              <a:path path="circle">
                <a:fillToRect r="100000" b="100000"/>
              </a:path>
              <a:tileRect l="-100000" t="-100000"/>
            </a:gradFill>
            <a:ln w="6350" cap="flat" cmpd="sng" algn="ctr">
              <a:solidFill>
                <a:srgbClr val="9BBB59"/>
              </a:solidFill>
              <a:prstDash val="solid"/>
            </a:ln>
            <a:effectLst>
              <a:outerShdw blurRad="50800" dist="38100" dir="5400000" algn="t" rotWithShape="0">
                <a:srgbClr val="596727"/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3" name="椭圆 82"/>
            <p:cNvSpPr/>
            <p:nvPr/>
          </p:nvSpPr>
          <p:spPr bwMode="auto">
            <a:xfrm rot="2140418">
              <a:off x="3352291" y="1614365"/>
              <a:ext cx="1284785" cy="1178045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6000">
                  <a:sysClr val="window" lastClr="FFFFFF">
                    <a:alpha val="87000"/>
                  </a:sysClr>
                </a:gs>
                <a:gs pos="30000">
                  <a:sysClr val="window" lastClr="FFFFFF">
                    <a:alpha val="0"/>
                  </a:sys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3233954" y="1783285"/>
              <a:ext cx="1357683" cy="1357683"/>
            </a:xfrm>
            <a:prstGeom prst="ellipse">
              <a:avLst/>
            </a:prstGeom>
            <a:gradFill>
              <a:gsLst>
                <a:gs pos="28000">
                  <a:sysClr val="window" lastClr="FFFFFF">
                    <a:alpha val="0"/>
                  </a:sysClr>
                </a:gs>
                <a:gs pos="98000">
                  <a:sysClr val="window" lastClr="FFFFFF">
                    <a:alpha val="79000"/>
                  </a:sysClr>
                </a:gs>
                <a:gs pos="78000">
                  <a:sysClr val="window" lastClr="FFFFFF">
                    <a:alpha val="4100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4373840" y="3149841"/>
            <a:ext cx="450672" cy="460810"/>
            <a:chOff x="3133055" y="1546405"/>
            <a:chExt cx="1559482" cy="1594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6" name="椭圆 85"/>
            <p:cNvSpPr/>
            <p:nvPr/>
          </p:nvSpPr>
          <p:spPr bwMode="auto">
            <a:xfrm rot="1267204">
              <a:off x="3133055" y="1546405"/>
              <a:ext cx="1559482" cy="1559485"/>
            </a:xfrm>
            <a:prstGeom prst="ellipse">
              <a:avLst/>
            </a:prstGeom>
            <a:gradFill flip="none" rotWithShape="1">
              <a:gsLst>
                <a:gs pos="0">
                  <a:srgbClr val="DAED23"/>
                </a:gs>
                <a:gs pos="47000">
                  <a:srgbClr val="C1D31B"/>
                </a:gs>
                <a:gs pos="82000">
                  <a:srgbClr val="809B1D"/>
                </a:gs>
              </a:gsLst>
              <a:path path="circle">
                <a:fillToRect r="100000" b="100000"/>
              </a:path>
              <a:tileRect l="-100000" t="-100000"/>
            </a:gradFill>
            <a:ln w="6350" cap="flat" cmpd="sng" algn="ctr">
              <a:solidFill>
                <a:srgbClr val="9BBB59"/>
              </a:solidFill>
              <a:prstDash val="solid"/>
            </a:ln>
            <a:effectLst>
              <a:outerShdw blurRad="50800" dist="38100" dir="5400000" algn="t" rotWithShape="0">
                <a:srgbClr val="596727"/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7" name="椭圆 86"/>
            <p:cNvSpPr/>
            <p:nvPr/>
          </p:nvSpPr>
          <p:spPr bwMode="auto">
            <a:xfrm rot="2140418">
              <a:off x="3352291" y="1614365"/>
              <a:ext cx="1284785" cy="1178045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6000">
                  <a:sysClr val="window" lastClr="FFFFFF">
                    <a:alpha val="87000"/>
                  </a:sysClr>
                </a:gs>
                <a:gs pos="30000">
                  <a:sysClr val="window" lastClr="FFFFFF">
                    <a:alpha val="0"/>
                  </a:sys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3233954" y="1783285"/>
              <a:ext cx="1357683" cy="1357683"/>
            </a:xfrm>
            <a:prstGeom prst="ellipse">
              <a:avLst/>
            </a:prstGeom>
            <a:gradFill>
              <a:gsLst>
                <a:gs pos="28000">
                  <a:sysClr val="window" lastClr="FFFFFF">
                    <a:alpha val="0"/>
                  </a:sysClr>
                </a:gs>
                <a:gs pos="98000">
                  <a:sysClr val="window" lastClr="FFFFFF">
                    <a:alpha val="79000"/>
                  </a:sysClr>
                </a:gs>
                <a:gs pos="78000">
                  <a:sysClr val="window" lastClr="FFFFFF">
                    <a:alpha val="4100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4569314" y="3834936"/>
            <a:ext cx="729775" cy="746191"/>
            <a:chOff x="3133055" y="1546405"/>
            <a:chExt cx="1559482" cy="1594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0" name="椭圆 89"/>
            <p:cNvSpPr/>
            <p:nvPr/>
          </p:nvSpPr>
          <p:spPr bwMode="auto">
            <a:xfrm rot="1267204">
              <a:off x="3133055" y="1546405"/>
              <a:ext cx="1559482" cy="1559485"/>
            </a:xfrm>
            <a:prstGeom prst="ellipse">
              <a:avLst/>
            </a:prstGeom>
            <a:gradFill flip="none" rotWithShape="1">
              <a:gsLst>
                <a:gs pos="0">
                  <a:srgbClr val="DAED23"/>
                </a:gs>
                <a:gs pos="47000">
                  <a:srgbClr val="C1D31B"/>
                </a:gs>
                <a:gs pos="82000">
                  <a:srgbClr val="809B1D"/>
                </a:gs>
              </a:gsLst>
              <a:path path="circle">
                <a:fillToRect r="100000" b="100000"/>
              </a:path>
              <a:tileRect l="-100000" t="-100000"/>
            </a:gradFill>
            <a:ln w="6350" cap="flat" cmpd="sng" algn="ctr">
              <a:solidFill>
                <a:srgbClr val="9BBB59"/>
              </a:solidFill>
              <a:prstDash val="solid"/>
            </a:ln>
            <a:effectLst>
              <a:outerShdw blurRad="50800" dist="38100" dir="5400000" algn="t" rotWithShape="0">
                <a:srgbClr val="596727"/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1" name="椭圆 90"/>
            <p:cNvSpPr/>
            <p:nvPr/>
          </p:nvSpPr>
          <p:spPr bwMode="auto">
            <a:xfrm rot="2140418">
              <a:off x="3352291" y="1614365"/>
              <a:ext cx="1284785" cy="1178045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6000">
                  <a:sysClr val="window" lastClr="FFFFFF">
                    <a:alpha val="87000"/>
                  </a:sysClr>
                </a:gs>
                <a:gs pos="30000">
                  <a:sysClr val="window" lastClr="FFFFFF">
                    <a:alpha val="0"/>
                  </a:sys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3233954" y="1783285"/>
              <a:ext cx="1357683" cy="1357683"/>
            </a:xfrm>
            <a:prstGeom prst="ellipse">
              <a:avLst/>
            </a:prstGeom>
            <a:gradFill>
              <a:gsLst>
                <a:gs pos="28000">
                  <a:sysClr val="window" lastClr="FFFFFF">
                    <a:alpha val="0"/>
                  </a:sysClr>
                </a:gs>
                <a:gs pos="98000">
                  <a:sysClr val="window" lastClr="FFFFFF">
                    <a:alpha val="79000"/>
                  </a:sysClr>
                </a:gs>
                <a:gs pos="78000">
                  <a:sysClr val="window" lastClr="FFFFFF">
                    <a:alpha val="4100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5638176" y="4153534"/>
            <a:ext cx="403208" cy="412278"/>
            <a:chOff x="3133055" y="1546405"/>
            <a:chExt cx="1559482" cy="1594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4" name="椭圆 93"/>
            <p:cNvSpPr/>
            <p:nvPr/>
          </p:nvSpPr>
          <p:spPr bwMode="auto">
            <a:xfrm rot="1267204">
              <a:off x="3133055" y="1546405"/>
              <a:ext cx="1559482" cy="1559485"/>
            </a:xfrm>
            <a:prstGeom prst="ellipse">
              <a:avLst/>
            </a:prstGeom>
            <a:gradFill flip="none" rotWithShape="1">
              <a:gsLst>
                <a:gs pos="0">
                  <a:srgbClr val="DAED23"/>
                </a:gs>
                <a:gs pos="47000">
                  <a:srgbClr val="C1D31B"/>
                </a:gs>
                <a:gs pos="82000">
                  <a:srgbClr val="809B1D"/>
                </a:gs>
              </a:gsLst>
              <a:path path="circle">
                <a:fillToRect r="100000" b="100000"/>
              </a:path>
              <a:tileRect l="-100000" t="-100000"/>
            </a:gradFill>
            <a:ln w="6350" cap="flat" cmpd="sng" algn="ctr">
              <a:solidFill>
                <a:srgbClr val="9BBB59"/>
              </a:solidFill>
              <a:prstDash val="solid"/>
            </a:ln>
            <a:effectLst>
              <a:outerShdw blurRad="50800" dist="38100" dir="5400000" algn="t" rotWithShape="0">
                <a:srgbClr val="596727"/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5" name="椭圆 94"/>
            <p:cNvSpPr/>
            <p:nvPr/>
          </p:nvSpPr>
          <p:spPr bwMode="auto">
            <a:xfrm rot="2140418">
              <a:off x="3352291" y="1614365"/>
              <a:ext cx="1284785" cy="1178045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6000">
                  <a:sysClr val="window" lastClr="FFFFFF">
                    <a:alpha val="87000"/>
                  </a:sysClr>
                </a:gs>
                <a:gs pos="30000">
                  <a:sysClr val="window" lastClr="FFFFFF">
                    <a:alpha val="0"/>
                  </a:sys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3233954" y="1783285"/>
              <a:ext cx="1357683" cy="1357683"/>
            </a:xfrm>
            <a:prstGeom prst="ellipse">
              <a:avLst/>
            </a:prstGeom>
            <a:gradFill>
              <a:gsLst>
                <a:gs pos="28000">
                  <a:sysClr val="window" lastClr="FFFFFF">
                    <a:alpha val="0"/>
                  </a:sysClr>
                </a:gs>
                <a:gs pos="98000">
                  <a:sysClr val="window" lastClr="FFFFFF">
                    <a:alpha val="79000"/>
                  </a:sysClr>
                </a:gs>
                <a:gs pos="78000">
                  <a:sysClr val="window" lastClr="FFFFFF">
                    <a:alpha val="4100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5047846" y="3402035"/>
            <a:ext cx="408051" cy="417231"/>
            <a:chOff x="3133055" y="1546405"/>
            <a:chExt cx="1559482" cy="1594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8" name="椭圆 97"/>
            <p:cNvSpPr/>
            <p:nvPr/>
          </p:nvSpPr>
          <p:spPr bwMode="auto">
            <a:xfrm rot="1267204">
              <a:off x="3133055" y="1546405"/>
              <a:ext cx="1559482" cy="1559485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47000">
                  <a:srgbClr val="FFC000"/>
                </a:gs>
                <a:gs pos="82000">
                  <a:srgbClr val="F79646">
                    <a:lumMod val="7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6350" cap="flat" cmpd="sng" algn="ctr">
              <a:solidFill>
                <a:srgbClr val="F79646"/>
              </a:solidFill>
              <a:prstDash val="solid"/>
            </a:ln>
            <a:effectLst>
              <a:outerShdw blurRad="50800" dist="38100" dir="5400000" algn="t" rotWithShape="0">
                <a:srgbClr val="F79646">
                  <a:lumMod val="50000"/>
                  <a:alpha val="6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9" name="椭圆 98"/>
            <p:cNvSpPr/>
            <p:nvPr/>
          </p:nvSpPr>
          <p:spPr bwMode="auto">
            <a:xfrm rot="2140418">
              <a:off x="3352291" y="1614365"/>
              <a:ext cx="1284785" cy="1178045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6000">
                  <a:sysClr val="window" lastClr="FFFFFF">
                    <a:alpha val="87000"/>
                  </a:sysClr>
                </a:gs>
                <a:gs pos="30000">
                  <a:sysClr val="window" lastClr="FFFFFF">
                    <a:alpha val="0"/>
                  </a:sys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233954" y="1783285"/>
              <a:ext cx="1357683" cy="1357683"/>
            </a:xfrm>
            <a:prstGeom prst="ellipse">
              <a:avLst/>
            </a:prstGeom>
            <a:gradFill>
              <a:gsLst>
                <a:gs pos="28000">
                  <a:sysClr val="window" lastClr="FFFFFF">
                    <a:alpha val="0"/>
                  </a:sysClr>
                </a:gs>
                <a:gs pos="98000">
                  <a:sysClr val="window" lastClr="FFFFFF">
                    <a:alpha val="79000"/>
                  </a:sysClr>
                </a:gs>
                <a:gs pos="78000">
                  <a:sysClr val="window" lastClr="FFFFFF">
                    <a:alpha val="4100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213455" y="4469284"/>
            <a:ext cx="408051" cy="417231"/>
            <a:chOff x="3133055" y="1546405"/>
            <a:chExt cx="1559482" cy="1594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2" name="椭圆 101"/>
            <p:cNvSpPr/>
            <p:nvPr/>
          </p:nvSpPr>
          <p:spPr bwMode="auto">
            <a:xfrm rot="1267204">
              <a:off x="3133055" y="1546405"/>
              <a:ext cx="1559482" cy="1559485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47000">
                  <a:srgbClr val="FFC000"/>
                </a:gs>
                <a:gs pos="82000">
                  <a:srgbClr val="F79646">
                    <a:lumMod val="7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6350" cap="flat" cmpd="sng" algn="ctr">
              <a:solidFill>
                <a:srgbClr val="F79646"/>
              </a:solidFill>
              <a:prstDash val="solid"/>
            </a:ln>
            <a:effectLst>
              <a:outerShdw blurRad="50800" dist="38100" dir="5400000" algn="t" rotWithShape="0">
                <a:srgbClr val="F79646">
                  <a:lumMod val="50000"/>
                  <a:alpha val="6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3" name="椭圆 102"/>
            <p:cNvSpPr/>
            <p:nvPr/>
          </p:nvSpPr>
          <p:spPr bwMode="auto">
            <a:xfrm rot="2140418">
              <a:off x="3352291" y="1614365"/>
              <a:ext cx="1284785" cy="1178045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6000">
                  <a:sysClr val="window" lastClr="FFFFFF">
                    <a:alpha val="87000"/>
                  </a:sysClr>
                </a:gs>
                <a:gs pos="30000">
                  <a:sysClr val="window" lastClr="FFFFFF">
                    <a:alpha val="0"/>
                  </a:sys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3233954" y="1783285"/>
              <a:ext cx="1357683" cy="1357683"/>
            </a:xfrm>
            <a:prstGeom prst="ellipse">
              <a:avLst/>
            </a:prstGeom>
            <a:gradFill>
              <a:gsLst>
                <a:gs pos="28000">
                  <a:sysClr val="window" lastClr="FFFFFF">
                    <a:alpha val="0"/>
                  </a:sysClr>
                </a:gs>
                <a:gs pos="98000">
                  <a:sysClr val="window" lastClr="FFFFFF">
                    <a:alpha val="79000"/>
                  </a:sysClr>
                </a:gs>
                <a:gs pos="78000">
                  <a:sysClr val="window" lastClr="FFFFFF">
                    <a:alpha val="4100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105" name="TextBox 104"/>
          <p:cNvSpPr txBox="1"/>
          <p:nvPr/>
        </p:nvSpPr>
        <p:spPr>
          <a:xfrm rot="1919233">
            <a:off x="1794195" y="1870144"/>
            <a:ext cx="1443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在线学习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6" name="TextBox 105"/>
          <p:cNvSpPr txBox="1"/>
          <p:nvPr/>
        </p:nvSpPr>
        <p:spPr>
          <a:xfrm rot="3393081">
            <a:off x="5353081" y="5215141"/>
            <a:ext cx="1829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面对面学习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3220876" y="2457172"/>
            <a:ext cx="689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高效率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138337" y="2935995"/>
            <a:ext cx="594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优质资源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572000" y="3861048"/>
            <a:ext cx="689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教师主导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508104" y="4188608"/>
            <a:ext cx="594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引导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699792" y="5323747"/>
            <a:ext cx="2677678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缺</a:t>
            </a:r>
            <a:r>
              <a:rPr lang="zh-CN" altLang="en-US" sz="14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点：</a:t>
            </a:r>
            <a:endParaRPr lang="en-US" altLang="zh-CN" sz="1400" dirty="0" smtClean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  <a:p>
            <a:pPr marL="285750" marR="0" lvl="0" indent="-28575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CN" altLang="en-US" sz="14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对学生个体关注不够、个性化学习较难开展</a:t>
            </a:r>
            <a:endParaRPr lang="en-US" altLang="zh-CN" sz="1400" dirty="0" smtClean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635751" y="3244518"/>
            <a:ext cx="594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强调自学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129493" y="4531266"/>
            <a:ext cx="594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kern="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启发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954553" y="3459215"/>
            <a:ext cx="594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监控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29673" y="3540370"/>
            <a:ext cx="2511774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缺点：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85750" marR="0" lvl="0" indent="-28575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CN" altLang="en-US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缺</a:t>
            </a:r>
            <a:r>
              <a:rPr lang="zh-CN" altLang="en-US" sz="14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乏</a:t>
            </a:r>
            <a:r>
              <a:rPr lang="zh-CN" altLang="en-US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支</a:t>
            </a:r>
            <a:r>
              <a:rPr lang="zh-CN" altLang="en-US" sz="14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持、引导与监控</a:t>
            </a:r>
            <a:endParaRPr lang="en-US" altLang="zh-CN" sz="1400" dirty="0" smtClean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22" name="组合 121"/>
          <p:cNvGrpSpPr/>
          <p:nvPr/>
        </p:nvGrpSpPr>
        <p:grpSpPr>
          <a:xfrm>
            <a:off x="4127049" y="2673151"/>
            <a:ext cx="403208" cy="412278"/>
            <a:chOff x="3133055" y="1546405"/>
            <a:chExt cx="1559482" cy="1594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3" name="椭圆 122"/>
            <p:cNvSpPr/>
            <p:nvPr/>
          </p:nvSpPr>
          <p:spPr bwMode="auto">
            <a:xfrm rot="1267204">
              <a:off x="3133055" y="1546405"/>
              <a:ext cx="1559482" cy="1559485"/>
            </a:xfrm>
            <a:prstGeom prst="ellipse">
              <a:avLst/>
            </a:prstGeom>
            <a:gradFill flip="none" rotWithShape="1">
              <a:gsLst>
                <a:gs pos="0">
                  <a:srgbClr val="DAED23"/>
                </a:gs>
                <a:gs pos="47000">
                  <a:srgbClr val="C1D31B"/>
                </a:gs>
                <a:gs pos="82000">
                  <a:srgbClr val="809B1D"/>
                </a:gs>
              </a:gsLst>
              <a:path path="circle">
                <a:fillToRect r="100000" b="100000"/>
              </a:path>
              <a:tileRect l="-100000" t="-100000"/>
            </a:gradFill>
            <a:ln w="6350" cap="flat" cmpd="sng" algn="ctr">
              <a:solidFill>
                <a:srgbClr val="9BBB59"/>
              </a:solidFill>
              <a:prstDash val="solid"/>
            </a:ln>
            <a:effectLst>
              <a:outerShdw blurRad="50800" dist="38100" dir="5400000" algn="t" rotWithShape="0">
                <a:srgbClr val="596727"/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4" name="椭圆 123"/>
            <p:cNvSpPr/>
            <p:nvPr/>
          </p:nvSpPr>
          <p:spPr bwMode="auto">
            <a:xfrm rot="2140418">
              <a:off x="3352291" y="1614365"/>
              <a:ext cx="1284785" cy="1178045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6000">
                  <a:sysClr val="window" lastClr="FFFFFF">
                    <a:alpha val="87000"/>
                  </a:sysClr>
                </a:gs>
                <a:gs pos="30000">
                  <a:sysClr val="window" lastClr="FFFFFF">
                    <a:alpha val="0"/>
                  </a:sys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3233954" y="1783285"/>
              <a:ext cx="1357683" cy="1357683"/>
            </a:xfrm>
            <a:prstGeom prst="ellipse">
              <a:avLst/>
            </a:prstGeom>
            <a:gradFill>
              <a:gsLst>
                <a:gs pos="28000">
                  <a:sysClr val="window" lastClr="FFFFFF">
                    <a:alpha val="0"/>
                  </a:sysClr>
                </a:gs>
                <a:gs pos="98000">
                  <a:sysClr val="window" lastClr="FFFFFF">
                    <a:alpha val="79000"/>
                  </a:sysClr>
                </a:gs>
                <a:gs pos="78000">
                  <a:sysClr val="window" lastClr="FFFFFF">
                    <a:alpha val="4100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4031335" y="2636912"/>
            <a:ext cx="594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kern="0" dirty="0" smtClean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自定步调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爆炸形 1 1"/>
          <p:cNvSpPr/>
          <p:nvPr/>
        </p:nvSpPr>
        <p:spPr>
          <a:xfrm>
            <a:off x="5805421" y="1700808"/>
            <a:ext cx="3015051" cy="1713666"/>
          </a:xfrm>
          <a:prstGeom prst="irregularSeal1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完全互补！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0897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105" grpId="0"/>
      <p:bldP spid="106" grpId="0"/>
      <p:bldP spid="107" grpId="0"/>
      <p:bldP spid="108" grpId="0"/>
      <p:bldP spid="109" grpId="0"/>
      <p:bldP spid="110" grpId="0"/>
      <p:bldP spid="113" grpId="0"/>
      <p:bldP spid="58" grpId="0"/>
      <p:bldP spid="114" grpId="0"/>
      <p:bldP spid="116" grpId="0"/>
      <p:bldP spid="117" grpId="0"/>
      <p:bldP spid="126" grpId="0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8" t="13780" r="30260" b="954"/>
          <a:stretch>
            <a:fillRect/>
          </a:stretch>
        </p:blipFill>
        <p:spPr bwMode="auto">
          <a:xfrm>
            <a:off x="325439" y="1413497"/>
            <a:ext cx="4129087" cy="537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2088" t="13780" r="30260" b="9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标题 3"/>
          <p:cNvSpPr txBox="1">
            <a:spLocks/>
          </p:cNvSpPr>
          <p:nvPr/>
        </p:nvSpPr>
        <p:spPr>
          <a:xfrm>
            <a:off x="251520" y="188640"/>
            <a:ext cx="8640960" cy="56207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“混合学习”真的有效吗</a:t>
            </a:r>
            <a:r>
              <a:rPr lang="en-US" altLang="zh-CN" dirty="0" smtClean="0"/>
              <a:t>?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558004" y="1605424"/>
            <a:ext cx="4572000" cy="31468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8013" indent="-608013" defTabSz="449263">
              <a:lnSpc>
                <a:spcPct val="135000"/>
              </a:lnSpc>
              <a:spcBef>
                <a:spcPts val="900"/>
              </a:spcBef>
              <a:spcAft>
                <a:spcPts val="900"/>
              </a:spcAft>
              <a:buClr>
                <a:srgbClr val="FF3300"/>
              </a:buClr>
              <a:buFont typeface="Wingdings" pitchFamily="2" charset="2"/>
              <a:buChar char="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zh-CN" alt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方正兰亭黑简体" pitchFamily="2" charset="-122"/>
                <a:ea typeface="方正兰亭黑简体" pitchFamily="2" charset="-122"/>
              </a:rPr>
              <a:t>美国教育部</a:t>
            </a:r>
            <a:r>
              <a:rPr lang="zh-CN" altLang="zh-CN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方正兰亭黑简体" pitchFamily="2" charset="-122"/>
                <a:ea typeface="方正兰亭黑简体" pitchFamily="2" charset="-122"/>
              </a:rPr>
              <a:t>对</a:t>
            </a:r>
            <a:r>
              <a:rPr lang="en-US" altLang="zh-CN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方正兰亭黑简体" pitchFamily="2" charset="-122"/>
                <a:ea typeface="方正兰亭黑简体" pitchFamily="2" charset="-122"/>
              </a:rPr>
              <a:t>1996</a:t>
            </a:r>
            <a:r>
              <a:rPr lang="zh-CN" altLang="zh-CN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方正兰亭黑简体" pitchFamily="2" charset="-122"/>
                <a:ea typeface="方正兰亭黑简体" pitchFamily="2" charset="-122"/>
              </a:rPr>
              <a:t>年到</a:t>
            </a:r>
            <a:r>
              <a:rPr lang="en-US" altLang="zh-CN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方正兰亭黑简体" pitchFamily="2" charset="-122"/>
                <a:ea typeface="方正兰亭黑简体" pitchFamily="2" charset="-122"/>
              </a:rPr>
              <a:t>2008</a:t>
            </a:r>
            <a:r>
              <a:rPr lang="zh-CN" altLang="zh-CN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方正兰亭黑简体" pitchFamily="2" charset="-122"/>
                <a:ea typeface="方正兰亭黑简体" pitchFamily="2" charset="-122"/>
              </a:rPr>
              <a:t>年所完成的一些研究进行分析，结果发现</a:t>
            </a:r>
            <a:r>
              <a:rPr lang="en-US" altLang="zh-CN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方正兰亭黑简体" pitchFamily="2" charset="-122"/>
                <a:ea typeface="方正兰亭黑简体" pitchFamily="2" charset="-122"/>
              </a:rPr>
              <a:t>:</a:t>
            </a:r>
          </a:p>
          <a:p>
            <a:pPr marL="989013" lvl="1" indent="-531813" defTabSz="449263">
              <a:lnSpc>
                <a:spcPct val="135000"/>
              </a:lnSpc>
              <a:spcBef>
                <a:spcPts val="900"/>
              </a:spcBef>
              <a:spcAft>
                <a:spcPts val="900"/>
              </a:spcAft>
              <a:buClr>
                <a:srgbClr val="FF3300"/>
              </a:buClr>
              <a:buFont typeface="Arial" pitchFamily="34" charset="0"/>
              <a:buChar char="•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zh-CN" altLang="zh-CN" sz="28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兰亭黑简体" pitchFamily="2" charset="-122"/>
                <a:ea typeface="方正兰亭黑简体" pitchFamily="2" charset="-122"/>
              </a:rPr>
              <a:t>混合学习</a:t>
            </a:r>
            <a:r>
              <a:rPr lang="zh-CN" altLang="zh-CN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方正兰亭黑简体" pitchFamily="2" charset="-122"/>
                <a:ea typeface="方正兰亭黑简体" pitchFamily="2" charset="-122"/>
              </a:rPr>
              <a:t>是最有效的教育模式</a:t>
            </a:r>
          </a:p>
        </p:txBody>
      </p:sp>
    </p:spTree>
    <p:extLst>
      <p:ext uri="{BB962C8B-B14F-4D97-AF65-F5344CB8AC3E}">
        <p14:creationId xmlns:p14="http://schemas.microsoft.com/office/powerpoint/2010/main" val="3103418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6164265" y="1791795"/>
            <a:ext cx="1584176" cy="3782734"/>
          </a:xfrm>
          <a:prstGeom prst="rect">
            <a:avLst/>
          </a:prstGeom>
          <a:solidFill>
            <a:srgbClr val="C495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11769" y="2910233"/>
            <a:ext cx="1584176" cy="2664296"/>
          </a:xfrm>
          <a:prstGeom prst="rect">
            <a:avLst/>
          </a:prstGeom>
          <a:solidFill>
            <a:srgbClr val="68972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576297" y="1503763"/>
            <a:ext cx="1584176" cy="4070767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995945" y="2151835"/>
            <a:ext cx="1584176" cy="3422695"/>
          </a:xfrm>
          <a:prstGeom prst="rect">
            <a:avLst/>
          </a:prstGeom>
          <a:solidFill>
            <a:srgbClr val="7030A0"/>
          </a:soli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9" name="矩形 11"/>
          <p:cNvSpPr/>
          <p:nvPr/>
        </p:nvSpPr>
        <p:spPr>
          <a:xfrm>
            <a:off x="636231" y="5574529"/>
            <a:ext cx="2359714" cy="1272075"/>
          </a:xfrm>
          <a:custGeom>
            <a:avLst/>
            <a:gdLst>
              <a:gd name="connsiteX0" fmla="*/ 0 w 1584176"/>
              <a:gd name="connsiteY0" fmla="*/ 0 h 1296143"/>
              <a:gd name="connsiteX1" fmla="*/ 1584176 w 1584176"/>
              <a:gd name="connsiteY1" fmla="*/ 0 h 1296143"/>
              <a:gd name="connsiteX2" fmla="*/ 1584176 w 1584176"/>
              <a:gd name="connsiteY2" fmla="*/ 1296143 h 1296143"/>
              <a:gd name="connsiteX3" fmla="*/ 0 w 1584176"/>
              <a:gd name="connsiteY3" fmla="*/ 1296143 h 1296143"/>
              <a:gd name="connsiteX4" fmla="*/ 0 w 1584176"/>
              <a:gd name="connsiteY4" fmla="*/ 0 h 1296143"/>
              <a:gd name="connsiteX0" fmla="*/ 402336 w 1986512"/>
              <a:gd name="connsiteY0" fmla="*/ 0 h 1296143"/>
              <a:gd name="connsiteX1" fmla="*/ 1986512 w 1986512"/>
              <a:gd name="connsiteY1" fmla="*/ 0 h 1296143"/>
              <a:gd name="connsiteX2" fmla="*/ 1986512 w 1986512"/>
              <a:gd name="connsiteY2" fmla="*/ 1296143 h 1296143"/>
              <a:gd name="connsiteX3" fmla="*/ 0 w 1986512"/>
              <a:gd name="connsiteY3" fmla="*/ 1283951 h 1296143"/>
              <a:gd name="connsiteX4" fmla="*/ 402336 w 1986512"/>
              <a:gd name="connsiteY4" fmla="*/ 0 h 1296143"/>
              <a:gd name="connsiteX0" fmla="*/ 402336 w 1986512"/>
              <a:gd name="connsiteY0" fmla="*/ 0 h 1283951"/>
              <a:gd name="connsiteX1" fmla="*/ 1986512 w 1986512"/>
              <a:gd name="connsiteY1" fmla="*/ 0 h 1283951"/>
              <a:gd name="connsiteX2" fmla="*/ 1815824 w 1986512"/>
              <a:gd name="connsiteY2" fmla="*/ 1283951 h 1283951"/>
              <a:gd name="connsiteX3" fmla="*/ 0 w 1986512"/>
              <a:gd name="connsiteY3" fmla="*/ 1283951 h 1283951"/>
              <a:gd name="connsiteX4" fmla="*/ 402336 w 1986512"/>
              <a:gd name="connsiteY4" fmla="*/ 0 h 1283951"/>
              <a:gd name="connsiteX0" fmla="*/ 597408 w 2181584"/>
              <a:gd name="connsiteY0" fmla="*/ 0 h 1283951"/>
              <a:gd name="connsiteX1" fmla="*/ 2181584 w 2181584"/>
              <a:gd name="connsiteY1" fmla="*/ 0 h 1283951"/>
              <a:gd name="connsiteX2" fmla="*/ 2010896 w 2181584"/>
              <a:gd name="connsiteY2" fmla="*/ 1283951 h 1283951"/>
              <a:gd name="connsiteX3" fmla="*/ 0 w 2181584"/>
              <a:gd name="connsiteY3" fmla="*/ 1283951 h 1283951"/>
              <a:gd name="connsiteX4" fmla="*/ 597408 w 2181584"/>
              <a:gd name="connsiteY4" fmla="*/ 0 h 1283951"/>
              <a:gd name="connsiteX0" fmla="*/ 597408 w 2181584"/>
              <a:gd name="connsiteY0" fmla="*/ 0 h 1283951"/>
              <a:gd name="connsiteX1" fmla="*/ 2181584 w 2181584"/>
              <a:gd name="connsiteY1" fmla="*/ 0 h 1283951"/>
              <a:gd name="connsiteX2" fmla="*/ 1815824 w 2181584"/>
              <a:gd name="connsiteY2" fmla="*/ 1271759 h 1283951"/>
              <a:gd name="connsiteX3" fmla="*/ 0 w 2181584"/>
              <a:gd name="connsiteY3" fmla="*/ 1283951 h 1283951"/>
              <a:gd name="connsiteX4" fmla="*/ 597408 w 2181584"/>
              <a:gd name="connsiteY4" fmla="*/ 0 h 1283951"/>
              <a:gd name="connsiteX0" fmla="*/ 704286 w 2288462"/>
              <a:gd name="connsiteY0" fmla="*/ 0 h 1272075"/>
              <a:gd name="connsiteX1" fmla="*/ 2288462 w 2288462"/>
              <a:gd name="connsiteY1" fmla="*/ 0 h 1272075"/>
              <a:gd name="connsiteX2" fmla="*/ 1922702 w 2288462"/>
              <a:gd name="connsiteY2" fmla="*/ 1271759 h 1272075"/>
              <a:gd name="connsiteX3" fmla="*/ 0 w 2288462"/>
              <a:gd name="connsiteY3" fmla="*/ 1272075 h 1272075"/>
              <a:gd name="connsiteX4" fmla="*/ 704286 w 2288462"/>
              <a:gd name="connsiteY4" fmla="*/ 0 h 1272075"/>
              <a:gd name="connsiteX0" fmla="*/ 775538 w 2359714"/>
              <a:gd name="connsiteY0" fmla="*/ 0 h 1272075"/>
              <a:gd name="connsiteX1" fmla="*/ 2359714 w 2359714"/>
              <a:gd name="connsiteY1" fmla="*/ 0 h 1272075"/>
              <a:gd name="connsiteX2" fmla="*/ 1993954 w 2359714"/>
              <a:gd name="connsiteY2" fmla="*/ 1271759 h 1272075"/>
              <a:gd name="connsiteX3" fmla="*/ 0 w 2359714"/>
              <a:gd name="connsiteY3" fmla="*/ 1272075 h 1272075"/>
              <a:gd name="connsiteX4" fmla="*/ 775538 w 2359714"/>
              <a:gd name="connsiteY4" fmla="*/ 0 h 127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714" h="1272075">
                <a:moveTo>
                  <a:pt x="775538" y="0"/>
                </a:moveTo>
                <a:lnTo>
                  <a:pt x="2359714" y="0"/>
                </a:lnTo>
                <a:lnTo>
                  <a:pt x="1993954" y="1271759"/>
                </a:lnTo>
                <a:lnTo>
                  <a:pt x="0" y="1272075"/>
                </a:lnTo>
                <a:lnTo>
                  <a:pt x="775538" y="0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alpha val="89000"/>
                </a:srgbClr>
              </a:gs>
              <a:gs pos="100000">
                <a:sysClr val="window" lastClr="FFFFFF"/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0" name="矩形 11"/>
          <p:cNvSpPr/>
          <p:nvPr/>
        </p:nvSpPr>
        <p:spPr>
          <a:xfrm>
            <a:off x="2589785" y="5557998"/>
            <a:ext cx="1974320" cy="1283951"/>
          </a:xfrm>
          <a:custGeom>
            <a:avLst/>
            <a:gdLst>
              <a:gd name="connsiteX0" fmla="*/ 0 w 1584176"/>
              <a:gd name="connsiteY0" fmla="*/ 0 h 1296143"/>
              <a:gd name="connsiteX1" fmla="*/ 1584176 w 1584176"/>
              <a:gd name="connsiteY1" fmla="*/ 0 h 1296143"/>
              <a:gd name="connsiteX2" fmla="*/ 1584176 w 1584176"/>
              <a:gd name="connsiteY2" fmla="*/ 1296143 h 1296143"/>
              <a:gd name="connsiteX3" fmla="*/ 0 w 1584176"/>
              <a:gd name="connsiteY3" fmla="*/ 1296143 h 1296143"/>
              <a:gd name="connsiteX4" fmla="*/ 0 w 1584176"/>
              <a:gd name="connsiteY4" fmla="*/ 0 h 1296143"/>
              <a:gd name="connsiteX0" fmla="*/ 402336 w 1986512"/>
              <a:gd name="connsiteY0" fmla="*/ 0 h 1296143"/>
              <a:gd name="connsiteX1" fmla="*/ 1986512 w 1986512"/>
              <a:gd name="connsiteY1" fmla="*/ 0 h 1296143"/>
              <a:gd name="connsiteX2" fmla="*/ 1986512 w 1986512"/>
              <a:gd name="connsiteY2" fmla="*/ 1296143 h 1296143"/>
              <a:gd name="connsiteX3" fmla="*/ 0 w 1986512"/>
              <a:gd name="connsiteY3" fmla="*/ 1283951 h 1296143"/>
              <a:gd name="connsiteX4" fmla="*/ 402336 w 1986512"/>
              <a:gd name="connsiteY4" fmla="*/ 0 h 1296143"/>
              <a:gd name="connsiteX0" fmla="*/ 402336 w 1986512"/>
              <a:gd name="connsiteY0" fmla="*/ 0 h 1283951"/>
              <a:gd name="connsiteX1" fmla="*/ 1986512 w 1986512"/>
              <a:gd name="connsiteY1" fmla="*/ 0 h 1283951"/>
              <a:gd name="connsiteX2" fmla="*/ 1815824 w 1986512"/>
              <a:gd name="connsiteY2" fmla="*/ 1283951 h 1283951"/>
              <a:gd name="connsiteX3" fmla="*/ 0 w 1986512"/>
              <a:gd name="connsiteY3" fmla="*/ 1283951 h 1283951"/>
              <a:gd name="connsiteX4" fmla="*/ 402336 w 1986512"/>
              <a:gd name="connsiteY4" fmla="*/ 0 h 1283951"/>
              <a:gd name="connsiteX0" fmla="*/ 597408 w 2181584"/>
              <a:gd name="connsiteY0" fmla="*/ 0 h 1283951"/>
              <a:gd name="connsiteX1" fmla="*/ 2181584 w 2181584"/>
              <a:gd name="connsiteY1" fmla="*/ 0 h 1283951"/>
              <a:gd name="connsiteX2" fmla="*/ 2010896 w 2181584"/>
              <a:gd name="connsiteY2" fmla="*/ 1283951 h 1283951"/>
              <a:gd name="connsiteX3" fmla="*/ 0 w 2181584"/>
              <a:gd name="connsiteY3" fmla="*/ 1283951 h 1283951"/>
              <a:gd name="connsiteX4" fmla="*/ 597408 w 2181584"/>
              <a:gd name="connsiteY4" fmla="*/ 0 h 1283951"/>
              <a:gd name="connsiteX0" fmla="*/ 597408 w 2181584"/>
              <a:gd name="connsiteY0" fmla="*/ 0 h 1283951"/>
              <a:gd name="connsiteX1" fmla="*/ 2181584 w 2181584"/>
              <a:gd name="connsiteY1" fmla="*/ 0 h 1283951"/>
              <a:gd name="connsiteX2" fmla="*/ 1815824 w 2181584"/>
              <a:gd name="connsiteY2" fmla="*/ 1271759 h 1283951"/>
              <a:gd name="connsiteX3" fmla="*/ 0 w 2181584"/>
              <a:gd name="connsiteY3" fmla="*/ 1283951 h 1283951"/>
              <a:gd name="connsiteX4" fmla="*/ 597408 w 2181584"/>
              <a:gd name="connsiteY4" fmla="*/ 0 h 1283951"/>
              <a:gd name="connsiteX0" fmla="*/ 426720 w 2010896"/>
              <a:gd name="connsiteY0" fmla="*/ 0 h 1283951"/>
              <a:gd name="connsiteX1" fmla="*/ 2010896 w 2010896"/>
              <a:gd name="connsiteY1" fmla="*/ 0 h 1283951"/>
              <a:gd name="connsiteX2" fmla="*/ 1645136 w 2010896"/>
              <a:gd name="connsiteY2" fmla="*/ 1271759 h 1283951"/>
              <a:gd name="connsiteX3" fmla="*/ 0 w 2010896"/>
              <a:gd name="connsiteY3" fmla="*/ 1283951 h 1283951"/>
              <a:gd name="connsiteX4" fmla="*/ 426720 w 2010896"/>
              <a:gd name="connsiteY4" fmla="*/ 0 h 1283951"/>
              <a:gd name="connsiteX0" fmla="*/ 231648 w 1815824"/>
              <a:gd name="connsiteY0" fmla="*/ 0 h 1283951"/>
              <a:gd name="connsiteX1" fmla="*/ 1815824 w 1815824"/>
              <a:gd name="connsiteY1" fmla="*/ 0 h 1283951"/>
              <a:gd name="connsiteX2" fmla="*/ 1450064 w 1815824"/>
              <a:gd name="connsiteY2" fmla="*/ 1271759 h 1283951"/>
              <a:gd name="connsiteX3" fmla="*/ 0 w 1815824"/>
              <a:gd name="connsiteY3" fmla="*/ 1283951 h 1283951"/>
              <a:gd name="connsiteX4" fmla="*/ 231648 w 1815824"/>
              <a:gd name="connsiteY4" fmla="*/ 0 h 1283951"/>
              <a:gd name="connsiteX0" fmla="*/ 390144 w 1974320"/>
              <a:gd name="connsiteY0" fmla="*/ 0 h 1283951"/>
              <a:gd name="connsiteX1" fmla="*/ 1974320 w 1974320"/>
              <a:gd name="connsiteY1" fmla="*/ 0 h 1283951"/>
              <a:gd name="connsiteX2" fmla="*/ 1608560 w 1974320"/>
              <a:gd name="connsiteY2" fmla="*/ 1271759 h 1283951"/>
              <a:gd name="connsiteX3" fmla="*/ 0 w 1974320"/>
              <a:gd name="connsiteY3" fmla="*/ 1283951 h 1283951"/>
              <a:gd name="connsiteX4" fmla="*/ 390144 w 1974320"/>
              <a:gd name="connsiteY4" fmla="*/ 0 h 1283951"/>
              <a:gd name="connsiteX0" fmla="*/ 390144 w 1974320"/>
              <a:gd name="connsiteY0" fmla="*/ 0 h 1283951"/>
              <a:gd name="connsiteX1" fmla="*/ 1974320 w 1974320"/>
              <a:gd name="connsiteY1" fmla="*/ 0 h 1283951"/>
              <a:gd name="connsiteX2" fmla="*/ 1767056 w 1974320"/>
              <a:gd name="connsiteY2" fmla="*/ 1283951 h 1283951"/>
              <a:gd name="connsiteX3" fmla="*/ 0 w 1974320"/>
              <a:gd name="connsiteY3" fmla="*/ 1283951 h 1283951"/>
              <a:gd name="connsiteX4" fmla="*/ 390144 w 1974320"/>
              <a:gd name="connsiteY4" fmla="*/ 0 h 128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320" h="1283951">
                <a:moveTo>
                  <a:pt x="390144" y="0"/>
                </a:moveTo>
                <a:lnTo>
                  <a:pt x="1974320" y="0"/>
                </a:lnTo>
                <a:lnTo>
                  <a:pt x="1767056" y="1283951"/>
                </a:lnTo>
                <a:lnTo>
                  <a:pt x="0" y="1283951"/>
                </a:lnTo>
                <a:lnTo>
                  <a:pt x="390144" y="0"/>
                </a:lnTo>
                <a:close/>
              </a:path>
            </a:pathLst>
          </a:custGeom>
          <a:gradFill flip="none" rotWithShape="1">
            <a:gsLst>
              <a:gs pos="0">
                <a:srgbClr val="7030A0">
                  <a:alpha val="64000"/>
                </a:srgbClr>
              </a:gs>
              <a:gs pos="100000">
                <a:sysClr val="window" lastClr="FFFFFF"/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1" name="矩形 11"/>
          <p:cNvSpPr/>
          <p:nvPr/>
        </p:nvSpPr>
        <p:spPr>
          <a:xfrm>
            <a:off x="4336249" y="5545805"/>
            <a:ext cx="1848608" cy="1296143"/>
          </a:xfrm>
          <a:custGeom>
            <a:avLst/>
            <a:gdLst>
              <a:gd name="connsiteX0" fmla="*/ 0 w 1584176"/>
              <a:gd name="connsiteY0" fmla="*/ 0 h 1296143"/>
              <a:gd name="connsiteX1" fmla="*/ 1584176 w 1584176"/>
              <a:gd name="connsiteY1" fmla="*/ 0 h 1296143"/>
              <a:gd name="connsiteX2" fmla="*/ 1584176 w 1584176"/>
              <a:gd name="connsiteY2" fmla="*/ 1296143 h 1296143"/>
              <a:gd name="connsiteX3" fmla="*/ 0 w 1584176"/>
              <a:gd name="connsiteY3" fmla="*/ 1296143 h 1296143"/>
              <a:gd name="connsiteX4" fmla="*/ 0 w 1584176"/>
              <a:gd name="connsiteY4" fmla="*/ 0 h 1296143"/>
              <a:gd name="connsiteX0" fmla="*/ 402336 w 1986512"/>
              <a:gd name="connsiteY0" fmla="*/ 0 h 1296143"/>
              <a:gd name="connsiteX1" fmla="*/ 1986512 w 1986512"/>
              <a:gd name="connsiteY1" fmla="*/ 0 h 1296143"/>
              <a:gd name="connsiteX2" fmla="*/ 1986512 w 1986512"/>
              <a:gd name="connsiteY2" fmla="*/ 1296143 h 1296143"/>
              <a:gd name="connsiteX3" fmla="*/ 0 w 1986512"/>
              <a:gd name="connsiteY3" fmla="*/ 1283951 h 1296143"/>
              <a:gd name="connsiteX4" fmla="*/ 402336 w 1986512"/>
              <a:gd name="connsiteY4" fmla="*/ 0 h 1296143"/>
              <a:gd name="connsiteX0" fmla="*/ 402336 w 1986512"/>
              <a:gd name="connsiteY0" fmla="*/ 0 h 1283951"/>
              <a:gd name="connsiteX1" fmla="*/ 1986512 w 1986512"/>
              <a:gd name="connsiteY1" fmla="*/ 0 h 1283951"/>
              <a:gd name="connsiteX2" fmla="*/ 1815824 w 1986512"/>
              <a:gd name="connsiteY2" fmla="*/ 1283951 h 1283951"/>
              <a:gd name="connsiteX3" fmla="*/ 0 w 1986512"/>
              <a:gd name="connsiteY3" fmla="*/ 1283951 h 1283951"/>
              <a:gd name="connsiteX4" fmla="*/ 402336 w 1986512"/>
              <a:gd name="connsiteY4" fmla="*/ 0 h 1283951"/>
              <a:gd name="connsiteX0" fmla="*/ 597408 w 2181584"/>
              <a:gd name="connsiteY0" fmla="*/ 0 h 1283951"/>
              <a:gd name="connsiteX1" fmla="*/ 2181584 w 2181584"/>
              <a:gd name="connsiteY1" fmla="*/ 0 h 1283951"/>
              <a:gd name="connsiteX2" fmla="*/ 2010896 w 2181584"/>
              <a:gd name="connsiteY2" fmla="*/ 1283951 h 1283951"/>
              <a:gd name="connsiteX3" fmla="*/ 0 w 2181584"/>
              <a:gd name="connsiteY3" fmla="*/ 1283951 h 1283951"/>
              <a:gd name="connsiteX4" fmla="*/ 597408 w 2181584"/>
              <a:gd name="connsiteY4" fmla="*/ 0 h 1283951"/>
              <a:gd name="connsiteX0" fmla="*/ 597408 w 2181584"/>
              <a:gd name="connsiteY0" fmla="*/ 0 h 1283951"/>
              <a:gd name="connsiteX1" fmla="*/ 2181584 w 2181584"/>
              <a:gd name="connsiteY1" fmla="*/ 0 h 1283951"/>
              <a:gd name="connsiteX2" fmla="*/ 1815824 w 2181584"/>
              <a:gd name="connsiteY2" fmla="*/ 1271759 h 1283951"/>
              <a:gd name="connsiteX3" fmla="*/ 0 w 2181584"/>
              <a:gd name="connsiteY3" fmla="*/ 1283951 h 1283951"/>
              <a:gd name="connsiteX4" fmla="*/ 597408 w 2181584"/>
              <a:gd name="connsiteY4" fmla="*/ 0 h 1283951"/>
              <a:gd name="connsiteX0" fmla="*/ 426720 w 2010896"/>
              <a:gd name="connsiteY0" fmla="*/ 0 h 1283951"/>
              <a:gd name="connsiteX1" fmla="*/ 2010896 w 2010896"/>
              <a:gd name="connsiteY1" fmla="*/ 0 h 1283951"/>
              <a:gd name="connsiteX2" fmla="*/ 1645136 w 2010896"/>
              <a:gd name="connsiteY2" fmla="*/ 1271759 h 1283951"/>
              <a:gd name="connsiteX3" fmla="*/ 0 w 2010896"/>
              <a:gd name="connsiteY3" fmla="*/ 1283951 h 1283951"/>
              <a:gd name="connsiteX4" fmla="*/ 426720 w 2010896"/>
              <a:gd name="connsiteY4" fmla="*/ 0 h 1283951"/>
              <a:gd name="connsiteX0" fmla="*/ 231648 w 1815824"/>
              <a:gd name="connsiteY0" fmla="*/ 0 h 1283951"/>
              <a:gd name="connsiteX1" fmla="*/ 1815824 w 1815824"/>
              <a:gd name="connsiteY1" fmla="*/ 0 h 1283951"/>
              <a:gd name="connsiteX2" fmla="*/ 1450064 w 1815824"/>
              <a:gd name="connsiteY2" fmla="*/ 1271759 h 1283951"/>
              <a:gd name="connsiteX3" fmla="*/ 0 w 1815824"/>
              <a:gd name="connsiteY3" fmla="*/ 1283951 h 1283951"/>
              <a:gd name="connsiteX4" fmla="*/ 231648 w 1815824"/>
              <a:gd name="connsiteY4" fmla="*/ 0 h 1283951"/>
              <a:gd name="connsiteX0" fmla="*/ 390144 w 1974320"/>
              <a:gd name="connsiteY0" fmla="*/ 0 h 1283951"/>
              <a:gd name="connsiteX1" fmla="*/ 1974320 w 1974320"/>
              <a:gd name="connsiteY1" fmla="*/ 0 h 1283951"/>
              <a:gd name="connsiteX2" fmla="*/ 1608560 w 1974320"/>
              <a:gd name="connsiteY2" fmla="*/ 1271759 h 1283951"/>
              <a:gd name="connsiteX3" fmla="*/ 0 w 1974320"/>
              <a:gd name="connsiteY3" fmla="*/ 1283951 h 1283951"/>
              <a:gd name="connsiteX4" fmla="*/ 390144 w 1974320"/>
              <a:gd name="connsiteY4" fmla="*/ 0 h 1283951"/>
              <a:gd name="connsiteX0" fmla="*/ 243840 w 1828016"/>
              <a:gd name="connsiteY0" fmla="*/ 0 h 1296143"/>
              <a:gd name="connsiteX1" fmla="*/ 1828016 w 1828016"/>
              <a:gd name="connsiteY1" fmla="*/ 0 h 1296143"/>
              <a:gd name="connsiteX2" fmla="*/ 1462256 w 1828016"/>
              <a:gd name="connsiteY2" fmla="*/ 1271759 h 1296143"/>
              <a:gd name="connsiteX3" fmla="*/ 0 w 1828016"/>
              <a:gd name="connsiteY3" fmla="*/ 1296143 h 1296143"/>
              <a:gd name="connsiteX4" fmla="*/ 243840 w 1828016"/>
              <a:gd name="connsiteY4" fmla="*/ 0 h 1296143"/>
              <a:gd name="connsiteX0" fmla="*/ 243840 w 1828016"/>
              <a:gd name="connsiteY0" fmla="*/ 0 h 1296143"/>
              <a:gd name="connsiteX1" fmla="*/ 1828016 w 1828016"/>
              <a:gd name="connsiteY1" fmla="*/ 0 h 1296143"/>
              <a:gd name="connsiteX2" fmla="*/ 1730480 w 1828016"/>
              <a:gd name="connsiteY2" fmla="*/ 1247375 h 1296143"/>
              <a:gd name="connsiteX3" fmla="*/ 0 w 1828016"/>
              <a:gd name="connsiteY3" fmla="*/ 1296143 h 1296143"/>
              <a:gd name="connsiteX4" fmla="*/ 243840 w 1828016"/>
              <a:gd name="connsiteY4" fmla="*/ 0 h 1296143"/>
              <a:gd name="connsiteX0" fmla="*/ 243840 w 1828016"/>
              <a:gd name="connsiteY0" fmla="*/ 0 h 1296143"/>
              <a:gd name="connsiteX1" fmla="*/ 1828016 w 1828016"/>
              <a:gd name="connsiteY1" fmla="*/ 0 h 1296143"/>
              <a:gd name="connsiteX2" fmla="*/ 1790761 w 1828016"/>
              <a:gd name="connsiteY2" fmla="*/ 1247375 h 1296143"/>
              <a:gd name="connsiteX3" fmla="*/ 0 w 1828016"/>
              <a:gd name="connsiteY3" fmla="*/ 1296143 h 1296143"/>
              <a:gd name="connsiteX4" fmla="*/ 243840 w 1828016"/>
              <a:gd name="connsiteY4" fmla="*/ 0 h 1296143"/>
              <a:gd name="connsiteX0" fmla="*/ 207672 w 1828016"/>
              <a:gd name="connsiteY0" fmla="*/ 12192 h 1296143"/>
              <a:gd name="connsiteX1" fmla="*/ 1828016 w 1828016"/>
              <a:gd name="connsiteY1" fmla="*/ 0 h 1296143"/>
              <a:gd name="connsiteX2" fmla="*/ 1790761 w 1828016"/>
              <a:gd name="connsiteY2" fmla="*/ 1247375 h 1296143"/>
              <a:gd name="connsiteX3" fmla="*/ 0 w 1828016"/>
              <a:gd name="connsiteY3" fmla="*/ 1296143 h 1296143"/>
              <a:gd name="connsiteX4" fmla="*/ 207672 w 1828016"/>
              <a:gd name="connsiteY4" fmla="*/ 12192 h 129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016" h="1296143">
                <a:moveTo>
                  <a:pt x="207672" y="12192"/>
                </a:moveTo>
                <a:lnTo>
                  <a:pt x="1828016" y="0"/>
                </a:lnTo>
                <a:lnTo>
                  <a:pt x="1790761" y="1247375"/>
                </a:lnTo>
                <a:lnTo>
                  <a:pt x="0" y="1296143"/>
                </a:lnTo>
                <a:lnTo>
                  <a:pt x="207672" y="12192"/>
                </a:lnTo>
                <a:close/>
              </a:path>
            </a:pathLst>
          </a:custGeom>
          <a:gradFill flip="none" rotWithShape="1">
            <a:gsLst>
              <a:gs pos="0">
                <a:srgbClr val="F79646">
                  <a:lumMod val="75000"/>
                  <a:alpha val="83000"/>
                </a:srgbClr>
              </a:gs>
              <a:gs pos="100000">
                <a:sysClr val="window" lastClr="FFFFFF"/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2" name="矩形 11"/>
          <p:cNvSpPr/>
          <p:nvPr/>
        </p:nvSpPr>
        <p:spPr>
          <a:xfrm>
            <a:off x="6139085" y="5545806"/>
            <a:ext cx="2195059" cy="1259567"/>
          </a:xfrm>
          <a:custGeom>
            <a:avLst/>
            <a:gdLst>
              <a:gd name="connsiteX0" fmla="*/ 0 w 1584176"/>
              <a:gd name="connsiteY0" fmla="*/ 0 h 1296143"/>
              <a:gd name="connsiteX1" fmla="*/ 1584176 w 1584176"/>
              <a:gd name="connsiteY1" fmla="*/ 0 h 1296143"/>
              <a:gd name="connsiteX2" fmla="*/ 1584176 w 1584176"/>
              <a:gd name="connsiteY2" fmla="*/ 1296143 h 1296143"/>
              <a:gd name="connsiteX3" fmla="*/ 0 w 1584176"/>
              <a:gd name="connsiteY3" fmla="*/ 1296143 h 1296143"/>
              <a:gd name="connsiteX4" fmla="*/ 0 w 1584176"/>
              <a:gd name="connsiteY4" fmla="*/ 0 h 1296143"/>
              <a:gd name="connsiteX0" fmla="*/ 402336 w 1986512"/>
              <a:gd name="connsiteY0" fmla="*/ 0 h 1296143"/>
              <a:gd name="connsiteX1" fmla="*/ 1986512 w 1986512"/>
              <a:gd name="connsiteY1" fmla="*/ 0 h 1296143"/>
              <a:gd name="connsiteX2" fmla="*/ 1986512 w 1986512"/>
              <a:gd name="connsiteY2" fmla="*/ 1296143 h 1296143"/>
              <a:gd name="connsiteX3" fmla="*/ 0 w 1986512"/>
              <a:gd name="connsiteY3" fmla="*/ 1283951 h 1296143"/>
              <a:gd name="connsiteX4" fmla="*/ 402336 w 1986512"/>
              <a:gd name="connsiteY4" fmla="*/ 0 h 1296143"/>
              <a:gd name="connsiteX0" fmla="*/ 402336 w 1986512"/>
              <a:gd name="connsiteY0" fmla="*/ 0 h 1283951"/>
              <a:gd name="connsiteX1" fmla="*/ 1986512 w 1986512"/>
              <a:gd name="connsiteY1" fmla="*/ 0 h 1283951"/>
              <a:gd name="connsiteX2" fmla="*/ 1815824 w 1986512"/>
              <a:gd name="connsiteY2" fmla="*/ 1283951 h 1283951"/>
              <a:gd name="connsiteX3" fmla="*/ 0 w 1986512"/>
              <a:gd name="connsiteY3" fmla="*/ 1283951 h 1283951"/>
              <a:gd name="connsiteX4" fmla="*/ 402336 w 1986512"/>
              <a:gd name="connsiteY4" fmla="*/ 0 h 1283951"/>
              <a:gd name="connsiteX0" fmla="*/ 597408 w 2181584"/>
              <a:gd name="connsiteY0" fmla="*/ 0 h 1283951"/>
              <a:gd name="connsiteX1" fmla="*/ 2181584 w 2181584"/>
              <a:gd name="connsiteY1" fmla="*/ 0 h 1283951"/>
              <a:gd name="connsiteX2" fmla="*/ 2010896 w 2181584"/>
              <a:gd name="connsiteY2" fmla="*/ 1283951 h 1283951"/>
              <a:gd name="connsiteX3" fmla="*/ 0 w 2181584"/>
              <a:gd name="connsiteY3" fmla="*/ 1283951 h 1283951"/>
              <a:gd name="connsiteX4" fmla="*/ 597408 w 2181584"/>
              <a:gd name="connsiteY4" fmla="*/ 0 h 1283951"/>
              <a:gd name="connsiteX0" fmla="*/ 597408 w 2181584"/>
              <a:gd name="connsiteY0" fmla="*/ 0 h 1283951"/>
              <a:gd name="connsiteX1" fmla="*/ 2181584 w 2181584"/>
              <a:gd name="connsiteY1" fmla="*/ 0 h 1283951"/>
              <a:gd name="connsiteX2" fmla="*/ 1815824 w 2181584"/>
              <a:gd name="connsiteY2" fmla="*/ 1271759 h 1283951"/>
              <a:gd name="connsiteX3" fmla="*/ 0 w 2181584"/>
              <a:gd name="connsiteY3" fmla="*/ 1283951 h 1283951"/>
              <a:gd name="connsiteX4" fmla="*/ 597408 w 2181584"/>
              <a:gd name="connsiteY4" fmla="*/ 0 h 1283951"/>
              <a:gd name="connsiteX0" fmla="*/ 426720 w 2010896"/>
              <a:gd name="connsiteY0" fmla="*/ 0 h 1283951"/>
              <a:gd name="connsiteX1" fmla="*/ 2010896 w 2010896"/>
              <a:gd name="connsiteY1" fmla="*/ 0 h 1283951"/>
              <a:gd name="connsiteX2" fmla="*/ 1645136 w 2010896"/>
              <a:gd name="connsiteY2" fmla="*/ 1271759 h 1283951"/>
              <a:gd name="connsiteX3" fmla="*/ 0 w 2010896"/>
              <a:gd name="connsiteY3" fmla="*/ 1283951 h 1283951"/>
              <a:gd name="connsiteX4" fmla="*/ 426720 w 2010896"/>
              <a:gd name="connsiteY4" fmla="*/ 0 h 1283951"/>
              <a:gd name="connsiteX0" fmla="*/ 231648 w 1815824"/>
              <a:gd name="connsiteY0" fmla="*/ 0 h 1283951"/>
              <a:gd name="connsiteX1" fmla="*/ 1815824 w 1815824"/>
              <a:gd name="connsiteY1" fmla="*/ 0 h 1283951"/>
              <a:gd name="connsiteX2" fmla="*/ 1450064 w 1815824"/>
              <a:gd name="connsiteY2" fmla="*/ 1271759 h 1283951"/>
              <a:gd name="connsiteX3" fmla="*/ 0 w 1815824"/>
              <a:gd name="connsiteY3" fmla="*/ 1283951 h 1283951"/>
              <a:gd name="connsiteX4" fmla="*/ 231648 w 1815824"/>
              <a:gd name="connsiteY4" fmla="*/ 0 h 1283951"/>
              <a:gd name="connsiteX0" fmla="*/ 390144 w 1974320"/>
              <a:gd name="connsiteY0" fmla="*/ 0 h 1283951"/>
              <a:gd name="connsiteX1" fmla="*/ 1974320 w 1974320"/>
              <a:gd name="connsiteY1" fmla="*/ 0 h 1283951"/>
              <a:gd name="connsiteX2" fmla="*/ 1608560 w 1974320"/>
              <a:gd name="connsiteY2" fmla="*/ 1271759 h 1283951"/>
              <a:gd name="connsiteX3" fmla="*/ 0 w 1974320"/>
              <a:gd name="connsiteY3" fmla="*/ 1283951 h 1283951"/>
              <a:gd name="connsiteX4" fmla="*/ 390144 w 1974320"/>
              <a:gd name="connsiteY4" fmla="*/ 0 h 1283951"/>
              <a:gd name="connsiteX0" fmla="*/ 243840 w 1828016"/>
              <a:gd name="connsiteY0" fmla="*/ 0 h 1296143"/>
              <a:gd name="connsiteX1" fmla="*/ 1828016 w 1828016"/>
              <a:gd name="connsiteY1" fmla="*/ 0 h 1296143"/>
              <a:gd name="connsiteX2" fmla="*/ 1462256 w 1828016"/>
              <a:gd name="connsiteY2" fmla="*/ 1271759 h 1296143"/>
              <a:gd name="connsiteX3" fmla="*/ 0 w 1828016"/>
              <a:gd name="connsiteY3" fmla="*/ 1296143 h 1296143"/>
              <a:gd name="connsiteX4" fmla="*/ 243840 w 1828016"/>
              <a:gd name="connsiteY4" fmla="*/ 0 h 1296143"/>
              <a:gd name="connsiteX0" fmla="*/ 243840 w 1828016"/>
              <a:gd name="connsiteY0" fmla="*/ 0 h 1296143"/>
              <a:gd name="connsiteX1" fmla="*/ 1828016 w 1828016"/>
              <a:gd name="connsiteY1" fmla="*/ 0 h 1296143"/>
              <a:gd name="connsiteX2" fmla="*/ 1730480 w 1828016"/>
              <a:gd name="connsiteY2" fmla="*/ 1247375 h 1296143"/>
              <a:gd name="connsiteX3" fmla="*/ 0 w 1828016"/>
              <a:gd name="connsiteY3" fmla="*/ 1296143 h 1296143"/>
              <a:gd name="connsiteX4" fmla="*/ 243840 w 1828016"/>
              <a:gd name="connsiteY4" fmla="*/ 0 h 1296143"/>
              <a:gd name="connsiteX0" fmla="*/ 243840 w 2031884"/>
              <a:gd name="connsiteY0" fmla="*/ 0 h 1296143"/>
              <a:gd name="connsiteX1" fmla="*/ 1828016 w 2031884"/>
              <a:gd name="connsiteY1" fmla="*/ 0 h 1296143"/>
              <a:gd name="connsiteX2" fmla="*/ 2031884 w 2031884"/>
              <a:gd name="connsiteY2" fmla="*/ 1235183 h 1296143"/>
              <a:gd name="connsiteX3" fmla="*/ 0 w 2031884"/>
              <a:gd name="connsiteY3" fmla="*/ 1296143 h 1296143"/>
              <a:gd name="connsiteX4" fmla="*/ 243840 w 2031884"/>
              <a:gd name="connsiteY4" fmla="*/ 0 h 1296143"/>
              <a:gd name="connsiteX0" fmla="*/ 62997 w 1851041"/>
              <a:gd name="connsiteY0" fmla="*/ 0 h 1296143"/>
              <a:gd name="connsiteX1" fmla="*/ 1647173 w 1851041"/>
              <a:gd name="connsiteY1" fmla="*/ 0 h 1296143"/>
              <a:gd name="connsiteX2" fmla="*/ 1851041 w 1851041"/>
              <a:gd name="connsiteY2" fmla="*/ 1235183 h 1296143"/>
              <a:gd name="connsiteX3" fmla="*/ 0 w 1851041"/>
              <a:gd name="connsiteY3" fmla="*/ 1296143 h 1296143"/>
              <a:gd name="connsiteX4" fmla="*/ 62997 w 1851041"/>
              <a:gd name="connsiteY4" fmla="*/ 0 h 1296143"/>
              <a:gd name="connsiteX0" fmla="*/ 0 w 1788044"/>
              <a:gd name="connsiteY0" fmla="*/ 0 h 1296143"/>
              <a:gd name="connsiteX1" fmla="*/ 1584176 w 1788044"/>
              <a:gd name="connsiteY1" fmla="*/ 0 h 1296143"/>
              <a:gd name="connsiteX2" fmla="*/ 1788044 w 1788044"/>
              <a:gd name="connsiteY2" fmla="*/ 1235183 h 1296143"/>
              <a:gd name="connsiteX3" fmla="*/ 298689 w 1788044"/>
              <a:gd name="connsiteY3" fmla="*/ 1296143 h 1296143"/>
              <a:gd name="connsiteX4" fmla="*/ 0 w 1788044"/>
              <a:gd name="connsiteY4" fmla="*/ 0 h 1296143"/>
              <a:gd name="connsiteX0" fmla="*/ 50940 w 1838984"/>
              <a:gd name="connsiteY0" fmla="*/ 0 h 1247375"/>
              <a:gd name="connsiteX1" fmla="*/ 1635116 w 1838984"/>
              <a:gd name="connsiteY1" fmla="*/ 0 h 1247375"/>
              <a:gd name="connsiteX2" fmla="*/ 1838984 w 1838984"/>
              <a:gd name="connsiteY2" fmla="*/ 1235183 h 1247375"/>
              <a:gd name="connsiteX3" fmla="*/ 0 w 1838984"/>
              <a:gd name="connsiteY3" fmla="*/ 1247375 h 1247375"/>
              <a:gd name="connsiteX4" fmla="*/ 50940 w 1838984"/>
              <a:gd name="connsiteY4" fmla="*/ 0 h 1247375"/>
              <a:gd name="connsiteX0" fmla="*/ 50940 w 1947490"/>
              <a:gd name="connsiteY0" fmla="*/ 0 h 1247375"/>
              <a:gd name="connsiteX1" fmla="*/ 1635116 w 1947490"/>
              <a:gd name="connsiteY1" fmla="*/ 0 h 1247375"/>
              <a:gd name="connsiteX2" fmla="*/ 1947490 w 1947490"/>
              <a:gd name="connsiteY2" fmla="*/ 1247375 h 1247375"/>
              <a:gd name="connsiteX3" fmla="*/ 0 w 1947490"/>
              <a:gd name="connsiteY3" fmla="*/ 1247375 h 1247375"/>
              <a:gd name="connsiteX4" fmla="*/ 50940 w 1947490"/>
              <a:gd name="connsiteY4" fmla="*/ 0 h 1247375"/>
              <a:gd name="connsiteX0" fmla="*/ 50940 w 1947490"/>
              <a:gd name="connsiteY0" fmla="*/ 12192 h 1259567"/>
              <a:gd name="connsiteX1" fmla="*/ 1598947 w 1947490"/>
              <a:gd name="connsiteY1" fmla="*/ 0 h 1259567"/>
              <a:gd name="connsiteX2" fmla="*/ 1947490 w 1947490"/>
              <a:gd name="connsiteY2" fmla="*/ 1259567 h 1259567"/>
              <a:gd name="connsiteX3" fmla="*/ 0 w 1947490"/>
              <a:gd name="connsiteY3" fmla="*/ 1259567 h 1259567"/>
              <a:gd name="connsiteX4" fmla="*/ 50940 w 1947490"/>
              <a:gd name="connsiteY4" fmla="*/ 12192 h 1259567"/>
              <a:gd name="connsiteX0" fmla="*/ 50940 w 2100149"/>
              <a:gd name="connsiteY0" fmla="*/ 12192 h 1259567"/>
              <a:gd name="connsiteX1" fmla="*/ 1598947 w 2100149"/>
              <a:gd name="connsiteY1" fmla="*/ 0 h 1259567"/>
              <a:gd name="connsiteX2" fmla="*/ 2100149 w 2100149"/>
              <a:gd name="connsiteY2" fmla="*/ 1259567 h 1259567"/>
              <a:gd name="connsiteX3" fmla="*/ 0 w 2100149"/>
              <a:gd name="connsiteY3" fmla="*/ 1259567 h 1259567"/>
              <a:gd name="connsiteX4" fmla="*/ 50940 w 2100149"/>
              <a:gd name="connsiteY4" fmla="*/ 12192 h 1259567"/>
              <a:gd name="connsiteX0" fmla="*/ 50940 w 2170607"/>
              <a:gd name="connsiteY0" fmla="*/ 12192 h 1259567"/>
              <a:gd name="connsiteX1" fmla="*/ 1598947 w 2170607"/>
              <a:gd name="connsiteY1" fmla="*/ 0 h 1259567"/>
              <a:gd name="connsiteX2" fmla="*/ 2170607 w 2170607"/>
              <a:gd name="connsiteY2" fmla="*/ 1259567 h 1259567"/>
              <a:gd name="connsiteX3" fmla="*/ 0 w 2170607"/>
              <a:gd name="connsiteY3" fmla="*/ 1259567 h 1259567"/>
              <a:gd name="connsiteX4" fmla="*/ 50940 w 2170607"/>
              <a:gd name="connsiteY4" fmla="*/ 12192 h 125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0607" h="1259567">
                <a:moveTo>
                  <a:pt x="50940" y="12192"/>
                </a:moveTo>
                <a:lnTo>
                  <a:pt x="1598947" y="0"/>
                </a:lnTo>
                <a:lnTo>
                  <a:pt x="2170607" y="1259567"/>
                </a:lnTo>
                <a:lnTo>
                  <a:pt x="0" y="1259567"/>
                </a:lnTo>
                <a:lnTo>
                  <a:pt x="50940" y="12192"/>
                </a:lnTo>
                <a:close/>
              </a:path>
            </a:pathLst>
          </a:custGeom>
          <a:gradFill flip="none" rotWithShape="1">
            <a:gsLst>
              <a:gs pos="0">
                <a:srgbClr val="FFC000">
                  <a:alpha val="78000"/>
                </a:srgbClr>
              </a:gs>
              <a:gs pos="100000">
                <a:sysClr val="window" lastClr="FFFFFF"/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85914" y="3063147"/>
            <a:ext cx="1279238" cy="60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2800" b="1" kern="0" dirty="0">
                <a:solidFill>
                  <a:sysClr val="window" lastClr="FFFFFF"/>
                </a:solidFill>
                <a:latin typeface="Arial Black" pitchFamily="34" charset="0"/>
                <a:ea typeface="微软雅黑" pitchFamily="34" charset="-122"/>
              </a:rPr>
              <a:t>67</a:t>
            </a:r>
            <a:r>
              <a:rPr lang="en-US" altLang="zh-CN" sz="2800" b="1" kern="0" dirty="0" smtClean="0">
                <a:solidFill>
                  <a:sysClr val="window" lastClr="FFFFFF"/>
                </a:solidFill>
                <a:latin typeface="Arial Black" pitchFamily="34" charset="0"/>
                <a:ea typeface="微软雅黑" pitchFamily="34" charset="-122"/>
              </a:rPr>
              <a:t>%</a:t>
            </a:r>
            <a:endParaRPr lang="zh-CN" altLang="en-US" sz="2800" b="1" kern="0" dirty="0">
              <a:solidFill>
                <a:sysClr val="window" lastClr="FFFFFF"/>
              </a:solidFill>
              <a:latin typeface="Arial Black" pitchFamily="34" charset="0"/>
              <a:ea typeface="微软雅黑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03607" y="4037462"/>
            <a:ext cx="1400499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zh-CN" altLang="en-US" sz="1400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受访教师表示学生标准化考试成绩得到提高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555785" y="3860549"/>
            <a:ext cx="1296144" cy="12546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48414" y="2415075"/>
            <a:ext cx="1279238" cy="60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kern="0" dirty="0">
                <a:solidFill>
                  <a:sysClr val="window" lastClr="FFFFFF"/>
                </a:solidFill>
                <a:latin typeface="Arial Black" pitchFamily="34" charset="0"/>
                <a:ea typeface="微软雅黑" pitchFamily="34" charset="-122"/>
              </a:rPr>
              <a:t>80%</a:t>
            </a:r>
            <a:endParaRPr lang="zh-CN" altLang="en-US" sz="2800" b="1" kern="0" dirty="0">
              <a:solidFill>
                <a:sysClr val="window" lastClr="FFFFFF"/>
              </a:solidFill>
              <a:latin typeface="Arial Black" pitchFamily="34" charset="0"/>
              <a:ea typeface="微软雅黑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6277" y="3389390"/>
            <a:ext cx="1400499" cy="1185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zh-CN" altLang="en-US" sz="1400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受</a:t>
            </a:r>
            <a:r>
              <a:rPr lang="zh-CN" altLang="en-US" sz="1400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访教师声称他们的学生的学习态度得到改善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118285" y="3212477"/>
            <a:ext cx="1296144" cy="12546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54266" y="1550979"/>
            <a:ext cx="1279238" cy="60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kern="0" dirty="0">
                <a:solidFill>
                  <a:sysClr val="window" lastClr="FFFFFF"/>
                </a:solidFill>
                <a:latin typeface="Arial Black" pitchFamily="34" charset="0"/>
                <a:ea typeface="微软雅黑" pitchFamily="34" charset="-122"/>
              </a:rPr>
              <a:t>99%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微软雅黑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52129" y="2525294"/>
            <a:ext cx="1400499" cy="1185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zh-CN" altLang="en-US" sz="1400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受</a:t>
            </a:r>
            <a:r>
              <a:rPr lang="zh-CN" altLang="en-US" sz="1400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访教师表示下一年将继续采用翻转课堂模式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724137" y="2348381"/>
            <a:ext cx="1296144" cy="12546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68375" y="1901735"/>
            <a:ext cx="1279238" cy="1167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2800" b="1" kern="0" dirty="0" smtClean="0">
                <a:solidFill>
                  <a:sysClr val="window" lastClr="FFFFFF"/>
                </a:solidFill>
                <a:latin typeface="Arial Black" pitchFamily="34" charset="0"/>
                <a:ea typeface="微软雅黑" pitchFamily="34" charset="-122"/>
              </a:rPr>
              <a:t>88</a:t>
            </a:r>
            <a:r>
              <a:rPr lang="en-US" altLang="zh-CN" sz="2800" b="1" kern="0" dirty="0">
                <a:solidFill>
                  <a:sysClr val="window" lastClr="FFFFFF"/>
                </a:solidFill>
                <a:latin typeface="Arial Black" pitchFamily="34" charset="0"/>
                <a:ea typeface="微软雅黑" pitchFamily="34" charset="-122"/>
              </a:rPr>
              <a:t>%</a:t>
            </a:r>
            <a:endParaRPr lang="zh-CN" altLang="en-US" sz="2800" b="1" kern="0" dirty="0">
              <a:solidFill>
                <a:sysClr val="window" lastClr="FFFFFF"/>
              </a:solidFill>
              <a:latin typeface="Arial Black" pitchFamily="34" charset="0"/>
              <a:ea typeface="微软雅黑" pitchFamily="34" charset="-122"/>
            </a:endParaRPr>
          </a:p>
          <a:p>
            <a:pPr lvl="0" algn="ctr">
              <a:lnSpc>
                <a:spcPct val="130000"/>
              </a:lnSpc>
              <a:defRPr/>
            </a:pP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微软雅黑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27198" y="2876050"/>
            <a:ext cx="1400499" cy="146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400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受</a:t>
            </a:r>
            <a:r>
              <a:rPr lang="zh-CN" altLang="en-US" sz="1400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访教师表示翻转课堂提高了他们的职业满意度</a:t>
            </a:r>
          </a:p>
          <a:p>
            <a:pPr lvl="0" algn="just">
              <a:lnSpc>
                <a:spcPct val="130000"/>
              </a:lnSpc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299206" y="2699137"/>
            <a:ext cx="1296144" cy="12546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9822" y="103455"/>
            <a:ext cx="723856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2012</a:t>
            </a:r>
            <a:r>
              <a:rPr lang="zh-CN" altLang="en-US" dirty="0"/>
              <a:t>年</a:t>
            </a:r>
            <a:r>
              <a:rPr lang="en-US" altLang="zh-CN" dirty="0"/>
              <a:t>6</a:t>
            </a:r>
            <a:r>
              <a:rPr lang="zh-CN" altLang="en-US" dirty="0"/>
              <a:t>月美国一项调查报</a:t>
            </a:r>
            <a:r>
              <a:rPr lang="zh-CN" altLang="en-US" dirty="0" smtClean="0"/>
              <a:t>告数据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0175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 animBg="1"/>
      <p:bldP spid="36" grpId="0"/>
      <p:bldP spid="37" grpId="0"/>
      <p:bldP spid="38" grpId="0" animBg="1"/>
      <p:bldP spid="39" grpId="0"/>
      <p:bldP spid="40" grpId="0"/>
      <p:bldP spid="41" grpId="0" animBg="1"/>
      <p:bldP spid="42" grpId="0"/>
      <p:bldP spid="43" grpId="0"/>
      <p:bldP spid="4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822" y="103455"/>
            <a:ext cx="723856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国内“翻转课堂”实践效果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75656"/>
            <a:ext cx="2664295" cy="245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7976" y="980728"/>
            <a:ext cx="47525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accent5">
                    <a:lumMod val="75000"/>
                  </a:schemeClr>
                </a:solidFill>
              </a:rPr>
              <a:t>山西新绛中学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：只上半天课，高考录取率不降反升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——《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中国青年报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》2011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年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月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16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日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第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版（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注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：未采用技术支撑）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87" y="3524750"/>
            <a:ext cx="3909562" cy="191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33901" y="5664771"/>
            <a:ext cx="40324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accent5">
                    <a:lumMod val="75000"/>
                  </a:schemeClr>
                </a:solidFill>
              </a:rPr>
              <a:t>宁夏</a:t>
            </a:r>
            <a:r>
              <a:rPr lang="en-US" altLang="zh-CN" sz="2000" dirty="0" smtClean="0">
                <a:solidFill>
                  <a:schemeClr val="accent5">
                    <a:lumMod val="75000"/>
                  </a:schemeClr>
                </a:solidFill>
              </a:rPr>
              <a:t>24</a:t>
            </a:r>
            <a:r>
              <a:rPr lang="zh-CN" altLang="en-US" sz="2000" dirty="0" smtClean="0">
                <a:solidFill>
                  <a:schemeClr val="accent5">
                    <a:lumMod val="75000"/>
                  </a:schemeClr>
                </a:solidFill>
              </a:rPr>
              <a:t>中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：采用微视频辅导后，学生成绩普遍提高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15-25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分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07505" y="3601358"/>
            <a:ext cx="4271577" cy="1715633"/>
            <a:chOff x="137525" y="4088824"/>
            <a:chExt cx="4059831" cy="153260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525" y="4088824"/>
              <a:ext cx="4059831" cy="153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2431" y="5088024"/>
              <a:ext cx="1304925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107505" y="5553376"/>
            <a:ext cx="4032448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</a:rPr>
              <a:t>重</a:t>
            </a:r>
            <a:r>
              <a:rPr lang="zh-CN" altLang="en-US" sz="1600" dirty="0" smtClean="0">
                <a:solidFill>
                  <a:schemeClr val="accent5">
                    <a:lumMod val="75000"/>
                  </a:schemeClr>
                </a:solidFill>
              </a:rPr>
              <a:t>庆聚奎中学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：采用翻转课堂模式后，学生考试成绩略有提高（但不构成显著差异），但观察到学生情感、态度改进较大</a:t>
            </a:r>
          </a:p>
        </p:txBody>
      </p:sp>
    </p:spTree>
    <p:extLst>
      <p:ext uri="{BB962C8B-B14F-4D97-AF65-F5344CB8AC3E}">
        <p14:creationId xmlns:p14="http://schemas.microsoft.com/office/powerpoint/2010/main" val="3293185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95536" y="2924944"/>
            <a:ext cx="8424936" cy="648072"/>
          </a:xfrm>
        </p:spPr>
        <p:txBody>
          <a:bodyPr/>
          <a:lstStyle/>
          <a:p>
            <a:pPr algn="ctr"/>
            <a:r>
              <a:rPr lang="zh-CN" altLang="en-US" dirty="0" smtClean="0"/>
              <a:t>翻</a:t>
            </a:r>
            <a:r>
              <a:rPr lang="zh-CN" altLang="en-US" dirty="0"/>
              <a:t>转课堂</a:t>
            </a:r>
            <a:r>
              <a:rPr lang="zh-CN" altLang="en-US" dirty="0" smtClean="0"/>
              <a:t>的关键支撑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6056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 29"/>
          <p:cNvSpPr/>
          <p:nvPr/>
        </p:nvSpPr>
        <p:spPr>
          <a:xfrm>
            <a:off x="858793" y="471115"/>
            <a:ext cx="2293995" cy="229399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973493" y="585815"/>
            <a:ext cx="2064595" cy="2064595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3528" y="-522949"/>
            <a:ext cx="764665" cy="2828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0" cap="none" spc="0" normalizeH="0" baseline="0" noProof="0" dirty="0" smtClean="0">
                <a:ln w="381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Bell MT" pitchFamily="18" charset="0"/>
                <a:ea typeface="微软雅黑" pitchFamily="34" charset="-122"/>
                <a:cs typeface="Arial" pitchFamily="34" charset="0"/>
              </a:rPr>
              <a:t>1</a:t>
            </a:r>
            <a:endParaRPr kumimoji="0" lang="zh-CN" altLang="en-US" sz="13800" b="1" i="0" u="none" strike="noStrike" kern="0" cap="none" spc="0" normalizeH="0" baseline="0" noProof="0" dirty="0">
              <a:ln w="38100">
                <a:solidFill>
                  <a:sysClr val="window" lastClr="FFFFFF"/>
                </a:solidFill>
              </a:ln>
              <a:solidFill>
                <a:srgbClr val="0070C0"/>
              </a:solidFill>
              <a:effectLst/>
              <a:uLnTx/>
              <a:uFillTx/>
              <a:latin typeface="Bell MT" pitchFamily="18" charset="0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1209290" y="1280411"/>
            <a:ext cx="1605796" cy="0"/>
          </a:xfrm>
          <a:prstGeom prst="line">
            <a:avLst/>
          </a:prstGeom>
          <a:noFill/>
          <a:ln w="73025" cap="flat" cmpd="thickThin" algn="ctr">
            <a:solidFill>
              <a:srgbClr val="0070C0"/>
            </a:solidFill>
            <a:prstDash val="soli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1454313" y="614474"/>
            <a:ext cx="1102953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kern="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在线课程</a:t>
            </a:r>
            <a:r>
              <a:rPr lang="zh-CN" altLang="en-US" sz="1600" b="1" kern="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制作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2815086" y="2468173"/>
            <a:ext cx="2293995" cy="229399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2929786" y="2582873"/>
            <a:ext cx="2064595" cy="2064595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47984" y="1474108"/>
            <a:ext cx="764665" cy="2828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0" cap="none" spc="0" normalizeH="0" baseline="0" noProof="0" dirty="0" smtClean="0">
                <a:ln w="381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Bell MT" pitchFamily="18" charset="0"/>
                <a:ea typeface="微软雅黑" pitchFamily="34" charset="-122"/>
                <a:cs typeface="Arial" pitchFamily="34" charset="0"/>
              </a:rPr>
              <a:t>2</a:t>
            </a:r>
            <a:endParaRPr kumimoji="0" lang="zh-CN" altLang="en-US" sz="13800" b="1" i="0" u="none" strike="noStrike" kern="0" cap="none" spc="0" normalizeH="0" baseline="0" noProof="0" dirty="0">
              <a:ln w="38100">
                <a:solidFill>
                  <a:sysClr val="window" lastClr="FFFFFF"/>
                </a:solidFill>
              </a:ln>
              <a:solidFill>
                <a:srgbClr val="0070C0"/>
              </a:solidFill>
              <a:effectLst/>
              <a:uLnTx/>
              <a:uFillTx/>
              <a:latin typeface="Bell MT" pitchFamily="18" charset="0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3165582" y="3277468"/>
            <a:ext cx="1605796" cy="0"/>
          </a:xfrm>
          <a:prstGeom prst="line">
            <a:avLst/>
          </a:prstGeom>
          <a:noFill/>
          <a:ln w="73025" cap="flat" cmpd="thickThin" algn="ctr">
            <a:solidFill>
              <a:srgbClr val="0070C0"/>
            </a:solidFill>
            <a:prstDash val="solid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3322412" y="2538783"/>
            <a:ext cx="123236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学习平台支撑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 rot="21593092">
            <a:off x="3261518" y="3452773"/>
            <a:ext cx="1508995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通过优秀学习平台为学生提供在线课程学习环境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4835051" y="4447373"/>
            <a:ext cx="2293995" cy="229399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4949751" y="4562073"/>
            <a:ext cx="2064595" cy="2064595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72441" y="3453309"/>
            <a:ext cx="764665" cy="2828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0" cap="none" spc="0" normalizeH="0" baseline="0" noProof="0" dirty="0" smtClean="0">
                <a:ln w="38100">
                  <a:solidFill>
                    <a:sysClr val="window" lastClr="FFFFFF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Bell MT" pitchFamily="18" charset="0"/>
                <a:ea typeface="微软雅黑" pitchFamily="34" charset="-122"/>
                <a:cs typeface="Arial" pitchFamily="34" charset="0"/>
              </a:rPr>
              <a:t>3</a:t>
            </a:r>
            <a:endParaRPr kumimoji="0" lang="zh-CN" altLang="en-US" sz="13800" b="1" i="0" u="none" strike="noStrike" kern="0" cap="none" spc="0" normalizeH="0" baseline="0" noProof="0" dirty="0">
              <a:ln w="38100">
                <a:solidFill>
                  <a:sysClr val="window" lastClr="FFFFFF"/>
                </a:solidFill>
              </a:ln>
              <a:solidFill>
                <a:srgbClr val="0070C0"/>
              </a:solidFill>
              <a:effectLst/>
              <a:uLnTx/>
              <a:uFillTx/>
              <a:latin typeface="Bell MT" pitchFamily="18" charset="0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5185547" y="5256668"/>
            <a:ext cx="1605796" cy="0"/>
          </a:xfrm>
          <a:prstGeom prst="line">
            <a:avLst/>
          </a:prstGeom>
          <a:noFill/>
          <a:ln w="73025" cap="flat" cmpd="thickThin" algn="ctr">
            <a:solidFill>
              <a:srgbClr val="0070C0"/>
            </a:solidFill>
            <a:prstDash val="solid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5418981" y="4500320"/>
            <a:ext cx="115661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面授教学变革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 rot="21593092">
            <a:off x="1353200" y="1506118"/>
            <a:ext cx="1508995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kern="0" noProof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在“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微课”基础上进一步发展成为在线课程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 rot="21593092">
            <a:off x="5314141" y="5314365"/>
            <a:ext cx="1508995" cy="1185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教师在了解学生在线学习情况的基础上开展面授教学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6339336" y="0"/>
            <a:ext cx="2804664" cy="3116862"/>
            <a:chOff x="6541386" y="0"/>
            <a:chExt cx="2624136" cy="2916239"/>
          </a:xfrm>
        </p:grpSpPr>
        <p:sp>
          <p:nvSpPr>
            <p:cNvPr id="49" name="椭圆 28"/>
            <p:cNvSpPr/>
            <p:nvPr/>
          </p:nvSpPr>
          <p:spPr>
            <a:xfrm>
              <a:off x="6541386" y="0"/>
              <a:ext cx="2588823" cy="2916239"/>
            </a:xfrm>
            <a:custGeom>
              <a:avLst/>
              <a:gdLst/>
              <a:ahLst/>
              <a:cxnLst/>
              <a:rect l="l" t="t" r="r" b="b"/>
              <a:pathLst>
                <a:path w="2588823" h="2916239">
                  <a:moveTo>
                    <a:pt x="331763" y="0"/>
                  </a:moveTo>
                  <a:lnTo>
                    <a:pt x="2588823" y="0"/>
                  </a:lnTo>
                  <a:lnTo>
                    <a:pt x="2588823" y="2763249"/>
                  </a:lnTo>
                  <a:cubicBezTo>
                    <a:pt x="2366395" y="2863174"/>
                    <a:pt x="2119465" y="2916239"/>
                    <a:pt x="1860142" y="2916239"/>
                  </a:cubicBezTo>
                  <a:cubicBezTo>
                    <a:pt x="832815" y="2916239"/>
                    <a:pt x="0" y="2083425"/>
                    <a:pt x="0" y="1056097"/>
                  </a:cubicBezTo>
                  <a:cubicBezTo>
                    <a:pt x="0" y="663209"/>
                    <a:pt x="121806" y="298771"/>
                    <a:pt x="331763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0" name="椭圆 27"/>
            <p:cNvSpPr/>
            <p:nvPr/>
          </p:nvSpPr>
          <p:spPr>
            <a:xfrm>
              <a:off x="6588224" y="0"/>
              <a:ext cx="2577298" cy="2845424"/>
            </a:xfrm>
            <a:custGeom>
              <a:avLst/>
              <a:gdLst/>
              <a:ahLst/>
              <a:cxnLst/>
              <a:rect l="l" t="t" r="r" b="b"/>
              <a:pathLst>
                <a:path w="2577298" h="2845424">
                  <a:moveTo>
                    <a:pt x="340134" y="0"/>
                  </a:moveTo>
                  <a:lnTo>
                    <a:pt x="2577298" y="0"/>
                  </a:lnTo>
                  <a:lnTo>
                    <a:pt x="2577298" y="2664943"/>
                  </a:lnTo>
                  <a:cubicBezTo>
                    <a:pt x="2341871" y="2781272"/>
                    <a:pt x="2076649" y="2845424"/>
                    <a:pt x="1796444" y="2845424"/>
                  </a:cubicBezTo>
                  <a:cubicBezTo>
                    <a:pt x="804295" y="2845424"/>
                    <a:pt x="0" y="2041129"/>
                    <a:pt x="0" y="1048980"/>
                  </a:cubicBezTo>
                  <a:cubicBezTo>
                    <a:pt x="0" y="656965"/>
                    <a:pt x="125565" y="294278"/>
                    <a:pt x="34013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81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1" name="椭圆 28"/>
            <p:cNvSpPr/>
            <p:nvPr/>
          </p:nvSpPr>
          <p:spPr>
            <a:xfrm>
              <a:off x="6707908" y="0"/>
              <a:ext cx="2457614" cy="2755484"/>
            </a:xfrm>
            <a:custGeom>
              <a:avLst/>
              <a:gdLst/>
              <a:ahLst/>
              <a:cxnLst/>
              <a:rect l="l" t="t" r="r" b="b"/>
              <a:pathLst>
                <a:path w="2457614" h="2755484">
                  <a:moveTo>
                    <a:pt x="362260" y="0"/>
                  </a:moveTo>
                  <a:lnTo>
                    <a:pt x="2457614" y="0"/>
                  </a:lnTo>
                  <a:lnTo>
                    <a:pt x="2457614" y="2579605"/>
                  </a:lnTo>
                  <a:cubicBezTo>
                    <a:pt x="2231646" y="2692866"/>
                    <a:pt x="1976447" y="2755484"/>
                    <a:pt x="1706622" y="2755484"/>
                  </a:cubicBezTo>
                  <a:cubicBezTo>
                    <a:pt x="764081" y="2755484"/>
                    <a:pt x="0" y="1991403"/>
                    <a:pt x="0" y="1048862"/>
                  </a:cubicBezTo>
                  <a:cubicBezTo>
                    <a:pt x="0" y="652966"/>
                    <a:pt x="134804" y="288555"/>
                    <a:pt x="36226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6660232" y="980728"/>
            <a:ext cx="2642774" cy="88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关键支撑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6968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/>
      <p:bldP spid="34" grpId="0"/>
      <p:bldP spid="35" grpId="0" animBg="1"/>
      <p:bldP spid="36" grpId="0" animBg="1"/>
      <p:bldP spid="37" grpId="0"/>
      <p:bldP spid="39" grpId="0"/>
      <p:bldP spid="40" grpId="0"/>
      <p:bldP spid="41" grpId="0" animBg="1"/>
      <p:bldP spid="42" grpId="0" animBg="1"/>
      <p:bldP spid="43" grpId="0"/>
      <p:bldP spid="45" grpId="0"/>
      <p:bldP spid="46" grpId="0"/>
      <p:bldP spid="4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95536" y="2924944"/>
            <a:ext cx="8424936" cy="1296144"/>
          </a:xfrm>
        </p:spPr>
        <p:txBody>
          <a:bodyPr/>
          <a:lstStyle/>
          <a:p>
            <a:pPr algn="ctr"/>
            <a:r>
              <a:rPr lang="zh-CN" altLang="en-US" dirty="0" smtClean="0"/>
              <a:t>翻</a:t>
            </a:r>
            <a:r>
              <a:rPr lang="zh-CN" altLang="en-US" dirty="0"/>
              <a:t>转课堂</a:t>
            </a:r>
            <a:r>
              <a:rPr lang="zh-CN" altLang="en-US" dirty="0" smtClean="0"/>
              <a:t>的关键支撑 之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制作在线学习课程</a:t>
            </a:r>
            <a:endParaRPr lang="zh-CN" altLang="en-US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4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/>
        </p:nvSpPr>
        <p:spPr>
          <a:xfrm>
            <a:off x="1942671" y="3309233"/>
            <a:ext cx="5188321" cy="3000087"/>
          </a:xfrm>
          <a:custGeom>
            <a:avLst/>
            <a:gdLst/>
            <a:ahLst/>
            <a:cxnLst/>
            <a:rect l="l" t="t" r="r" b="b"/>
            <a:pathLst>
              <a:path w="6552728" h="3789040">
                <a:moveTo>
                  <a:pt x="3276364" y="0"/>
                </a:moveTo>
                <a:cubicBezTo>
                  <a:pt x="5085850" y="0"/>
                  <a:pt x="6552728" y="1466878"/>
                  <a:pt x="6552728" y="3276364"/>
                </a:cubicBezTo>
                <a:cubicBezTo>
                  <a:pt x="6552728" y="3450792"/>
                  <a:pt x="6539098" y="3622036"/>
                  <a:pt x="6512527" y="3789040"/>
                </a:cubicBezTo>
                <a:lnTo>
                  <a:pt x="5535623" y="3789040"/>
                </a:lnTo>
                <a:cubicBezTo>
                  <a:pt x="5553690" y="3674839"/>
                  <a:pt x="5562811" y="3557773"/>
                  <a:pt x="5562811" y="3438575"/>
                </a:cubicBezTo>
                <a:cubicBezTo>
                  <a:pt x="5562811" y="2175805"/>
                  <a:pt x="4539134" y="1152128"/>
                  <a:pt x="3276364" y="1152128"/>
                </a:cubicBezTo>
                <a:cubicBezTo>
                  <a:pt x="2013594" y="1152128"/>
                  <a:pt x="989917" y="2175805"/>
                  <a:pt x="989917" y="3438575"/>
                </a:cubicBezTo>
                <a:cubicBezTo>
                  <a:pt x="989917" y="3557773"/>
                  <a:pt x="999038" y="3674839"/>
                  <a:pt x="1017105" y="3789040"/>
                </a:cubicBezTo>
                <a:lnTo>
                  <a:pt x="40201" y="3789040"/>
                </a:lnTo>
                <a:cubicBezTo>
                  <a:pt x="13631" y="3622036"/>
                  <a:pt x="0" y="3450792"/>
                  <a:pt x="0" y="3276364"/>
                </a:cubicBezTo>
                <a:cubicBezTo>
                  <a:pt x="0" y="1466878"/>
                  <a:pt x="1466878" y="0"/>
                  <a:pt x="3276364" y="0"/>
                </a:cubicBezTo>
                <a:close/>
              </a:path>
            </a:pathLst>
          </a:custGeom>
          <a:solidFill>
            <a:srgbClr val="D5B4EE"/>
          </a:solidFill>
          <a:ln>
            <a:noFill/>
          </a:ln>
          <a:effectLst>
            <a:outerShdw dist="38100" dir="5400000" algn="t" rotWithShape="0">
              <a:srgbClr val="7030A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18"/>
          <p:cNvSpPr/>
          <p:nvPr/>
        </p:nvSpPr>
        <p:spPr>
          <a:xfrm>
            <a:off x="2113714" y="3497083"/>
            <a:ext cx="4846234" cy="2802279"/>
          </a:xfrm>
          <a:custGeom>
            <a:avLst/>
            <a:gdLst/>
            <a:ahLst/>
            <a:cxnLst/>
            <a:rect l="l" t="t" r="r" b="b"/>
            <a:pathLst>
              <a:path w="6120680" h="3539213">
                <a:moveTo>
                  <a:pt x="3060340" y="0"/>
                </a:moveTo>
                <a:cubicBezTo>
                  <a:pt x="4750520" y="0"/>
                  <a:pt x="6120680" y="1370161"/>
                  <a:pt x="6120680" y="3060340"/>
                </a:cubicBezTo>
                <a:cubicBezTo>
                  <a:pt x="6120680" y="3223267"/>
                  <a:pt x="6107949" y="3383220"/>
                  <a:pt x="6083130" y="3539213"/>
                </a:cubicBezTo>
                <a:lnTo>
                  <a:pt x="5462282" y="3539213"/>
                </a:lnTo>
                <a:cubicBezTo>
                  <a:pt x="5481168" y="3419369"/>
                  <a:pt x="5490610" y="3296541"/>
                  <a:pt x="5490610" y="3171507"/>
                </a:cubicBezTo>
                <a:cubicBezTo>
                  <a:pt x="5490610" y="1829306"/>
                  <a:pt x="4402541" y="741237"/>
                  <a:pt x="3060340" y="741237"/>
                </a:cubicBezTo>
                <a:cubicBezTo>
                  <a:pt x="1718139" y="741237"/>
                  <a:pt x="630070" y="1829306"/>
                  <a:pt x="630070" y="3171507"/>
                </a:cubicBezTo>
                <a:cubicBezTo>
                  <a:pt x="630070" y="3296541"/>
                  <a:pt x="639513" y="3419369"/>
                  <a:pt x="658398" y="3539213"/>
                </a:cubicBezTo>
                <a:lnTo>
                  <a:pt x="37550" y="3539213"/>
                </a:lnTo>
                <a:cubicBezTo>
                  <a:pt x="12732" y="3383220"/>
                  <a:pt x="0" y="3223267"/>
                  <a:pt x="0" y="3060340"/>
                </a:cubicBezTo>
                <a:cubicBezTo>
                  <a:pt x="0" y="1370161"/>
                  <a:pt x="1370161" y="0"/>
                  <a:pt x="3060340" y="0"/>
                </a:cubicBezTo>
                <a:close/>
              </a:path>
            </a:pathLst>
          </a:custGeom>
          <a:solidFill>
            <a:srgbClr val="7030A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右箭头 24"/>
          <p:cNvSpPr/>
          <p:nvPr/>
        </p:nvSpPr>
        <p:spPr>
          <a:xfrm rot="1502914">
            <a:off x="1638373" y="4506537"/>
            <a:ext cx="969247" cy="391685"/>
          </a:xfrm>
          <a:prstGeom prst="rightArrow">
            <a:avLst/>
          </a:prstGeom>
          <a:solidFill>
            <a:srgbClr val="7030A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/>
        </p:nvSpPr>
        <p:spPr>
          <a:xfrm rot="3276166">
            <a:off x="2507347" y="3505765"/>
            <a:ext cx="969247" cy="391685"/>
          </a:xfrm>
          <a:prstGeom prst="rightArrow">
            <a:avLst/>
          </a:prstGeom>
          <a:solidFill>
            <a:srgbClr val="7030A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 rot="5400000">
            <a:off x="3951976" y="3016818"/>
            <a:ext cx="969247" cy="391685"/>
          </a:xfrm>
          <a:prstGeom prst="rightArrow">
            <a:avLst/>
          </a:prstGeom>
          <a:solidFill>
            <a:srgbClr val="7030A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右箭头 29"/>
          <p:cNvSpPr/>
          <p:nvPr/>
        </p:nvSpPr>
        <p:spPr>
          <a:xfrm rot="7400411">
            <a:off x="5531537" y="3464987"/>
            <a:ext cx="969247" cy="391685"/>
          </a:xfrm>
          <a:prstGeom prst="rightArrow">
            <a:avLst/>
          </a:prstGeom>
          <a:solidFill>
            <a:srgbClr val="7030A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右箭头 30"/>
          <p:cNvSpPr/>
          <p:nvPr/>
        </p:nvSpPr>
        <p:spPr>
          <a:xfrm rot="8908089">
            <a:off x="6425986" y="4405504"/>
            <a:ext cx="969247" cy="391685"/>
          </a:xfrm>
          <a:prstGeom prst="rightArrow">
            <a:avLst/>
          </a:prstGeom>
          <a:solidFill>
            <a:srgbClr val="7030A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TextBox 36"/>
          <p:cNvSpPr txBox="1"/>
          <p:nvPr/>
        </p:nvSpPr>
        <p:spPr>
          <a:xfrm rot="18099779">
            <a:off x="2258030" y="4678338"/>
            <a:ext cx="83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课程导语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 rot="19369502">
            <a:off x="2923421" y="3925329"/>
            <a:ext cx="83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课程视频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 rot="173628">
            <a:off x="4011952" y="3572614"/>
            <a:ext cx="83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预习测验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 rot="2001751">
            <a:off x="5207406" y="3878313"/>
            <a:ext cx="83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拓展资料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 rot="3315989">
            <a:off x="5952300" y="4627874"/>
            <a:ext cx="83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互动交流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72624" y="5328036"/>
            <a:ext cx="2061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在线学习课程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7504" y="3864648"/>
            <a:ext cx="1772184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导语、导学单等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87623" y="2496496"/>
            <a:ext cx="1984981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教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师已经制作好的教学视频（</a:t>
            </a:r>
            <a:r>
              <a:rPr lang="zh-CN" altLang="en-US" sz="1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微课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），可在线观看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591904" y="1916832"/>
            <a:ext cx="177218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选择题、填空题、主观题，客观题可自动判分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72200" y="2496496"/>
            <a:ext cx="177218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教师额外提供的文档与资料，可在线查看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236296" y="4509120"/>
            <a:ext cx="1772184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网络讨论区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490446" y="4310004"/>
            <a:ext cx="360010" cy="360010"/>
            <a:chOff x="1490446" y="4886068"/>
            <a:chExt cx="360010" cy="360010"/>
          </a:xfrm>
        </p:grpSpPr>
        <p:sp>
          <p:nvSpPr>
            <p:cNvPr id="27" name="椭圆 26"/>
            <p:cNvSpPr/>
            <p:nvPr/>
          </p:nvSpPr>
          <p:spPr>
            <a:xfrm>
              <a:off x="1490446" y="4886068"/>
              <a:ext cx="360010" cy="360010"/>
            </a:xfrm>
            <a:prstGeom prst="ellipse">
              <a:avLst/>
            </a:prstGeom>
            <a:solidFill>
              <a:srgbClr val="7030A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554143" y="4954561"/>
              <a:ext cx="249421" cy="249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476676" y="3068960"/>
            <a:ext cx="360010" cy="360010"/>
            <a:chOff x="1490446" y="4886068"/>
            <a:chExt cx="360010" cy="360010"/>
          </a:xfrm>
        </p:grpSpPr>
        <p:sp>
          <p:nvSpPr>
            <p:cNvPr id="52" name="椭圆 51"/>
            <p:cNvSpPr/>
            <p:nvPr/>
          </p:nvSpPr>
          <p:spPr>
            <a:xfrm>
              <a:off x="1490446" y="4886068"/>
              <a:ext cx="360010" cy="360010"/>
            </a:xfrm>
            <a:prstGeom prst="ellipse">
              <a:avLst/>
            </a:prstGeom>
            <a:solidFill>
              <a:srgbClr val="7030A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554143" y="4954561"/>
              <a:ext cx="249421" cy="249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4256594" y="2482354"/>
            <a:ext cx="360010" cy="360010"/>
            <a:chOff x="1490446" y="4886068"/>
            <a:chExt cx="360010" cy="360010"/>
          </a:xfrm>
        </p:grpSpPr>
        <p:sp>
          <p:nvSpPr>
            <p:cNvPr id="55" name="椭圆 54"/>
            <p:cNvSpPr/>
            <p:nvPr/>
          </p:nvSpPr>
          <p:spPr>
            <a:xfrm>
              <a:off x="1490446" y="4886068"/>
              <a:ext cx="360010" cy="360010"/>
            </a:xfrm>
            <a:prstGeom prst="ellipse">
              <a:avLst/>
            </a:prstGeom>
            <a:solidFill>
              <a:srgbClr val="7030A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1554143" y="4954561"/>
              <a:ext cx="249421" cy="249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156499" y="2989672"/>
            <a:ext cx="360010" cy="360010"/>
            <a:chOff x="1490446" y="4886068"/>
            <a:chExt cx="360010" cy="360010"/>
          </a:xfrm>
        </p:grpSpPr>
        <p:sp>
          <p:nvSpPr>
            <p:cNvPr id="58" name="椭圆 57"/>
            <p:cNvSpPr/>
            <p:nvPr/>
          </p:nvSpPr>
          <p:spPr>
            <a:xfrm>
              <a:off x="1490446" y="4886068"/>
              <a:ext cx="360010" cy="360010"/>
            </a:xfrm>
            <a:prstGeom prst="ellipse">
              <a:avLst/>
            </a:prstGeom>
            <a:solidFill>
              <a:srgbClr val="7030A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1554143" y="4954561"/>
              <a:ext cx="249421" cy="249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259742" y="4103988"/>
            <a:ext cx="360010" cy="360010"/>
            <a:chOff x="1490446" y="4886068"/>
            <a:chExt cx="360010" cy="360010"/>
          </a:xfrm>
        </p:grpSpPr>
        <p:sp>
          <p:nvSpPr>
            <p:cNvPr id="61" name="椭圆 60"/>
            <p:cNvSpPr/>
            <p:nvPr/>
          </p:nvSpPr>
          <p:spPr>
            <a:xfrm>
              <a:off x="1490446" y="4886068"/>
              <a:ext cx="360010" cy="360010"/>
            </a:xfrm>
            <a:prstGeom prst="ellipse">
              <a:avLst/>
            </a:prstGeom>
            <a:solidFill>
              <a:srgbClr val="7030A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1554143" y="4954561"/>
              <a:ext cx="249421" cy="249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3" name="标题 1"/>
          <p:cNvSpPr txBox="1">
            <a:spLocks/>
          </p:cNvSpPr>
          <p:nvPr/>
        </p:nvSpPr>
        <p:spPr bwMode="auto">
          <a:xfrm>
            <a:off x="1619672" y="260648"/>
            <a:ext cx="5832648" cy="5040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2400" b="1" kern="1200" dirty="0" smtClean="0">
                <a:solidFill>
                  <a:schemeClr val="accent5">
                    <a:lumMod val="50000"/>
                  </a:schemeClr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dirty="0" smtClean="0"/>
              <a:t>在线学习课程模块构成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6695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  <p:bldP spid="41" grpId="0"/>
      <p:bldP spid="44" grpId="0"/>
      <p:bldP spid="46" grpId="0"/>
      <p:bldP spid="47" grpId="0"/>
      <p:bldP spid="4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在线学习课程</a:t>
            </a:r>
            <a:r>
              <a:rPr lang="en-US" altLang="zh-CN" dirty="0" smtClean="0"/>
              <a:t>Demo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5445224"/>
            <a:ext cx="676626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支持选择题、填空题、问答题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客观题可自动判分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客观题可设置视频提示点，当学生遇到困难时可直接查看视频的相应时间点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146" name="Picture 2" descr="E:\产品开发\微课程平台\原型图\创建3-1.创建课后测验 - 选择题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041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794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微课怎么做 </a:t>
            </a:r>
            <a:r>
              <a:rPr lang="zh-CN" altLang="en-US" sz="1600" dirty="0" smtClean="0"/>
              <a:t>之 </a:t>
            </a:r>
            <a:r>
              <a:rPr lang="zh-CN" altLang="en-US" dirty="0" smtClean="0"/>
              <a:t>微课谁来做</a:t>
            </a:r>
            <a:r>
              <a:rPr lang="en-US" altLang="zh-CN" dirty="0" smtClean="0"/>
              <a:t>?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1052736"/>
            <a:ext cx="6696744" cy="153272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从教育系统内部来说，“微课”只有教师能做。通常采用教育部门开展微课制作比赛的形式进行组织。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从整个社会来说，教育企业、高校学者、家教公司、大学生、以及一切有能力进行知识讲解、题目讲解的个体都可以做。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80928"/>
            <a:ext cx="4534954" cy="389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521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95536" y="2924944"/>
            <a:ext cx="8424936" cy="1296144"/>
          </a:xfrm>
        </p:spPr>
        <p:txBody>
          <a:bodyPr/>
          <a:lstStyle/>
          <a:p>
            <a:pPr algn="ctr"/>
            <a:r>
              <a:rPr lang="zh-CN" altLang="en-US" dirty="0" smtClean="0"/>
              <a:t>翻</a:t>
            </a:r>
            <a:r>
              <a:rPr lang="zh-CN" altLang="en-US" dirty="0"/>
              <a:t>转课堂</a:t>
            </a:r>
            <a:r>
              <a:rPr lang="zh-CN" altLang="en-US" dirty="0" smtClean="0"/>
              <a:t>的关键支撑 之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在线学习平台</a:t>
            </a:r>
            <a:endParaRPr lang="zh-CN" altLang="en-US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03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A </a:t>
            </a:r>
            <a:r>
              <a:rPr lang="zh-CN" altLang="en-US" dirty="0" smtClean="0">
                <a:solidFill>
                  <a:srgbClr val="FF0000"/>
                </a:solidFill>
              </a:rPr>
              <a:t>根据在线课程创建“在线教学计划”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Oval 65"/>
          <p:cNvSpPr>
            <a:spLocks noChangeArrowheads="1"/>
          </p:cNvSpPr>
          <p:nvPr/>
        </p:nvSpPr>
        <p:spPr bwMode="auto">
          <a:xfrm>
            <a:off x="1403648" y="5879308"/>
            <a:ext cx="4047304" cy="438553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lumMod val="75000"/>
                  <a:lumOff val="25000"/>
                </a:sysClr>
              </a:gs>
              <a:gs pos="100000">
                <a:srgbClr val="EEECE1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宋体"/>
            </a:endParaRPr>
          </a:p>
        </p:txBody>
      </p:sp>
      <p:pic>
        <p:nvPicPr>
          <p:cNvPr id="17" name="Picture 2" descr="D:\wang\站酷素材\图示\targetdart\target-dart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90" y="3688106"/>
            <a:ext cx="3176631" cy="30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wang\站酷素材\图示\targetdart\d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06" y="2327124"/>
            <a:ext cx="2871575" cy="26988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wang\站酷素材\图示\targetdart\d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4326">
            <a:off x="3826431" y="3544135"/>
            <a:ext cx="2871575" cy="26988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wang\站酷素材\图示\targetdart\d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4579" flipH="1">
            <a:off x="1636469" y="1912132"/>
            <a:ext cx="2871575" cy="26988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130240" y="2042909"/>
            <a:ext cx="1272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</a:rPr>
              <a:t>老师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43944" y="3349552"/>
            <a:ext cx="1272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班级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 flipH="1">
            <a:off x="5645544" y="3688106"/>
            <a:ext cx="23108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为了配合课堂教学，学生需以班级为单位进行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6056" y="5350863"/>
            <a:ext cx="1272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起止时间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 flipH="1">
            <a:off x="5077656" y="5689417"/>
            <a:ext cx="1878784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学</a:t>
            </a:r>
            <a:r>
              <a:rPr lang="zh-CN" altLang="en-US" sz="14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习</a:t>
            </a:r>
            <a:r>
              <a:rPr lang="zh-CN" altLang="en-US" sz="1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开</a:t>
            </a:r>
            <a:r>
              <a:rPr lang="zh-CN" altLang="en-US" sz="14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始时间和截止时间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3280089" y="2381463"/>
            <a:ext cx="1797567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不同的老师采用同一课程资源也需单独建立教学计划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90160" y="908720"/>
            <a:ext cx="6713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基于“翻转课堂”的在线学习课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程必须要与传统授课相配合，因此需要配合教师的课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堂教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学计划按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时开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放。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74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7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607695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教师“创建教学计划”</a:t>
            </a:r>
            <a:r>
              <a:rPr lang="en-US" altLang="zh-CN" dirty="0" smtClean="0"/>
              <a:t>Demo</a:t>
            </a:r>
            <a:r>
              <a:rPr lang="zh-CN" altLang="en-US" dirty="0" smtClean="0"/>
              <a:t>界面</a:t>
            </a:r>
            <a:endParaRPr lang="zh-CN" altLang="en-US" dirty="0"/>
          </a:p>
        </p:txBody>
      </p:sp>
      <p:pic>
        <p:nvPicPr>
          <p:cNvPr id="1027" name="Picture 3" descr="E:\产品开发\微课程平台\原型图\教学计划2.创建教学计划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45756"/>
            <a:ext cx="55245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2"/>
          <p:cNvSpPr/>
          <p:nvPr/>
        </p:nvSpPr>
        <p:spPr>
          <a:xfrm>
            <a:off x="5364088" y="1916832"/>
            <a:ext cx="720080" cy="432048"/>
          </a:xfrm>
          <a:prstGeom prst="ellipse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388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1071563"/>
            <a:ext cx="7305675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椭圆 6"/>
          <p:cNvSpPr/>
          <p:nvPr/>
        </p:nvSpPr>
        <p:spPr>
          <a:xfrm>
            <a:off x="6156176" y="1916832"/>
            <a:ext cx="720080" cy="360040"/>
          </a:xfrm>
          <a:prstGeom prst="ellipse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标题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562074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B </a:t>
            </a:r>
            <a:r>
              <a:rPr lang="zh-CN" altLang="en-US" dirty="0" smtClean="0">
                <a:solidFill>
                  <a:srgbClr val="FF0000"/>
                </a:solidFill>
              </a:rPr>
              <a:t>学生开展在线学习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55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在线学习课程</a:t>
            </a:r>
            <a:r>
              <a:rPr lang="en-US" altLang="zh-CN" dirty="0" smtClean="0"/>
              <a:t>Demo</a:t>
            </a:r>
            <a:endParaRPr lang="zh-CN" altLang="en-US" dirty="0"/>
          </a:p>
        </p:txBody>
      </p:sp>
      <p:pic>
        <p:nvPicPr>
          <p:cNvPr id="2050" name="Picture 2" descr="E:\产品开发\微课程平台\原型图\1.课程导语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799"/>
            <a:ext cx="7920880" cy="393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5695582"/>
            <a:ext cx="4896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既支持富文本，也支持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doc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dirty="0" err="1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dirty="0" err="1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pdf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、视频等格式的文档在线查看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6117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在线学习课程</a:t>
            </a:r>
            <a:r>
              <a:rPr lang="en-US" altLang="zh-CN" dirty="0" smtClean="0"/>
              <a:t>Demo</a:t>
            </a:r>
            <a:endParaRPr lang="zh-CN" altLang="en-US" dirty="0"/>
          </a:p>
        </p:txBody>
      </p:sp>
      <p:pic>
        <p:nvPicPr>
          <p:cNvPr id="3074" name="Picture 2" descr="E:\产品开发\微课程平台\原型图\2.课程视频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556792"/>
            <a:ext cx="826562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5695582"/>
            <a:ext cx="36576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可通过浏览器直接播放，兼容平板使用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学生可针对视频进行标注（如听不懂等）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7035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在线学习课程</a:t>
            </a:r>
            <a:r>
              <a:rPr lang="en-US" altLang="zh-CN" dirty="0" smtClean="0"/>
              <a:t>Demo</a:t>
            </a:r>
            <a:endParaRPr lang="zh-CN" altLang="en-US" dirty="0"/>
          </a:p>
        </p:txBody>
      </p:sp>
      <p:pic>
        <p:nvPicPr>
          <p:cNvPr id="7170" name="Picture 2" descr="E:\产品开发\微课程平台\原型图\2.1课程视频-内嵌式测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1206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5695582"/>
            <a:ext cx="66247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教师可在指定的时间点放置测验题，督促学生及时运用知识、并保持注意力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0648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在线学习课程</a:t>
            </a:r>
            <a:r>
              <a:rPr lang="en-US" altLang="zh-CN" dirty="0" smtClean="0"/>
              <a:t>Demo</a:t>
            </a:r>
            <a:endParaRPr lang="zh-CN" altLang="en-US" dirty="0"/>
          </a:p>
        </p:txBody>
      </p:sp>
      <p:pic>
        <p:nvPicPr>
          <p:cNvPr id="4098" name="Picture 2" descr="E:\产品开发\微课程平台\原型图\3.3.2 课后测验题 - 选择题 - 自学模式：提交并检查答案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74041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04595"/>
            <a:ext cx="4530080" cy="280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0028" y="5108507"/>
            <a:ext cx="36576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支持选择题、填空题、问答题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客观题可自动判分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客观题可设置视频提示点，当学生遇到困难时可直接查看视频的相应时间点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8098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在线学习课程</a:t>
            </a:r>
            <a:r>
              <a:rPr lang="en-US" altLang="zh-CN" dirty="0" smtClean="0"/>
              <a:t>Demo——</a:t>
            </a:r>
            <a:r>
              <a:rPr lang="zh-CN" altLang="en-US" dirty="0" smtClean="0"/>
              <a:t>视频标注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03" y="1124744"/>
            <a:ext cx="644525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1734" y="5628652"/>
            <a:ext cx="78463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当学生观察视频遇到困难、或有所感悟时，可以针对指定的视频时间点进行“视频标注”。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882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在线学习课程</a:t>
            </a:r>
            <a:r>
              <a:rPr lang="en-US" altLang="zh-CN" dirty="0" smtClean="0"/>
              <a:t>Demo</a:t>
            </a:r>
            <a:endParaRPr lang="zh-CN" altLang="en-US" dirty="0"/>
          </a:p>
        </p:txBody>
      </p:sp>
      <p:pic>
        <p:nvPicPr>
          <p:cNvPr id="5122" name="Picture 2" descr="E:\产品开发\微课程平台\原型图\4.拓展资料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99828"/>
            <a:ext cx="826562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5695582"/>
            <a:ext cx="4896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既支持富文本，也支持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doc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dirty="0" err="1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dirty="0" err="1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pdf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、视频等格式的文档在线查看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9385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 rot="2198707">
            <a:off x="714792" y="1525193"/>
            <a:ext cx="2149696" cy="2746834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228600" dir="2700000" sx="102000" sy="102000" algn="tl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 rot="2198707">
            <a:off x="912894" y="1615188"/>
            <a:ext cx="2030268" cy="2209410"/>
          </a:xfrm>
          <a:prstGeom prst="rect">
            <a:avLst/>
          </a:prstGeom>
          <a:solidFill>
            <a:srgbClr val="4BACC6"/>
          </a:solidFill>
          <a:ln w="25400" cap="flat" cmpd="sng" algn="ctr">
            <a:noFill/>
            <a:prstDash val="solid"/>
          </a:ln>
          <a:effectLst>
            <a:innerShdw blurRad="114300">
              <a:prstClr val="black">
                <a:alpha val="4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1789640" y="1363655"/>
            <a:ext cx="72000" cy="72000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5" name="Picture 2" descr="E:\PPT背景\未标题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965">
            <a:off x="1842804" y="879070"/>
            <a:ext cx="421019" cy="6456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 rot="2242729">
            <a:off x="860562" y="1558356"/>
            <a:ext cx="2105995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摄像机</a:t>
            </a:r>
            <a:r>
              <a:rPr lang="en-US" altLang="zh-CN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lvl="0" indent="-285750" algn="just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白板</a:t>
            </a:r>
            <a:endParaRPr lang="en-US" altLang="zh-CN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lvl="0" indent="-285750" algn="just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zh-CN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Anything</a:t>
            </a:r>
          </a:p>
          <a:p>
            <a:pPr lvl="0" algn="just">
              <a:lnSpc>
                <a:spcPct val="130000"/>
              </a:lnSpc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手机</a:t>
            </a:r>
            <a:r>
              <a:rPr lang="en-US" altLang="zh-CN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lvl="0" indent="-285750" algn="just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白纸</a:t>
            </a:r>
            <a:endParaRPr lang="en-US" altLang="zh-CN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lvl="0" indent="-285750" algn="just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放纸片</a:t>
            </a:r>
            <a:endParaRPr lang="en-US" altLang="zh-CN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 rot="2340341">
            <a:off x="659595" y="3585111"/>
            <a:ext cx="1222097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摄像类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标题 3"/>
          <p:cNvSpPr txBox="1">
            <a:spLocks/>
          </p:cNvSpPr>
          <p:nvPr/>
        </p:nvSpPr>
        <p:spPr>
          <a:xfrm>
            <a:off x="251520" y="188640"/>
            <a:ext cx="8640960" cy="56207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smtClean="0"/>
              <a:t>微课怎么做 </a:t>
            </a:r>
            <a:r>
              <a:rPr lang="zh-CN" altLang="en-US" sz="1800" smtClean="0"/>
              <a:t>之 </a:t>
            </a:r>
            <a:r>
              <a:rPr lang="zh-CN" altLang="en-US" sz="3200" smtClean="0"/>
              <a:t>用什么工具和方法做</a:t>
            </a:r>
            <a:r>
              <a:rPr lang="en-US" altLang="zh-CN" sz="3200" smtClean="0"/>
              <a:t>?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1789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在线学习课程</a:t>
            </a:r>
            <a:r>
              <a:rPr lang="en-US" altLang="zh-CN" dirty="0" smtClean="0"/>
              <a:t>Demo</a:t>
            </a:r>
            <a:endParaRPr lang="zh-CN" altLang="en-US" dirty="0"/>
          </a:p>
        </p:txBody>
      </p:sp>
      <p:pic>
        <p:nvPicPr>
          <p:cNvPr id="6146" name="Picture 2" descr="E:\产品开发\微课程平台\原型图\5.互动讨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1206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5695582"/>
            <a:ext cx="48965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教师可根据需要设置是否提供互动讨论区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3436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在线学习课程</a:t>
            </a:r>
            <a:r>
              <a:rPr lang="zh-CN" altLang="en-US" dirty="0"/>
              <a:t>中</a:t>
            </a:r>
            <a:r>
              <a:rPr lang="zh-CN" altLang="en-US" dirty="0" smtClean="0"/>
              <a:t>的关键技术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课程创建、学生学习均需提供极致简单的操作界面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zh-CN" altLang="en-US" dirty="0" smtClean="0">
                <a:solidFill>
                  <a:schemeClr val="tx1"/>
                </a:solidFill>
              </a:rPr>
              <a:t>视频互动技术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zh-CN" altLang="en-US" dirty="0" smtClean="0">
                <a:solidFill>
                  <a:schemeClr val="tx1"/>
                </a:solidFill>
              </a:rPr>
              <a:t>视频内嵌式测验：促使学生及时运用知识、保持头脑活跃和注意力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zh-CN" altLang="en-US" dirty="0" smtClean="0">
                <a:solidFill>
                  <a:schemeClr val="tx1"/>
                </a:solidFill>
              </a:rPr>
              <a:t>视频提示：学生遇到问题时可提供视频支持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zh-CN" altLang="en-US" dirty="0">
                <a:solidFill>
                  <a:schemeClr val="tx1"/>
                </a:solidFill>
              </a:rPr>
              <a:t>视</a:t>
            </a:r>
            <a:r>
              <a:rPr lang="zh-CN" altLang="en-US" dirty="0" smtClean="0">
                <a:solidFill>
                  <a:schemeClr val="tx1"/>
                </a:solidFill>
              </a:rPr>
              <a:t>频标注：学生遇到问题时可进行标注，可供教师了解学生在哪里遇到困难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zh-CN" altLang="en-US" dirty="0" smtClean="0">
                <a:solidFill>
                  <a:schemeClr val="tx1"/>
                </a:solidFill>
              </a:rPr>
              <a:t>文档在线预览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zh-CN" altLang="en-US" dirty="0">
                <a:solidFill>
                  <a:schemeClr val="tx1"/>
                </a:solidFill>
              </a:rPr>
              <a:t>目</a:t>
            </a:r>
            <a:r>
              <a:rPr lang="zh-CN" altLang="en-US" dirty="0" smtClean="0">
                <a:solidFill>
                  <a:schemeClr val="tx1"/>
                </a:solidFill>
              </a:rPr>
              <a:t>标：捕捉学生的学生行为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</a:rPr>
              <a:t>多终端支持：</a:t>
            </a:r>
            <a:r>
              <a:rPr lang="en-US" altLang="zh-CN" dirty="0">
                <a:solidFill>
                  <a:schemeClr val="tx1"/>
                </a:solidFill>
              </a:rPr>
              <a:t>PC</a:t>
            </a:r>
            <a:r>
              <a:rPr lang="zh-CN" altLang="en-US" dirty="0">
                <a:solidFill>
                  <a:schemeClr val="tx1"/>
                </a:solidFill>
              </a:rPr>
              <a:t>（笔记本）、安卓平板电</a:t>
            </a:r>
            <a:r>
              <a:rPr lang="zh-CN" altLang="en-US" dirty="0" smtClean="0">
                <a:solidFill>
                  <a:schemeClr val="tx1"/>
                </a:solidFill>
              </a:rPr>
              <a:t>脑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83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C </a:t>
            </a:r>
            <a:r>
              <a:rPr lang="zh-CN" altLang="en-US" dirty="0" smtClean="0">
                <a:solidFill>
                  <a:srgbClr val="FF0000"/>
                </a:solidFill>
              </a:rPr>
              <a:t>实施“在线学习”的关键点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000" dirty="0" smtClean="0">
                <a:solidFill>
                  <a:schemeClr val="tx1"/>
                </a:solidFill>
              </a:rPr>
              <a:t>“混合学习”中关于“在线学习”的三个核心问题：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pPr lvl="1"/>
            <a:r>
              <a:rPr lang="zh-CN" altLang="en-US" sz="1800" dirty="0" smtClean="0">
                <a:solidFill>
                  <a:schemeClr val="accent1">
                    <a:lumMod val="75000"/>
                  </a:schemeClr>
                </a:solidFill>
              </a:rPr>
              <a:t>“在线学习”的效果（即学生是否进行了学习）如何监控</a:t>
            </a:r>
            <a:r>
              <a:rPr lang="en-US" altLang="zh-CN" sz="1800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pPr lvl="1"/>
            <a:r>
              <a:rPr lang="zh-CN" altLang="en-US" sz="1800" dirty="0" smtClean="0">
                <a:solidFill>
                  <a:schemeClr val="accent3">
                    <a:lumMod val="75000"/>
                  </a:schemeClr>
                </a:solidFill>
              </a:rPr>
              <a:t>“在线学习”如何支持“课堂教学”</a:t>
            </a:r>
            <a:r>
              <a:rPr lang="en-US" altLang="zh-CN" sz="1800" dirty="0" smtClean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  <a:p>
            <a:pPr lvl="1"/>
            <a:r>
              <a:rPr lang="zh-CN" altLang="en-US" sz="1800" dirty="0" smtClean="0">
                <a:solidFill>
                  <a:schemeClr val="accent4">
                    <a:lumMod val="75000"/>
                  </a:schemeClr>
                </a:solidFill>
              </a:rPr>
              <a:t>“在线学习”如何支撑学生的“个性化学习”</a:t>
            </a:r>
            <a:r>
              <a:rPr lang="en-US" altLang="zh-CN" sz="1800" dirty="0" smtClean="0">
                <a:solidFill>
                  <a:schemeClr val="accent4">
                    <a:lumMod val="75000"/>
                  </a:schemeClr>
                </a:solidFill>
              </a:rPr>
              <a:t>?</a:t>
            </a:r>
          </a:p>
          <a:p>
            <a:r>
              <a:rPr lang="zh-CN" altLang="en-US" sz="2000" dirty="0" smtClean="0">
                <a:solidFill>
                  <a:schemeClr val="tx1"/>
                </a:solidFill>
              </a:rPr>
              <a:t>核心：“云”端学习数据、及其统计分析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pPr lvl="1"/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</a:rPr>
              <a:t>学</a:t>
            </a:r>
            <a:r>
              <a:rPr lang="zh-CN" altLang="en-US" sz="1800" dirty="0" smtClean="0">
                <a:solidFill>
                  <a:schemeClr val="accent1">
                    <a:lumMod val="75000"/>
                  </a:schemeClr>
                </a:solidFill>
              </a:rPr>
              <a:t>习是否进行了学习、效果如何，可通过云端学习数据进行监控</a:t>
            </a:r>
            <a:endParaRPr lang="en-US" altLang="zh-CN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zh-CN" altLang="en-US" sz="1600" dirty="0" smtClean="0">
                <a:solidFill>
                  <a:schemeClr val="tx1"/>
                </a:solidFill>
              </a:rPr>
              <a:t>如：</a:t>
            </a:r>
            <a:r>
              <a:rPr lang="zh-CN" altLang="en-US" sz="1600" dirty="0">
                <a:solidFill>
                  <a:schemeClr val="tx1"/>
                </a:solidFill>
              </a:rPr>
              <a:t>学生查看视</a:t>
            </a:r>
            <a:r>
              <a:rPr lang="zh-CN" altLang="en-US" sz="1600" dirty="0" smtClean="0">
                <a:solidFill>
                  <a:schemeClr val="tx1"/>
                </a:solidFill>
              </a:rPr>
              <a:t>频、</a:t>
            </a:r>
            <a:r>
              <a:rPr lang="zh-CN" altLang="en-US" sz="1600" dirty="0">
                <a:solidFill>
                  <a:schemeClr val="tx1"/>
                </a:solidFill>
              </a:rPr>
              <a:t>学生查看参考资料、互动讨论的数据</a:t>
            </a:r>
            <a:endParaRPr lang="en-US" altLang="zh-CN" sz="1600" dirty="0">
              <a:solidFill>
                <a:schemeClr val="tx1"/>
              </a:solidFill>
            </a:endParaRPr>
          </a:p>
          <a:p>
            <a:pPr lvl="1"/>
            <a:r>
              <a:rPr lang="zh-CN" altLang="en-US" sz="1800" dirty="0" smtClean="0">
                <a:solidFill>
                  <a:schemeClr val="accent3">
                    <a:lumMod val="75000"/>
                  </a:schemeClr>
                </a:solidFill>
              </a:rPr>
              <a:t>老师可根据学习数据掌握学生的总体学习情况，并进行针对性课堂教学设计</a:t>
            </a:r>
            <a:endParaRPr lang="en-US" altLang="zh-CN" sz="1800" dirty="0">
              <a:solidFill>
                <a:schemeClr val="accent3">
                  <a:lumMod val="75000"/>
                </a:schemeClr>
              </a:solidFill>
            </a:endParaRPr>
          </a:p>
          <a:p>
            <a:pPr lvl="2"/>
            <a:r>
              <a:rPr lang="zh-CN" altLang="en-US" sz="1600" dirty="0" smtClean="0">
                <a:solidFill>
                  <a:schemeClr val="tx1"/>
                </a:solidFill>
              </a:rPr>
              <a:t>如：视</a:t>
            </a:r>
            <a:r>
              <a:rPr lang="zh-CN" altLang="en-US" sz="1600" dirty="0">
                <a:solidFill>
                  <a:schemeClr val="tx1"/>
                </a:solidFill>
              </a:rPr>
              <a:t>频内嵌测验数</a:t>
            </a:r>
            <a:r>
              <a:rPr lang="zh-CN" altLang="en-US" sz="1600" dirty="0" smtClean="0">
                <a:solidFill>
                  <a:schemeClr val="tx1"/>
                </a:solidFill>
              </a:rPr>
              <a:t>据、预</a:t>
            </a:r>
            <a:r>
              <a:rPr lang="zh-CN" altLang="en-US" sz="1600" dirty="0">
                <a:solidFill>
                  <a:schemeClr val="tx1"/>
                </a:solidFill>
              </a:rPr>
              <a:t>习测验数</a:t>
            </a:r>
            <a:r>
              <a:rPr lang="zh-CN" altLang="en-US" sz="1600" dirty="0" smtClean="0">
                <a:solidFill>
                  <a:schemeClr val="tx1"/>
                </a:solidFill>
              </a:rPr>
              <a:t>据、视</a:t>
            </a:r>
            <a:r>
              <a:rPr lang="zh-CN" altLang="en-US" sz="1600" dirty="0">
                <a:solidFill>
                  <a:schemeClr val="tx1"/>
                </a:solidFill>
              </a:rPr>
              <a:t>频标注的数</a:t>
            </a:r>
            <a:r>
              <a:rPr lang="zh-CN" altLang="en-US" sz="1600" dirty="0" smtClean="0">
                <a:solidFill>
                  <a:schemeClr val="tx1"/>
                </a:solidFill>
              </a:rPr>
              <a:t>据</a:t>
            </a:r>
            <a:endParaRPr lang="en-US" altLang="zh-CN" sz="1600" dirty="0" smtClean="0">
              <a:solidFill>
                <a:schemeClr val="tx1"/>
              </a:solidFill>
            </a:endParaRPr>
          </a:p>
          <a:p>
            <a:pPr lvl="1"/>
            <a:r>
              <a:rPr lang="zh-CN" altLang="en-US" sz="1800" dirty="0" smtClean="0">
                <a:solidFill>
                  <a:schemeClr val="accent4">
                    <a:lumMod val="75000"/>
                  </a:schemeClr>
                </a:solidFill>
              </a:rPr>
              <a:t>老师、家长和学生本人均可通过学生的学习数据了解学生的具体学习情况，从而有针对性地帮助学生进行个性化学习。</a:t>
            </a:r>
            <a:endParaRPr lang="en-US" altLang="zh-CN" sz="18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altLang="zh-CN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zh-CN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75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在线学习支撑面对面学习的核心：学</a:t>
            </a:r>
            <a:r>
              <a:rPr lang="zh-CN" altLang="en-US" dirty="0"/>
              <a:t>习数</a:t>
            </a:r>
            <a:r>
              <a:rPr lang="zh-CN" altLang="en-US" dirty="0" smtClean="0"/>
              <a:t>据</a:t>
            </a:r>
            <a:endParaRPr lang="zh-CN" altLang="en-US" dirty="0"/>
          </a:p>
        </p:txBody>
      </p:sp>
      <p:pic>
        <p:nvPicPr>
          <p:cNvPr id="2051" name="Picture 3" descr="E:\产品开发\微课程平台\原型图\教学计划3.我的教学计划（教师）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932861" cy="554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2"/>
          <p:cNvSpPr/>
          <p:nvPr/>
        </p:nvSpPr>
        <p:spPr>
          <a:xfrm>
            <a:off x="6444208" y="2132856"/>
            <a:ext cx="1008112" cy="504056"/>
          </a:xfrm>
          <a:prstGeom prst="ellipse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402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云端学习数据统计监控</a:t>
            </a:r>
            <a:endParaRPr lang="zh-CN" altLang="en-US" dirty="0"/>
          </a:p>
        </p:txBody>
      </p:sp>
      <p:pic>
        <p:nvPicPr>
          <p:cNvPr id="8194" name="Picture 2" descr="E:\产品开发\微课程平台\原型图\监控1.学习总体情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0" y="1700808"/>
            <a:ext cx="81206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488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云端学习数据统计监控</a:t>
            </a:r>
            <a:endParaRPr lang="zh-CN" altLang="en-US" dirty="0"/>
          </a:p>
        </p:txBody>
      </p:sp>
      <p:pic>
        <p:nvPicPr>
          <p:cNvPr id="4" name="Picture 1" descr="pasted-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812040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48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云端学习数据统计监控</a:t>
            </a:r>
            <a:endParaRPr lang="zh-CN" altLang="en-US" dirty="0"/>
          </a:p>
        </p:txBody>
      </p:sp>
      <p:pic>
        <p:nvPicPr>
          <p:cNvPr id="12290" name="Picture 2" descr="E:\产品开发\微课程平台\原型图\监控3-3-1.视频学习情况 - 学习行为明细-视频标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1700808"/>
            <a:ext cx="8005573" cy="397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63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云端学习数据统计监控</a:t>
            </a:r>
            <a:endParaRPr lang="zh-CN" altLang="en-US" dirty="0"/>
          </a:p>
        </p:txBody>
      </p:sp>
      <p:pic>
        <p:nvPicPr>
          <p:cNvPr id="5" name="Picture 1" descr="pasted-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812040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739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云端学习数据统计监控</a:t>
            </a:r>
            <a:endParaRPr lang="zh-CN" altLang="en-US" dirty="0"/>
          </a:p>
        </p:txBody>
      </p:sp>
      <p:pic>
        <p:nvPicPr>
          <p:cNvPr id="4" name="Picture 1" descr="pasted-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7" y="1700808"/>
            <a:ext cx="8216776" cy="407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357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云端学习数据统计监控</a:t>
            </a:r>
          </a:p>
        </p:txBody>
      </p:sp>
      <p:pic>
        <p:nvPicPr>
          <p:cNvPr id="4" name="Picture 1" descr="pasted-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26541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57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262687" cy="370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6084372"/>
            <a:ext cx="2880320" cy="41690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摄像类：摄像机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+Anything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6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云端学习数据统计监控</a:t>
            </a:r>
          </a:p>
        </p:txBody>
      </p:sp>
      <p:pic>
        <p:nvPicPr>
          <p:cNvPr id="9218" name="Picture 2" descr="E:\产品开发\微课程平台\原型图\监控4-3.测验情况-测验行为统计 - 副本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772816"/>
            <a:ext cx="797560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301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云端学习数据统计监控</a:t>
            </a:r>
          </a:p>
        </p:txBody>
      </p:sp>
      <p:pic>
        <p:nvPicPr>
          <p:cNvPr id="10242" name="Picture 2" descr="E:\产品开发\微课程平台\原型图\监控5.拓展资料学习情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41063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868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云端学习数据统计监控</a:t>
            </a:r>
          </a:p>
        </p:txBody>
      </p:sp>
      <p:pic>
        <p:nvPicPr>
          <p:cNvPr id="11267" name="Picture 3" descr="E:\产品开发\微课程平台\原型图\监控6-2.互动讨论情况-讨论统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64" y="1700808"/>
            <a:ext cx="81206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412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2" y="3150559"/>
            <a:ext cx="8253302" cy="271685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577" y="11358"/>
            <a:ext cx="8640960" cy="562074"/>
          </a:xfrm>
        </p:spPr>
        <p:txBody>
          <a:bodyPr/>
          <a:lstStyle/>
          <a:p>
            <a:r>
              <a:rPr lang="zh-CN" altLang="en-US" dirty="0" smtClean="0"/>
              <a:t>从“微课”到“微课程”的演进过程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132" y="6381328"/>
            <a:ext cx="5429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矩形 46"/>
          <p:cNvSpPr/>
          <p:nvPr/>
        </p:nvSpPr>
        <p:spPr>
          <a:xfrm>
            <a:off x="1370538" y="5475624"/>
            <a:ext cx="2174835" cy="4320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录课王客户端软件</a:t>
            </a:r>
            <a:endParaRPr lang="zh-CN" altLang="en-US" dirty="0"/>
          </a:p>
        </p:txBody>
      </p:sp>
      <p:sp>
        <p:nvSpPr>
          <p:cNvPr id="50" name="矩形 49"/>
          <p:cNvSpPr/>
          <p:nvPr/>
        </p:nvSpPr>
        <p:spPr>
          <a:xfrm>
            <a:off x="5210103" y="4809843"/>
            <a:ext cx="2050758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微课制作云服务</a:t>
            </a:r>
            <a:endParaRPr lang="zh-CN" altLang="en-US" dirty="0"/>
          </a:p>
        </p:txBody>
      </p:sp>
      <p:cxnSp>
        <p:nvCxnSpPr>
          <p:cNvPr id="12" name="肘形连接符 11"/>
          <p:cNvCxnSpPr>
            <a:stCxn id="47" idx="0"/>
          </p:cNvCxnSpPr>
          <p:nvPr/>
        </p:nvCxnSpPr>
        <p:spPr>
          <a:xfrm rot="5400000" flipH="1" flipV="1">
            <a:off x="2197726" y="4829540"/>
            <a:ext cx="906314" cy="38585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99592" y="4076867"/>
            <a:ext cx="7416823" cy="49244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kern="0" dirty="0" smtClean="0">
                <a:solidFill>
                  <a:schemeClr val="accent4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微课管理平台</a:t>
            </a:r>
            <a:endParaRPr kumimoji="0" lang="en-US" altLang="zh-CN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78" y="548680"/>
            <a:ext cx="629438" cy="629438"/>
          </a:xfrm>
          <a:prstGeom prst="rect">
            <a:avLst/>
          </a:prstGeom>
        </p:spPr>
      </p:pic>
      <p:cxnSp>
        <p:nvCxnSpPr>
          <p:cNvPr id="42" name="直接箭头连接符 41"/>
          <p:cNvCxnSpPr>
            <a:stCxn id="41" idx="2"/>
            <a:endCxn id="35" idx="0"/>
          </p:cNvCxnSpPr>
          <p:nvPr/>
        </p:nvCxnSpPr>
        <p:spPr>
          <a:xfrm>
            <a:off x="4401297" y="1178118"/>
            <a:ext cx="0" cy="228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334044" y="3190820"/>
            <a:ext cx="1123912" cy="6480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微课</a:t>
            </a:r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46" name="矩形 45"/>
          <p:cNvSpPr/>
          <p:nvPr/>
        </p:nvSpPr>
        <p:spPr>
          <a:xfrm>
            <a:off x="3055448" y="3190820"/>
            <a:ext cx="1123912" cy="6480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微课</a:t>
            </a:r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48" name="矩形 47"/>
          <p:cNvSpPr/>
          <p:nvPr/>
        </p:nvSpPr>
        <p:spPr>
          <a:xfrm>
            <a:off x="4801516" y="3185343"/>
            <a:ext cx="1123912" cy="6480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微课</a:t>
            </a:r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51" name="矩形 50"/>
          <p:cNvSpPr/>
          <p:nvPr/>
        </p:nvSpPr>
        <p:spPr>
          <a:xfrm>
            <a:off x="6688448" y="3190820"/>
            <a:ext cx="1123912" cy="6480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微课</a:t>
            </a:r>
            <a:r>
              <a:rPr lang="en-US" altLang="zh-CN" dirty="0" smtClean="0"/>
              <a:t>N</a:t>
            </a:r>
            <a:endParaRPr lang="zh-CN" altLang="en-US" dirty="0"/>
          </a:p>
        </p:txBody>
      </p:sp>
      <p:sp>
        <p:nvSpPr>
          <p:cNvPr id="65" name="矩形 64"/>
          <p:cNvSpPr/>
          <p:nvPr/>
        </p:nvSpPr>
        <p:spPr>
          <a:xfrm>
            <a:off x="5138095" y="5475624"/>
            <a:ext cx="2174835" cy="4320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浏览器</a:t>
            </a:r>
            <a:endParaRPr lang="zh-CN" altLang="en-US" dirty="0"/>
          </a:p>
        </p:txBody>
      </p:sp>
      <p:cxnSp>
        <p:nvCxnSpPr>
          <p:cNvPr id="68" name="肘形连接符 67"/>
          <p:cNvCxnSpPr>
            <a:stCxn id="1026" idx="0"/>
            <a:endCxn id="47" idx="2"/>
          </p:cNvCxnSpPr>
          <p:nvPr/>
        </p:nvCxnSpPr>
        <p:spPr>
          <a:xfrm rot="16200000" flipV="1">
            <a:off x="3115948" y="5249680"/>
            <a:ext cx="473656" cy="178963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肘形连接符 70"/>
          <p:cNvCxnSpPr>
            <a:stCxn id="1026" idx="0"/>
            <a:endCxn id="65" idx="2"/>
          </p:cNvCxnSpPr>
          <p:nvPr/>
        </p:nvCxnSpPr>
        <p:spPr>
          <a:xfrm rot="5400000" flipH="1" flipV="1">
            <a:off x="4999726" y="5155541"/>
            <a:ext cx="473656" cy="197791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72"/>
          <p:cNvCxnSpPr>
            <a:stCxn id="65" idx="0"/>
            <a:endCxn id="50" idx="2"/>
          </p:cNvCxnSpPr>
          <p:nvPr/>
        </p:nvCxnSpPr>
        <p:spPr>
          <a:xfrm flipV="1">
            <a:off x="6225513" y="5241891"/>
            <a:ext cx="9969" cy="2337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>
            <a:stCxn id="50" idx="0"/>
          </p:cNvCxnSpPr>
          <p:nvPr/>
        </p:nvCxnSpPr>
        <p:spPr>
          <a:xfrm flipV="1">
            <a:off x="6235482" y="4531537"/>
            <a:ext cx="0" cy="2783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839341" y="2280776"/>
            <a:ext cx="1123912" cy="64807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在线课程</a:t>
            </a:r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3839341" y="1406526"/>
            <a:ext cx="1123912" cy="64807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教</a:t>
            </a:r>
            <a:r>
              <a:rPr lang="zh-CN" altLang="en-US" dirty="0" smtClean="0"/>
              <a:t>学</a:t>
            </a:r>
            <a:r>
              <a:rPr lang="zh-CN" altLang="en-US" dirty="0"/>
              <a:t>计</a:t>
            </a:r>
            <a:r>
              <a:rPr lang="zh-CN" altLang="en-US" dirty="0" smtClean="0"/>
              <a:t>划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1334044" y="2204863"/>
            <a:ext cx="6550324" cy="864097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2014095" y="2432457"/>
            <a:ext cx="1031211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教学流程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68143" y="2464556"/>
            <a:ext cx="1031211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学习环境</a:t>
            </a:r>
          </a:p>
        </p:txBody>
      </p:sp>
      <p:sp>
        <p:nvSpPr>
          <p:cNvPr id="55" name="矩形 54"/>
          <p:cNvSpPr/>
          <p:nvPr/>
        </p:nvSpPr>
        <p:spPr>
          <a:xfrm>
            <a:off x="1342344" y="1267169"/>
            <a:ext cx="6550324" cy="864097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Box 55"/>
          <p:cNvSpPr txBox="1"/>
          <p:nvPr/>
        </p:nvSpPr>
        <p:spPr>
          <a:xfrm>
            <a:off x="2024237" y="1412776"/>
            <a:ext cx="1107603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指定学习对象、时间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925428" y="1412776"/>
            <a:ext cx="1107603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统计数据支撑课堂教学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16016" y="764704"/>
            <a:ext cx="647456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学生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708766" y="6381328"/>
            <a:ext cx="647456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教师</a:t>
            </a:r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55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animBg="1"/>
      <p:bldP spid="24" grpId="0" animBg="1"/>
      <p:bldP spid="25" grpId="0"/>
      <p:bldP spid="54" grpId="0"/>
      <p:bldP spid="55" grpId="0" animBg="1"/>
      <p:bldP spid="56" grpId="0"/>
      <p:bldP spid="5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95536" y="2924944"/>
            <a:ext cx="8424936" cy="1296144"/>
          </a:xfrm>
        </p:spPr>
        <p:txBody>
          <a:bodyPr/>
          <a:lstStyle/>
          <a:p>
            <a:pPr algn="ctr"/>
            <a:r>
              <a:rPr lang="zh-CN" altLang="en-US" dirty="0" smtClean="0"/>
              <a:t>翻</a:t>
            </a:r>
            <a:r>
              <a:rPr lang="zh-CN" altLang="en-US" dirty="0"/>
              <a:t>转课堂</a:t>
            </a:r>
            <a:r>
              <a:rPr lang="zh-CN" altLang="en-US" dirty="0" smtClean="0"/>
              <a:t>的关键支撑 之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教师课堂教学变革</a:t>
            </a:r>
            <a:endParaRPr lang="zh-CN" altLang="en-US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75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“课堂教学”的挑战与机遇</a:t>
            </a:r>
            <a:endParaRPr lang="zh-CN" altLang="en-US" dirty="0"/>
          </a:p>
        </p:txBody>
      </p:sp>
      <p:sp>
        <p:nvSpPr>
          <p:cNvPr id="28" name="椭圆 2"/>
          <p:cNvSpPr/>
          <p:nvPr/>
        </p:nvSpPr>
        <p:spPr>
          <a:xfrm rot="9615386" flipH="1">
            <a:off x="1902756" y="3867384"/>
            <a:ext cx="1487851" cy="1508580"/>
          </a:xfrm>
          <a:custGeom>
            <a:avLst/>
            <a:gdLst/>
            <a:ahLst/>
            <a:cxnLst/>
            <a:rect l="l" t="t" r="r" b="b"/>
            <a:pathLst>
              <a:path w="1197573" h="1214258">
                <a:moveTo>
                  <a:pt x="0" y="28446"/>
                </a:moveTo>
                <a:lnTo>
                  <a:pt x="138969" y="0"/>
                </a:lnTo>
                <a:cubicBezTo>
                  <a:pt x="178832" y="660672"/>
                  <a:pt x="634234" y="1184898"/>
                  <a:pt x="1197573" y="1208397"/>
                </a:cubicBezTo>
                <a:cubicBezTo>
                  <a:pt x="1165308" y="1212539"/>
                  <a:pt x="1132587" y="1214258"/>
                  <a:pt x="1099525" y="1214258"/>
                </a:cubicBezTo>
                <a:cubicBezTo>
                  <a:pt x="524168" y="1214258"/>
                  <a:pt x="51542" y="693550"/>
                  <a:pt x="0" y="28446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9" name="椭圆 2"/>
          <p:cNvSpPr/>
          <p:nvPr/>
        </p:nvSpPr>
        <p:spPr>
          <a:xfrm rot="11984614">
            <a:off x="3175063" y="3871658"/>
            <a:ext cx="1487851" cy="1508580"/>
          </a:xfrm>
          <a:custGeom>
            <a:avLst/>
            <a:gdLst/>
            <a:ahLst/>
            <a:cxnLst/>
            <a:rect l="l" t="t" r="r" b="b"/>
            <a:pathLst>
              <a:path w="1197573" h="1214258">
                <a:moveTo>
                  <a:pt x="0" y="28446"/>
                </a:moveTo>
                <a:lnTo>
                  <a:pt x="138969" y="0"/>
                </a:lnTo>
                <a:cubicBezTo>
                  <a:pt x="178832" y="660672"/>
                  <a:pt x="634234" y="1184898"/>
                  <a:pt x="1197573" y="1208397"/>
                </a:cubicBezTo>
                <a:cubicBezTo>
                  <a:pt x="1165308" y="1212539"/>
                  <a:pt x="1132587" y="1214258"/>
                  <a:pt x="1099525" y="1214258"/>
                </a:cubicBezTo>
                <a:cubicBezTo>
                  <a:pt x="524168" y="1214258"/>
                  <a:pt x="51542" y="693550"/>
                  <a:pt x="0" y="28446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0" name="椭圆 2"/>
          <p:cNvSpPr/>
          <p:nvPr/>
        </p:nvSpPr>
        <p:spPr>
          <a:xfrm rot="20905905" flipH="1">
            <a:off x="3373416" y="2495711"/>
            <a:ext cx="1009544" cy="1103025"/>
          </a:xfrm>
          <a:custGeom>
            <a:avLst/>
            <a:gdLst/>
            <a:ahLst/>
            <a:cxnLst/>
            <a:rect l="l" t="t" r="r" b="b"/>
            <a:pathLst>
              <a:path w="1197573" h="1214258">
                <a:moveTo>
                  <a:pt x="0" y="28446"/>
                </a:moveTo>
                <a:lnTo>
                  <a:pt x="138969" y="0"/>
                </a:lnTo>
                <a:cubicBezTo>
                  <a:pt x="178832" y="660672"/>
                  <a:pt x="634234" y="1184898"/>
                  <a:pt x="1197573" y="1208397"/>
                </a:cubicBezTo>
                <a:cubicBezTo>
                  <a:pt x="1165308" y="1212539"/>
                  <a:pt x="1132587" y="1214258"/>
                  <a:pt x="1099525" y="1214258"/>
                </a:cubicBezTo>
                <a:cubicBezTo>
                  <a:pt x="524168" y="1214258"/>
                  <a:pt x="51542" y="693550"/>
                  <a:pt x="0" y="28446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1" name="椭圆 2"/>
          <p:cNvSpPr/>
          <p:nvPr/>
        </p:nvSpPr>
        <p:spPr>
          <a:xfrm rot="694095">
            <a:off x="2302487" y="2575116"/>
            <a:ext cx="1009544" cy="1023609"/>
          </a:xfrm>
          <a:custGeom>
            <a:avLst/>
            <a:gdLst/>
            <a:ahLst/>
            <a:cxnLst/>
            <a:rect l="l" t="t" r="r" b="b"/>
            <a:pathLst>
              <a:path w="1197573" h="1214258">
                <a:moveTo>
                  <a:pt x="0" y="28446"/>
                </a:moveTo>
                <a:lnTo>
                  <a:pt x="138969" y="0"/>
                </a:lnTo>
                <a:cubicBezTo>
                  <a:pt x="178832" y="660672"/>
                  <a:pt x="634234" y="1184898"/>
                  <a:pt x="1197573" y="1208397"/>
                </a:cubicBezTo>
                <a:cubicBezTo>
                  <a:pt x="1165308" y="1212539"/>
                  <a:pt x="1132587" y="1214258"/>
                  <a:pt x="1099525" y="1214258"/>
                </a:cubicBezTo>
                <a:cubicBezTo>
                  <a:pt x="524168" y="1214258"/>
                  <a:pt x="51542" y="693550"/>
                  <a:pt x="0" y="28446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2115509" y="4947754"/>
            <a:ext cx="2327979" cy="865445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349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Moderately"/>
            <a:lightRig rig="threePt" dir="t"/>
          </a:scene3d>
          <a:sp3d prstMaterial="metal">
            <a:bevelT w="260350" h="50800" prst="softRound"/>
            <a:bevelB w="88900" h="374650" prst="softRound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2" indent="0" algn="ctr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Wingdings" pitchFamily="2" charset="2"/>
              <a:buChar char="u"/>
              <a:tabLst>
                <a:tab pos="136525" algn="l"/>
              </a:tabLst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3231016" y="3732980"/>
            <a:ext cx="95703" cy="239903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rgbClr val="19C3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2338316" y="4263685"/>
            <a:ext cx="1856590" cy="1357554"/>
            <a:chOff x="1739621" y="4894013"/>
            <a:chExt cx="1840204" cy="1059469"/>
          </a:xfrm>
        </p:grpSpPr>
        <p:sp>
          <p:nvSpPr>
            <p:cNvPr id="35" name="椭圆形标注 34"/>
            <p:cNvSpPr/>
            <p:nvPr/>
          </p:nvSpPr>
          <p:spPr>
            <a:xfrm rot="10800000">
              <a:off x="1763686" y="4894013"/>
              <a:ext cx="1816137" cy="1059469"/>
            </a:xfrm>
            <a:prstGeom prst="wedgeEllipseCallout">
              <a:avLst>
                <a:gd name="adj1" fmla="val -342"/>
                <a:gd name="adj2" fmla="val 62569"/>
              </a:avLst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25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solidFill>
                <a:srgbClr val="57D3FF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6" name="椭圆形标注 26"/>
            <p:cNvSpPr/>
            <p:nvPr/>
          </p:nvSpPr>
          <p:spPr>
            <a:xfrm rot="10800000">
              <a:off x="2400387" y="4999640"/>
              <a:ext cx="1179438" cy="953842"/>
            </a:xfrm>
            <a:custGeom>
              <a:avLst/>
              <a:gdLst/>
              <a:ahLst/>
              <a:cxnLst/>
              <a:rect l="l" t="t" r="r" b="b"/>
              <a:pathLst>
                <a:path w="1179438" h="953842">
                  <a:moveTo>
                    <a:pt x="664479" y="953842"/>
                  </a:moveTo>
                  <a:cubicBezTo>
                    <a:pt x="139621" y="877853"/>
                    <a:pt x="-142939" y="568373"/>
                    <a:pt x="73009" y="296277"/>
                  </a:cubicBezTo>
                  <a:cubicBezTo>
                    <a:pt x="219132" y="112160"/>
                    <a:pt x="560374" y="-5283"/>
                    <a:pt x="933339" y="182"/>
                  </a:cubicBezTo>
                  <a:cubicBezTo>
                    <a:pt x="1018591" y="1432"/>
                    <a:pt x="1101296" y="9019"/>
                    <a:pt x="1179438" y="23707"/>
                  </a:cubicBezTo>
                  <a:lnTo>
                    <a:pt x="1077355" y="17594"/>
                  </a:lnTo>
                  <a:cubicBezTo>
                    <a:pt x="704390" y="12129"/>
                    <a:pt x="363148" y="129572"/>
                    <a:pt x="217025" y="313689"/>
                  </a:cubicBezTo>
                  <a:cubicBezTo>
                    <a:pt x="21755" y="559731"/>
                    <a:pt x="234095" y="836340"/>
                    <a:pt x="664479" y="944446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7" name="椭圆形标注 26"/>
            <p:cNvSpPr/>
            <p:nvPr/>
          </p:nvSpPr>
          <p:spPr>
            <a:xfrm rot="10800000" flipH="1">
              <a:off x="1739621" y="4989801"/>
              <a:ext cx="1179438" cy="953842"/>
            </a:xfrm>
            <a:custGeom>
              <a:avLst/>
              <a:gdLst/>
              <a:ahLst/>
              <a:cxnLst/>
              <a:rect l="l" t="t" r="r" b="b"/>
              <a:pathLst>
                <a:path w="1179438" h="953842">
                  <a:moveTo>
                    <a:pt x="664479" y="953842"/>
                  </a:moveTo>
                  <a:cubicBezTo>
                    <a:pt x="139621" y="877853"/>
                    <a:pt x="-142939" y="568373"/>
                    <a:pt x="73009" y="296277"/>
                  </a:cubicBezTo>
                  <a:cubicBezTo>
                    <a:pt x="219132" y="112160"/>
                    <a:pt x="560374" y="-5283"/>
                    <a:pt x="933339" y="182"/>
                  </a:cubicBezTo>
                  <a:cubicBezTo>
                    <a:pt x="1018591" y="1432"/>
                    <a:pt x="1101296" y="9019"/>
                    <a:pt x="1179438" y="23707"/>
                  </a:cubicBezTo>
                  <a:lnTo>
                    <a:pt x="1077355" y="17594"/>
                  </a:lnTo>
                  <a:cubicBezTo>
                    <a:pt x="704390" y="12129"/>
                    <a:pt x="363148" y="129572"/>
                    <a:pt x="217025" y="313689"/>
                  </a:cubicBezTo>
                  <a:cubicBezTo>
                    <a:pt x="21755" y="559731"/>
                    <a:pt x="234095" y="836340"/>
                    <a:pt x="664479" y="944446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448968" y="1784518"/>
            <a:ext cx="1753880" cy="1711491"/>
            <a:chOff x="1739620" y="1996442"/>
            <a:chExt cx="2052324" cy="2002722"/>
          </a:xfrm>
        </p:grpSpPr>
        <p:sp>
          <p:nvSpPr>
            <p:cNvPr id="39" name="椭圆形标注 38"/>
            <p:cNvSpPr/>
            <p:nvPr/>
          </p:nvSpPr>
          <p:spPr>
            <a:xfrm>
              <a:off x="1763687" y="2060848"/>
              <a:ext cx="2016225" cy="1938316"/>
            </a:xfrm>
            <a:prstGeom prst="wedgeEllipseCallout">
              <a:avLst>
                <a:gd name="adj1" fmla="val -3440"/>
                <a:gd name="adj2" fmla="val 59000"/>
              </a:avLst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solidFill>
                <a:srgbClr val="57D3FF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0" name="椭圆形标注 11"/>
            <p:cNvSpPr/>
            <p:nvPr/>
          </p:nvSpPr>
          <p:spPr>
            <a:xfrm>
              <a:off x="2955804" y="2084723"/>
              <a:ext cx="836140" cy="1818374"/>
            </a:xfrm>
            <a:custGeom>
              <a:avLst/>
              <a:gdLst/>
              <a:ahLst/>
              <a:cxnLst/>
              <a:rect l="l" t="t" r="r" b="b"/>
              <a:pathLst>
                <a:path w="836140" h="1818374">
                  <a:moveTo>
                    <a:pt x="0" y="0"/>
                  </a:moveTo>
                  <a:cubicBezTo>
                    <a:pt x="465364" y="76592"/>
                    <a:pt x="818963" y="458202"/>
                    <a:pt x="835535" y="921202"/>
                  </a:cubicBezTo>
                  <a:cubicBezTo>
                    <a:pt x="849372" y="1307769"/>
                    <a:pt x="624818" y="1653051"/>
                    <a:pt x="283249" y="1818374"/>
                  </a:cubicBezTo>
                  <a:cubicBezTo>
                    <a:pt x="458153" y="1605364"/>
                    <a:pt x="563037" y="1332738"/>
                    <a:pt x="563037" y="1035615"/>
                  </a:cubicBezTo>
                  <a:cubicBezTo>
                    <a:pt x="563037" y="601474"/>
                    <a:pt x="339114" y="21963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1" name="椭圆形标注 11"/>
            <p:cNvSpPr/>
            <p:nvPr/>
          </p:nvSpPr>
          <p:spPr>
            <a:xfrm>
              <a:off x="2848121" y="2156726"/>
              <a:ext cx="731704" cy="1818374"/>
            </a:xfrm>
            <a:custGeom>
              <a:avLst/>
              <a:gdLst/>
              <a:ahLst/>
              <a:cxnLst/>
              <a:rect l="l" t="t" r="r" b="b"/>
              <a:pathLst>
                <a:path w="836140" h="1818374">
                  <a:moveTo>
                    <a:pt x="0" y="0"/>
                  </a:moveTo>
                  <a:cubicBezTo>
                    <a:pt x="465364" y="76592"/>
                    <a:pt x="818963" y="458202"/>
                    <a:pt x="835535" y="921202"/>
                  </a:cubicBezTo>
                  <a:cubicBezTo>
                    <a:pt x="849372" y="1307769"/>
                    <a:pt x="624818" y="1653051"/>
                    <a:pt x="283249" y="1818374"/>
                  </a:cubicBezTo>
                  <a:cubicBezTo>
                    <a:pt x="458153" y="1605364"/>
                    <a:pt x="563037" y="1332738"/>
                    <a:pt x="563037" y="1035615"/>
                  </a:cubicBezTo>
                  <a:cubicBezTo>
                    <a:pt x="563037" y="601474"/>
                    <a:pt x="339114" y="21963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7843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2" name="椭圆形标注 30"/>
            <p:cNvSpPr/>
            <p:nvPr/>
          </p:nvSpPr>
          <p:spPr>
            <a:xfrm>
              <a:off x="1739620" y="1996442"/>
              <a:ext cx="1077558" cy="1906655"/>
            </a:xfrm>
            <a:custGeom>
              <a:avLst/>
              <a:gdLst/>
              <a:ahLst/>
              <a:cxnLst/>
              <a:rect l="l" t="t" r="r" b="b"/>
              <a:pathLst>
                <a:path w="1077558" h="1906655">
                  <a:moveTo>
                    <a:pt x="971200" y="627"/>
                  </a:moveTo>
                  <a:cubicBezTo>
                    <a:pt x="1002762" y="-463"/>
                    <a:pt x="1034634" y="-139"/>
                    <a:pt x="1066740" y="1655"/>
                  </a:cubicBezTo>
                  <a:lnTo>
                    <a:pt x="1077558" y="2754"/>
                  </a:lnTo>
                  <a:cubicBezTo>
                    <a:pt x="615702" y="29664"/>
                    <a:pt x="225560" y="359916"/>
                    <a:pt x="147151" y="808617"/>
                  </a:cubicBezTo>
                  <a:cubicBezTo>
                    <a:pt x="61340" y="1299676"/>
                    <a:pt x="376481" y="1772266"/>
                    <a:pt x="874211" y="1902992"/>
                  </a:cubicBezTo>
                  <a:lnTo>
                    <a:pt x="753522" y="1902992"/>
                  </a:lnTo>
                  <a:lnTo>
                    <a:pt x="753522" y="1906655"/>
                  </a:lnTo>
                  <a:cubicBezTo>
                    <a:pt x="248685" y="1780172"/>
                    <a:pt x="-72475" y="1303785"/>
                    <a:pt x="14054" y="808617"/>
                  </a:cubicBezTo>
                  <a:cubicBezTo>
                    <a:pt x="93975" y="351264"/>
                    <a:pt x="497766" y="16972"/>
                    <a:pt x="971200" y="627"/>
                  </a:cubicBezTo>
                  <a:close/>
                </a:path>
              </a:pathLst>
            </a:custGeom>
            <a:solidFill>
              <a:srgbClr val="FFFFFF">
                <a:alpha val="34118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055008" y="1556792"/>
            <a:ext cx="2483452" cy="993281"/>
            <a:chOff x="1331640" y="1624332"/>
            <a:chExt cx="2711742" cy="1084588"/>
          </a:xfrm>
        </p:grpSpPr>
        <p:sp>
          <p:nvSpPr>
            <p:cNvPr id="44" name="Oval 30"/>
            <p:cNvSpPr>
              <a:spLocks noChangeArrowheads="1"/>
            </p:cNvSpPr>
            <p:nvPr/>
          </p:nvSpPr>
          <p:spPr bwMode="auto">
            <a:xfrm>
              <a:off x="1331640" y="1700808"/>
              <a:ext cx="2711742" cy="1008112"/>
            </a:xfrm>
            <a:prstGeom prst="ellipse">
              <a:avLst/>
            </a:prstGeom>
            <a:solidFill>
              <a:sysClr val="window" lastClr="FFFFFF">
                <a:lumMod val="50000"/>
              </a:sysClr>
            </a:solidFill>
            <a:ln w="349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  <a:scene3d>
              <a:camera prst="perspectiveRelaxedModerately">
                <a:rot lat="20090634" lon="0" rev="0"/>
              </a:camera>
              <a:lightRig rig="threePt" dir="t"/>
            </a:scene3d>
            <a:sp3d prstMaterial="metal">
              <a:bevelT w="260350" h="50800" prst="softRound"/>
              <a:bevelB w="88900" h="450850" prst="softRound"/>
            </a:sp3d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2" indent="0" algn="ctr" defTabSz="914400" rtl="0" eaLnBrk="1" fontAlgn="ctr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u"/>
                <a:tabLst>
                  <a:tab pos="136525" algn="l"/>
                </a:tabLst>
                <a:defRPr/>
              </a:pPr>
              <a:endParaRPr kumimoji="0" lang="zh-CN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5" name="Oval 30"/>
            <p:cNvSpPr>
              <a:spLocks noChangeArrowheads="1"/>
            </p:cNvSpPr>
            <p:nvPr/>
          </p:nvSpPr>
          <p:spPr bwMode="auto">
            <a:xfrm>
              <a:off x="1771364" y="1624332"/>
              <a:ext cx="1928781" cy="717040"/>
            </a:xfrm>
            <a:prstGeom prst="ellipse">
              <a:avLst/>
            </a:prstGeom>
            <a:solidFill>
              <a:sysClr val="window" lastClr="FFFFFF">
                <a:lumMod val="50000"/>
              </a:sysClr>
            </a:solidFill>
            <a:ln w="349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  <a:scene3d>
              <a:camera prst="perspectiveRelaxedModerately">
                <a:rot lat="20090634" lon="0" rev="0"/>
              </a:camera>
              <a:lightRig rig="threePt" dir="t"/>
            </a:scene3d>
            <a:sp3d prstMaterial="metal">
              <a:bevelT w="260350" h="50800" prst="softRound"/>
              <a:bevelB w="88900" h="450850" prst="softRound"/>
            </a:sp3d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2" indent="0" algn="ctr" defTabSz="914400" rtl="0" eaLnBrk="1" fontAlgn="ctr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u"/>
                <a:tabLst>
                  <a:tab pos="136525" algn="l"/>
                </a:tabLst>
                <a:defRPr/>
              </a:pPr>
              <a:endParaRPr kumimoji="0" lang="zh-CN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986648" y="2708920"/>
            <a:ext cx="625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挑战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74751" y="4581128"/>
            <a:ext cx="625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机遇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23755" y="2132856"/>
            <a:ext cx="1384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挑战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5316144" y="2581878"/>
            <a:ext cx="2376264" cy="0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50" name="TextBox 49"/>
          <p:cNvSpPr txBox="1"/>
          <p:nvPr/>
        </p:nvSpPr>
        <p:spPr>
          <a:xfrm flipH="1">
            <a:off x="5244136" y="2673665"/>
            <a:ext cx="2577300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经</a:t>
            </a:r>
            <a:r>
              <a:rPr lang="zh-CN" altLang="en-US" sz="1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验数据表明：</a:t>
            </a:r>
            <a:r>
              <a:rPr lang="en-US" altLang="zh-CN" sz="1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70%</a:t>
            </a:r>
            <a:r>
              <a:rPr lang="zh-CN" altLang="en-US" sz="1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的孩子可以通过自学掌握知识，在技术的辅助下比例无疑会更高。那么在课堂上教师</a:t>
            </a:r>
            <a:r>
              <a:rPr lang="zh-CN" altLang="en-US" sz="14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该如何</a:t>
            </a:r>
            <a:r>
              <a:rPr lang="zh-CN" altLang="en-US" sz="1400" b="1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改变</a:t>
            </a:r>
            <a:r>
              <a:rPr lang="en-US" altLang="zh-CN" sz="14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?</a:t>
            </a:r>
            <a:endParaRPr lang="en-US" altLang="zh-CN" sz="1400" kern="0" dirty="0">
              <a:solidFill>
                <a:sysClr val="windowText" lastClr="000000">
                  <a:lumMod val="65000"/>
                  <a:lumOff val="35000"/>
                </a:sys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076056" y="4126495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机遇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5316144" y="4587549"/>
            <a:ext cx="2376264" cy="0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53" name="TextBox 52"/>
          <p:cNvSpPr txBox="1"/>
          <p:nvPr/>
        </p:nvSpPr>
        <p:spPr>
          <a:xfrm flipH="1">
            <a:off x="5244136" y="4679336"/>
            <a:ext cx="25773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当</a:t>
            </a:r>
            <a:r>
              <a:rPr lang="zh-CN" altLang="en-US" sz="140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上课不再需要以集体讲授为主了</a:t>
            </a:r>
            <a:r>
              <a:rPr lang="zh-CN" altLang="en-US" sz="14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，老师和学生的时间和精力就解放出来了，“时间”是最为稀缺的资源，</a:t>
            </a:r>
            <a:r>
              <a:rPr lang="zh-CN" altLang="en-US" sz="1400" kern="0" dirty="0" smtClean="0">
                <a:solidFill>
                  <a:schemeClr val="accent4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最大的机遇就是“空余”时间的利用</a:t>
            </a:r>
            <a:r>
              <a:rPr lang="zh-CN" altLang="en-US" sz="1400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itchFamily="34" charset="-122"/>
                <a:ea typeface="微软雅黑" pitchFamily="34" charset="-122"/>
              </a:rPr>
              <a:t>！</a:t>
            </a:r>
            <a:endParaRPr kumimoji="0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7883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3933056"/>
            <a:ext cx="9144000" cy="720080"/>
          </a:xfrm>
          <a:prstGeom prst="rect">
            <a:avLst/>
          </a:prstGeom>
          <a:gradFill flip="none" rotWithShape="1">
            <a:gsLst>
              <a:gs pos="99000">
                <a:srgbClr val="AC7F00"/>
              </a:gs>
              <a:gs pos="88000">
                <a:srgbClr val="BE8B00"/>
              </a:gs>
              <a:gs pos="12000">
                <a:srgbClr val="BB8800"/>
              </a:gs>
              <a:gs pos="0">
                <a:srgbClr val="FFC000">
                  <a:shade val="30000"/>
                  <a:satMod val="115000"/>
                </a:srgbClr>
              </a:gs>
              <a:gs pos="5000">
                <a:srgbClr val="FFC000">
                  <a:shade val="67500"/>
                  <a:satMod val="115000"/>
                </a:srgbClr>
              </a:gs>
              <a:gs pos="46276">
                <a:srgbClr val="EEB000"/>
              </a:gs>
              <a:gs pos="94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827584" y="980728"/>
            <a:ext cx="2415541" cy="4031986"/>
          </a:xfrm>
          <a:prstGeom prst="roundRect">
            <a:avLst>
              <a:gd name="adj" fmla="val 5636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71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 w="25400" cap="flat" cmpd="sng" algn="ctr">
            <a:solidFill>
              <a:srgbClr val="0192FF"/>
            </a:solidFill>
            <a:prstDash val="solid"/>
          </a:ln>
          <a:effectLst>
            <a:outerShdw dist="25400" dir="5400000" algn="t" rotWithShape="0">
              <a:srgbClr val="003E6C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1093469" y="3842042"/>
            <a:ext cx="123442" cy="864096"/>
          </a:xfrm>
          <a:prstGeom prst="roundRect">
            <a:avLst>
              <a:gd name="adj" fmla="val 50000"/>
            </a:avLst>
          </a:prstGeom>
          <a:solidFill>
            <a:sysClr val="windowText" lastClr="000000">
              <a:lumMod val="85000"/>
              <a:lumOff val="1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2843808" y="3842042"/>
            <a:ext cx="123442" cy="864096"/>
          </a:xfrm>
          <a:prstGeom prst="roundRect">
            <a:avLst>
              <a:gd name="adj" fmla="val 50000"/>
            </a:avLst>
          </a:prstGeom>
          <a:solidFill>
            <a:sysClr val="windowText" lastClr="000000">
              <a:lumMod val="85000"/>
              <a:lumOff val="1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130138" y="3923678"/>
            <a:ext cx="1812060" cy="720080"/>
          </a:xfrm>
          <a:prstGeom prst="rect">
            <a:avLst/>
          </a:prstGeom>
          <a:gradFill flip="none" rotWithShape="1">
            <a:gsLst>
              <a:gs pos="99000">
                <a:srgbClr val="AC7F00"/>
              </a:gs>
              <a:gs pos="88000">
                <a:srgbClr val="BE8B00"/>
              </a:gs>
              <a:gs pos="12000">
                <a:srgbClr val="BB8800"/>
              </a:gs>
              <a:gs pos="0">
                <a:srgbClr val="FFC000">
                  <a:shade val="30000"/>
                  <a:satMod val="115000"/>
                </a:srgbClr>
              </a:gs>
              <a:gs pos="5000">
                <a:srgbClr val="FFC000">
                  <a:shade val="67500"/>
                  <a:satMod val="115000"/>
                </a:srgbClr>
              </a:gs>
              <a:gs pos="46276">
                <a:srgbClr val="EEB000"/>
              </a:gs>
              <a:gs pos="94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3419872" y="980728"/>
            <a:ext cx="2415541" cy="4031986"/>
          </a:xfrm>
          <a:prstGeom prst="roundRect">
            <a:avLst>
              <a:gd name="adj" fmla="val 5636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71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 w="25400" cap="flat" cmpd="sng" algn="ctr">
            <a:solidFill>
              <a:srgbClr val="0192FF"/>
            </a:solidFill>
            <a:prstDash val="solid"/>
          </a:ln>
          <a:effectLst>
            <a:outerShdw dist="25400" dir="5400000" algn="t" rotWithShape="0">
              <a:srgbClr val="003E6C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3685757" y="3842042"/>
            <a:ext cx="123442" cy="864096"/>
          </a:xfrm>
          <a:prstGeom prst="roundRect">
            <a:avLst>
              <a:gd name="adj" fmla="val 50000"/>
            </a:avLst>
          </a:prstGeom>
          <a:solidFill>
            <a:sysClr val="windowText" lastClr="000000">
              <a:lumMod val="85000"/>
              <a:lumOff val="1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5436096" y="3842042"/>
            <a:ext cx="123442" cy="864096"/>
          </a:xfrm>
          <a:prstGeom prst="roundRect">
            <a:avLst>
              <a:gd name="adj" fmla="val 50000"/>
            </a:avLst>
          </a:prstGeom>
          <a:solidFill>
            <a:sysClr val="windowText" lastClr="000000">
              <a:lumMod val="85000"/>
              <a:lumOff val="1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722426" y="3923678"/>
            <a:ext cx="1812060" cy="720080"/>
          </a:xfrm>
          <a:prstGeom prst="rect">
            <a:avLst/>
          </a:prstGeom>
          <a:gradFill flip="none" rotWithShape="1">
            <a:gsLst>
              <a:gs pos="99000">
                <a:srgbClr val="AC7F00"/>
              </a:gs>
              <a:gs pos="88000">
                <a:srgbClr val="BE8B00"/>
              </a:gs>
              <a:gs pos="12000">
                <a:srgbClr val="BB8800"/>
              </a:gs>
              <a:gs pos="0">
                <a:srgbClr val="FFC000">
                  <a:shade val="30000"/>
                  <a:satMod val="115000"/>
                </a:srgbClr>
              </a:gs>
              <a:gs pos="5000">
                <a:srgbClr val="FFC000">
                  <a:shade val="67500"/>
                  <a:satMod val="115000"/>
                </a:srgbClr>
              </a:gs>
              <a:gs pos="46276">
                <a:srgbClr val="EEB000"/>
              </a:gs>
              <a:gs pos="94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6012160" y="980728"/>
            <a:ext cx="2415541" cy="4031986"/>
          </a:xfrm>
          <a:prstGeom prst="roundRect">
            <a:avLst>
              <a:gd name="adj" fmla="val 5636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71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 w="25400" cap="flat" cmpd="sng" algn="ctr">
            <a:solidFill>
              <a:srgbClr val="0192FF"/>
            </a:solidFill>
            <a:prstDash val="solid"/>
          </a:ln>
          <a:effectLst>
            <a:outerShdw dist="25400" dir="5400000" algn="t" rotWithShape="0">
              <a:srgbClr val="003E6C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6278045" y="3842042"/>
            <a:ext cx="123442" cy="864096"/>
          </a:xfrm>
          <a:prstGeom prst="roundRect">
            <a:avLst>
              <a:gd name="adj" fmla="val 50000"/>
            </a:avLst>
          </a:prstGeom>
          <a:solidFill>
            <a:sysClr val="windowText" lastClr="000000">
              <a:lumMod val="85000"/>
              <a:lumOff val="1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8028384" y="3842042"/>
            <a:ext cx="123442" cy="864096"/>
          </a:xfrm>
          <a:prstGeom prst="roundRect">
            <a:avLst>
              <a:gd name="adj" fmla="val 50000"/>
            </a:avLst>
          </a:prstGeom>
          <a:solidFill>
            <a:sysClr val="windowText" lastClr="000000">
              <a:lumMod val="85000"/>
              <a:lumOff val="1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314714" y="3923678"/>
            <a:ext cx="1812060" cy="720080"/>
          </a:xfrm>
          <a:prstGeom prst="rect">
            <a:avLst/>
          </a:prstGeom>
          <a:gradFill flip="none" rotWithShape="1">
            <a:gsLst>
              <a:gs pos="99000">
                <a:srgbClr val="AC7F00"/>
              </a:gs>
              <a:gs pos="88000">
                <a:srgbClr val="BE8B00"/>
              </a:gs>
              <a:gs pos="12000">
                <a:srgbClr val="BB8800"/>
              </a:gs>
              <a:gs pos="0">
                <a:srgbClr val="FFC000">
                  <a:shade val="30000"/>
                  <a:satMod val="115000"/>
                </a:srgbClr>
              </a:gs>
              <a:gs pos="5000">
                <a:srgbClr val="FFC000">
                  <a:shade val="67500"/>
                  <a:satMod val="115000"/>
                </a:srgbClr>
              </a:gs>
              <a:gs pos="46276">
                <a:srgbClr val="EEB000"/>
              </a:gs>
              <a:gs pos="94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31640" y="4077072"/>
            <a:ext cx="1372631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kern="0" dirty="0" smtClea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高效课堂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95936" y="4066504"/>
            <a:ext cx="13681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深度互动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12504" y="4027868"/>
            <a:ext cx="1216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能力培养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86245" y="1536174"/>
            <a:ext cx="1881006" cy="1857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通过前置学习与评测，教师更加了解学生，课堂教学更有针对性、更为高效</a:t>
            </a:r>
            <a:endParaRPr lang="en-US" altLang="zh-CN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78532" y="1536174"/>
            <a:ext cx="1881006" cy="14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大幅增加课堂互动时间（师生、生生），更好地兼顾个性化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70753" y="1536174"/>
            <a:ext cx="1881006" cy="14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有充裕的时间培养合作学习、探究学习等高级能力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45412" y="5301208"/>
            <a:ext cx="5910963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“翻转课堂”教学模式带来的机遇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718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WordArt 5"/>
          <p:cNvSpPr>
            <a:spLocks noChangeArrowheads="1" noChangeShapeType="1" noTextEdit="1"/>
          </p:cNvSpPr>
          <p:nvPr/>
        </p:nvSpPr>
        <p:spPr bwMode="gray">
          <a:xfrm>
            <a:off x="1676400" y="3810000"/>
            <a:ext cx="5759450" cy="863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zh-CN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1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63500" dir="2212194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Thank You !</a:t>
            </a:r>
            <a:endParaRPr lang="zh-CN" altLang="en-US" sz="3600" b="1" kern="10">
              <a:ln w="19050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tx1"/>
                  </a:gs>
                  <a:gs pos="100000">
                    <a:schemeClr val="accent1"/>
                  </a:gs>
                </a:gsLst>
                <a:lin ang="0" scaled="1"/>
              </a:gradFill>
              <a:effectLst>
                <a:outerShdw dist="63500" dir="2212194" algn="ctr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7617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826250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hlinkClick r:id="rId2" action="ppaction://hlinkfile"/>
          </p:cNvPr>
          <p:cNvSpPr txBox="1"/>
          <p:nvPr/>
        </p:nvSpPr>
        <p:spPr>
          <a:xfrm>
            <a:off x="2404505" y="5661248"/>
            <a:ext cx="4680520" cy="77700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摄像类：高拍头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教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学案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（本案例由 温州龙湾中学  李晓勇老师 提供）</a:t>
            </a:r>
          </a:p>
        </p:txBody>
      </p:sp>
    </p:spTree>
    <p:extLst>
      <p:ext uri="{BB962C8B-B14F-4D97-AF65-F5344CB8AC3E}">
        <p14:creationId xmlns:p14="http://schemas.microsoft.com/office/powerpoint/2010/main" val="426502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5959" y="5838936"/>
            <a:ext cx="4464496" cy="8125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摄像类：手机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白纸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（常州博爱路小学 提供）</a:t>
            </a:r>
          </a:p>
        </p:txBody>
      </p:sp>
      <p:pic>
        <p:nvPicPr>
          <p:cNvPr id="3075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908720"/>
            <a:ext cx="6856413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008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资源宝库-www.mySoEasy.com">
      <a:dk1>
        <a:srgbClr val="262626"/>
      </a:dk1>
      <a:lt1>
        <a:srgbClr val="FFFFFF"/>
      </a:lt1>
      <a:dk2>
        <a:srgbClr val="8B8B8B"/>
      </a:dk2>
      <a:lt2>
        <a:srgbClr val="FFFFFF"/>
      </a:lt2>
      <a:accent1>
        <a:srgbClr val="00829C"/>
      </a:accent1>
      <a:accent2>
        <a:srgbClr val="7CA337"/>
      </a:accent2>
      <a:accent3>
        <a:srgbClr val="FFC000"/>
      </a:accent3>
      <a:accent4>
        <a:srgbClr val="EB008B"/>
      </a:accent4>
      <a:accent5>
        <a:srgbClr val="00ADEF"/>
      </a:accent5>
      <a:accent6>
        <a:srgbClr val="9BBB59"/>
      </a:accent6>
      <a:hlink>
        <a:srgbClr val="76923C"/>
      </a:hlink>
      <a:folHlink>
        <a:srgbClr val="A7A711"/>
      </a:folHlink>
    </a:clrScheme>
    <a:fontScheme name="OFFICE资源宝库-www.mysoeasy.com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defRPr sz="1200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6858</TotalTime>
  <Words>4620</Words>
  <Application>Microsoft Office PowerPoint</Application>
  <PresentationFormat>全屏显示(4:3)</PresentationFormat>
  <Paragraphs>391</Paragraphs>
  <Slides>77</Slides>
  <Notes>24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77</vt:i4>
      </vt:variant>
    </vt:vector>
  </HeadingPairs>
  <TitlesOfParts>
    <vt:vector size="78" baseType="lpstr">
      <vt:lpstr>Office 主题​​</vt:lpstr>
      <vt:lpstr>微课与微课程</vt:lpstr>
      <vt:lpstr>PowerPoint 演示文稿</vt:lpstr>
      <vt:lpstr>什么是“微课”?</vt:lpstr>
      <vt:lpstr>近年教育资源大潮——“微课”迅猛发展</vt:lpstr>
      <vt:lpstr>微课怎么做 之 微课谁来做?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Web页面书写、录制云服务——0门槛</vt:lpstr>
      <vt:lpstr>屏幕录制、书写、上传一体化微课制作工具</vt:lpstr>
      <vt:lpstr>微课制作+展示平台整体架构</vt:lpstr>
      <vt:lpstr>微课怎么做 之 什么是“好”的微课?</vt:lpstr>
      <vt:lpstr>微课怎么用?</vt:lpstr>
      <vt:lpstr>PowerPoint 演示文稿</vt:lpstr>
      <vt:lpstr>“微课”如何提升教学质量/变革教育?</vt:lpstr>
      <vt:lpstr>PowerPoint 演示文稿</vt:lpstr>
      <vt:lpstr>“微课”的应用模式——“翻转课堂”</vt:lpstr>
      <vt:lpstr>PowerPoint 演示文稿</vt:lpstr>
      <vt:lpstr>翻转课堂 The Flipped Classroom Model</vt:lpstr>
      <vt:lpstr>PowerPoint 演示文稿</vt:lpstr>
      <vt:lpstr>PowerPoint 演示文稿</vt:lpstr>
      <vt:lpstr>学生学习活动的变化</vt:lpstr>
      <vt:lpstr>实施“翻转课堂”带来的巨大变化</vt:lpstr>
      <vt:lpstr>“翻转课堂”的实质——混合学习</vt:lpstr>
      <vt:lpstr>“翻转课堂”的实质——混合学习</vt:lpstr>
      <vt:lpstr>为什么需要“混合学习”</vt:lpstr>
      <vt:lpstr>PowerPoint 演示文稿</vt:lpstr>
      <vt:lpstr>PowerPoint 演示文稿</vt:lpstr>
      <vt:lpstr>PowerPoint 演示文稿</vt:lpstr>
      <vt:lpstr>翻转课堂的关键支撑</vt:lpstr>
      <vt:lpstr>PowerPoint 演示文稿</vt:lpstr>
      <vt:lpstr>翻转课堂的关键支撑 之 制作在线学习课程</vt:lpstr>
      <vt:lpstr>PowerPoint 演示文稿</vt:lpstr>
      <vt:lpstr>在线学习课程Demo</vt:lpstr>
      <vt:lpstr>翻转课堂的关键支撑 之 在线学习平台</vt:lpstr>
      <vt:lpstr>A 根据在线课程创建“在线教学计划”</vt:lpstr>
      <vt:lpstr>教师“创建教学计划”Demo界面</vt:lpstr>
      <vt:lpstr>B 学生开展在线学习</vt:lpstr>
      <vt:lpstr>在线学习课程Demo</vt:lpstr>
      <vt:lpstr>在线学习课程Demo</vt:lpstr>
      <vt:lpstr>在线学习课程Demo</vt:lpstr>
      <vt:lpstr>在线学习课程Demo</vt:lpstr>
      <vt:lpstr>在线学习课程Demo——视频标注</vt:lpstr>
      <vt:lpstr>在线学习课程Demo</vt:lpstr>
      <vt:lpstr>在线学习课程Demo</vt:lpstr>
      <vt:lpstr>在线学习课程中的关键技术</vt:lpstr>
      <vt:lpstr>C 实施“在线学习”的关键点</vt:lpstr>
      <vt:lpstr>在线学习支撑面对面学习的核心：学习数据</vt:lpstr>
      <vt:lpstr>云端学习数据统计监控</vt:lpstr>
      <vt:lpstr>云端学习数据统计监控</vt:lpstr>
      <vt:lpstr>云端学习数据统计监控</vt:lpstr>
      <vt:lpstr>云端学习数据统计监控</vt:lpstr>
      <vt:lpstr>云端学习数据统计监控</vt:lpstr>
      <vt:lpstr>云端学习数据统计监控</vt:lpstr>
      <vt:lpstr>云端学习数据统计监控</vt:lpstr>
      <vt:lpstr>云端学习数据统计监控</vt:lpstr>
      <vt:lpstr>云端学习数据统计监控</vt:lpstr>
      <vt:lpstr>从“微课”到“微课程”的演进过程</vt:lpstr>
      <vt:lpstr>翻转课堂的关键支撑 之 教师课堂教学变革</vt:lpstr>
      <vt:lpstr>“课堂教学”的挑战与机遇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jowa-pc</cp:lastModifiedBy>
  <cp:revision>149</cp:revision>
  <dcterms:created xsi:type="dcterms:W3CDTF">2012-09-03T06:08:15Z</dcterms:created>
  <dcterms:modified xsi:type="dcterms:W3CDTF">2013-07-09T03:07:26Z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模板ID">
    <vt:lpwstr>A30220121126A22</vt:lpwstr>
  </property>
  <property fmtid="{D5CDD505-2E9C-101B-9397-08002B2CF9AE}" pid="3" name="标题">
    <vt:lpwstr>蓝色光线模板</vt:lpwstr>
  </property>
  <property fmtid="{D5CDD505-2E9C-101B-9397-08002B2CF9AE}" pid="4" name="使用说明">
    <vt:lpwstr>PPT背景模板是PPT文档的格式、布局、图形效果整套美化方案，应用后不会改变PPT演示文稿本身的内容，仅仅使内容格式发生变化。点击【套用到文档】按钮即可套用该模板。</vt:lpwstr>
  </property>
  <property fmtid="{D5CDD505-2E9C-101B-9397-08002B2CF9AE}" pid="5" name="适用软件">
    <vt:lpwstr>PowerPoint 2007及以上版本</vt:lpwstr>
  </property>
  <property fmtid="{D5CDD505-2E9C-101B-9397-08002B2CF9AE}" pid="6" name="使用软件">
    <vt:lpwstr>ppt</vt:lpwstr>
  </property>
  <property fmtid="{D5CDD505-2E9C-101B-9397-08002B2CF9AE}" pid="7" name="相关案例">
    <vt:lpwstr>854</vt:lpwstr>
  </property>
  <property fmtid="{D5CDD505-2E9C-101B-9397-08002B2CF9AE}" pid="8" name="关键字">
    <vt:lpwstr>PPT背景模板 PPT 格式 背景 黑 黑色 圆圈 蓝色光线模板 炫 炫丽 炫光 通用 科技 通讯 简洁 V1</vt:lpwstr>
  </property>
  <property fmtid="{D5CDD505-2E9C-101B-9397-08002B2CF9AE}" pid="9" name="模板缩略图">
    <vt:lpwstr>A30220121126A22.png</vt:lpwstr>
  </property>
  <property fmtid="{D5CDD505-2E9C-101B-9397-08002B2CF9AE}" pid="10" name="显示VIP等级">
    <vt:lpwstr>1</vt:lpwstr>
  </property>
  <property fmtid="{D5CDD505-2E9C-101B-9397-08002B2CF9AE}" pid="11" name="附件ID">
    <vt:lpwstr>A30220121126A2201</vt:lpwstr>
  </property>
  <property fmtid="{D5CDD505-2E9C-101B-9397-08002B2CF9AE}" pid="12" name="缩略图标题">
    <vt:lpwstr>蓝色光线模板</vt:lpwstr>
  </property>
  <property fmtid="{D5CDD505-2E9C-101B-9397-08002B2CF9AE}" pid="13" name="附件路径">
    <vt:lpwstr>A30220121126A2201.dotx</vt:lpwstr>
  </property>
  <property fmtid="{D5CDD505-2E9C-101B-9397-08002B2CF9AE}" pid="14" name="附件缩略图">
    <vt:lpwstr>A30220121126A2201.png</vt:lpwstr>
  </property>
  <property fmtid="{D5CDD505-2E9C-101B-9397-08002B2CF9AE}" pid="15" name="VIP等级">
    <vt:lpwstr>1</vt:lpwstr>
  </property>
  <property fmtid="{D5CDD505-2E9C-101B-9397-08002B2CF9AE}" pid="16" name="是否可购买">
    <vt:lpwstr>0</vt:lpwstr>
  </property>
  <property fmtid="{D5CDD505-2E9C-101B-9397-08002B2CF9AE}" pid="17" name="价格">
    <vt:lpwstr>0</vt:lpwstr>
  </property>
  <property fmtid="{D5CDD505-2E9C-101B-9397-08002B2CF9AE}" pid="18" name="操作代码">
    <vt:lpwstr>2</vt:lpwstr>
  </property>
</Properties>
</file>