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1715" r:id="rId2"/>
    <p:sldId id="2206" r:id="rId3"/>
    <p:sldId id="2546" r:id="rId4"/>
    <p:sldId id="2547" r:id="rId5"/>
    <p:sldId id="2550" r:id="rId6"/>
    <p:sldId id="2548" r:id="rId7"/>
    <p:sldId id="2551" r:id="rId8"/>
    <p:sldId id="2552" r:id="rId9"/>
    <p:sldId id="2560" r:id="rId10"/>
    <p:sldId id="2553" r:id="rId11"/>
    <p:sldId id="2554" r:id="rId12"/>
    <p:sldId id="2390" r:id="rId13"/>
    <p:sldId id="2391" r:id="rId14"/>
    <p:sldId id="2392" r:id="rId15"/>
    <p:sldId id="2395" r:id="rId16"/>
    <p:sldId id="2447" r:id="rId17"/>
    <p:sldId id="2555" r:id="rId18"/>
    <p:sldId id="2120" r:id="rId19"/>
    <p:sldId id="2262" r:id="rId20"/>
    <p:sldId id="2363" r:id="rId21"/>
    <p:sldId id="2556" r:id="rId22"/>
    <p:sldId id="2402" r:id="rId23"/>
    <p:sldId id="2397" r:id="rId24"/>
    <p:sldId id="2398" r:id="rId25"/>
    <p:sldId id="2399" r:id="rId26"/>
    <p:sldId id="2561" r:id="rId27"/>
    <p:sldId id="2562" r:id="rId28"/>
    <p:sldId id="2565" r:id="rId29"/>
    <p:sldId id="2441" r:id="rId30"/>
    <p:sldId id="2335" r:id="rId31"/>
    <p:sldId id="2368" r:id="rId32"/>
    <p:sldId id="2366" r:id="rId33"/>
    <p:sldId id="2367" r:id="rId34"/>
    <p:sldId id="2350" r:id="rId35"/>
    <p:sldId id="2369" r:id="rId36"/>
    <p:sldId id="2356" r:id="rId37"/>
    <p:sldId id="2610" r:id="rId38"/>
    <p:sldId id="2611" r:id="rId39"/>
    <p:sldId id="2612" r:id="rId40"/>
    <p:sldId id="2613" r:id="rId41"/>
    <p:sldId id="2579" r:id="rId42"/>
    <p:sldId id="2580" r:id="rId43"/>
    <p:sldId id="2581" r:id="rId44"/>
    <p:sldId id="2601" r:id="rId45"/>
    <p:sldId id="2602" r:id="rId46"/>
    <p:sldId id="2603" r:id="rId47"/>
    <p:sldId id="2604" r:id="rId48"/>
    <p:sldId id="2605" r:id="rId49"/>
    <p:sldId id="2606" r:id="rId50"/>
    <p:sldId id="2607" r:id="rId51"/>
    <p:sldId id="2608" r:id="rId52"/>
    <p:sldId id="2609" r:id="rId53"/>
    <p:sldId id="2600" r:id="rId54"/>
    <p:sldId id="2540" r:id="rId55"/>
    <p:sldId id="2541" r:id="rId56"/>
    <p:sldId id="2543" r:id="rId57"/>
    <p:sldId id="2544" r:id="rId58"/>
    <p:sldId id="2545" r:id="rId59"/>
    <p:sldId id="2589" r:id="rId60"/>
    <p:sldId id="2599" r:id="rId61"/>
    <p:sldId id="2583" r:id="rId62"/>
    <p:sldId id="1447" r:id="rId63"/>
    <p:sldId id="2205" r:id="rId64"/>
    <p:sldId id="1448" r:id="rId65"/>
    <p:sldId id="1449" r:id="rId66"/>
  </p:sldIdLst>
  <p:sldSz cx="9144000" cy="6858000" type="screen4x3"/>
  <p:notesSz cx="6858000" cy="9144000"/>
  <p:custDataLst>
    <p:tags r:id="rId69"/>
  </p:custDataLst>
  <p:defaultTextStyle>
    <a:defPPr>
      <a:defRPr lang="zh-CN"/>
    </a:defPPr>
    <a:lvl1pPr algn="l" rtl="0" fontAlgn="base">
      <a:spcBef>
        <a:spcPct val="0"/>
      </a:spcBef>
      <a:spcAft>
        <a:spcPct val="0"/>
      </a:spcAft>
      <a:defRPr kern="1200">
        <a:solidFill>
          <a:schemeClr val="tx1"/>
        </a:solidFill>
        <a:latin typeface="Arial" charset="0"/>
        <a:ea typeface="华文楷体" pitchFamily="2" charset="-122"/>
        <a:cs typeface="+mn-cs"/>
      </a:defRPr>
    </a:lvl1pPr>
    <a:lvl2pPr marL="457200" algn="l" rtl="0" fontAlgn="base">
      <a:spcBef>
        <a:spcPct val="0"/>
      </a:spcBef>
      <a:spcAft>
        <a:spcPct val="0"/>
      </a:spcAft>
      <a:defRPr kern="1200">
        <a:solidFill>
          <a:schemeClr val="tx1"/>
        </a:solidFill>
        <a:latin typeface="Arial" charset="0"/>
        <a:ea typeface="华文楷体" pitchFamily="2" charset="-122"/>
        <a:cs typeface="+mn-cs"/>
      </a:defRPr>
    </a:lvl2pPr>
    <a:lvl3pPr marL="914400" algn="l" rtl="0" fontAlgn="base">
      <a:spcBef>
        <a:spcPct val="0"/>
      </a:spcBef>
      <a:spcAft>
        <a:spcPct val="0"/>
      </a:spcAft>
      <a:defRPr kern="1200">
        <a:solidFill>
          <a:schemeClr val="tx1"/>
        </a:solidFill>
        <a:latin typeface="Arial" charset="0"/>
        <a:ea typeface="华文楷体" pitchFamily="2" charset="-122"/>
        <a:cs typeface="+mn-cs"/>
      </a:defRPr>
    </a:lvl3pPr>
    <a:lvl4pPr marL="1371600" algn="l" rtl="0" fontAlgn="base">
      <a:spcBef>
        <a:spcPct val="0"/>
      </a:spcBef>
      <a:spcAft>
        <a:spcPct val="0"/>
      </a:spcAft>
      <a:defRPr kern="1200">
        <a:solidFill>
          <a:schemeClr val="tx1"/>
        </a:solidFill>
        <a:latin typeface="Arial" charset="0"/>
        <a:ea typeface="华文楷体" pitchFamily="2" charset="-122"/>
        <a:cs typeface="+mn-cs"/>
      </a:defRPr>
    </a:lvl4pPr>
    <a:lvl5pPr marL="1828800" algn="l" rtl="0" fontAlgn="base">
      <a:spcBef>
        <a:spcPct val="0"/>
      </a:spcBef>
      <a:spcAft>
        <a:spcPct val="0"/>
      </a:spcAft>
      <a:defRPr kern="1200">
        <a:solidFill>
          <a:schemeClr val="tx1"/>
        </a:solidFill>
        <a:latin typeface="Arial" charset="0"/>
        <a:ea typeface="华文楷体" pitchFamily="2" charset="-122"/>
        <a:cs typeface="+mn-cs"/>
      </a:defRPr>
    </a:lvl5pPr>
    <a:lvl6pPr marL="2286000" algn="l" defTabSz="914400" rtl="0" eaLnBrk="1" latinLnBrk="0" hangingPunct="1">
      <a:defRPr kern="1200">
        <a:solidFill>
          <a:schemeClr val="tx1"/>
        </a:solidFill>
        <a:latin typeface="Arial" charset="0"/>
        <a:ea typeface="华文楷体" pitchFamily="2" charset="-122"/>
        <a:cs typeface="+mn-cs"/>
      </a:defRPr>
    </a:lvl6pPr>
    <a:lvl7pPr marL="2743200" algn="l" defTabSz="914400" rtl="0" eaLnBrk="1" latinLnBrk="0" hangingPunct="1">
      <a:defRPr kern="1200">
        <a:solidFill>
          <a:schemeClr val="tx1"/>
        </a:solidFill>
        <a:latin typeface="Arial" charset="0"/>
        <a:ea typeface="华文楷体" pitchFamily="2" charset="-122"/>
        <a:cs typeface="+mn-cs"/>
      </a:defRPr>
    </a:lvl7pPr>
    <a:lvl8pPr marL="3200400" algn="l" defTabSz="914400" rtl="0" eaLnBrk="1" latinLnBrk="0" hangingPunct="1">
      <a:defRPr kern="1200">
        <a:solidFill>
          <a:schemeClr val="tx1"/>
        </a:solidFill>
        <a:latin typeface="Arial" charset="0"/>
        <a:ea typeface="华文楷体" pitchFamily="2" charset="-122"/>
        <a:cs typeface="+mn-cs"/>
      </a:defRPr>
    </a:lvl8pPr>
    <a:lvl9pPr marL="3657600" algn="l" defTabSz="914400" rtl="0" eaLnBrk="1" latinLnBrk="0" hangingPunct="1">
      <a:defRPr kern="1200">
        <a:solidFill>
          <a:schemeClr val="tx1"/>
        </a:solidFill>
        <a:latin typeface="Arial" charset="0"/>
        <a:ea typeface="华文楷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09B7"/>
    <a:srgbClr val="660033"/>
    <a:srgbClr val="FFFFB3"/>
    <a:srgbClr val="D68080"/>
    <a:srgbClr val="A0ABE4"/>
    <a:srgbClr val="FF9999"/>
    <a:srgbClr val="6779D3"/>
    <a:srgbClr val="BEC6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87" autoAdjust="0"/>
    <p:restoredTop sz="98193" autoAdjust="0"/>
  </p:normalViewPr>
  <p:slideViewPr>
    <p:cSldViewPr>
      <p:cViewPr varScale="1">
        <p:scale>
          <a:sx n="72" d="100"/>
          <a:sy n="72" d="100"/>
        </p:scale>
        <p:origin x="960" y="46"/>
      </p:cViewPr>
      <p:guideLst>
        <p:guide orient="horz" pos="2160"/>
        <p:guide pos="2880"/>
      </p:guideLst>
    </p:cSldViewPr>
  </p:slideViewPr>
  <p:outlineViewPr>
    <p:cViewPr>
      <p:scale>
        <a:sx n="33" d="100"/>
        <a:sy n="33" d="100"/>
      </p:scale>
      <p:origin x="0" y="844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宋体" charset="-122"/>
              </a:defRPr>
            </a:lvl1pPr>
          </a:lstStyle>
          <a:p>
            <a:endParaRPr lang="zh-CN" altLang="en-US"/>
          </a:p>
        </p:txBody>
      </p:sp>
      <p:sp>
        <p:nvSpPr>
          <p:cNvPr id="716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宋体" charset="-122"/>
              </a:defRPr>
            </a:lvl1pPr>
          </a:lstStyle>
          <a:p>
            <a:fld id="{A84E93D0-15CB-4435-849C-F9C2115497D9}" type="datetimeFigureOut">
              <a:rPr lang="zh-CN" altLang="en-US"/>
              <a:pPr/>
              <a:t>2016/1/9</a:t>
            </a:fld>
            <a:endParaRPr lang="en-US" altLang="zh-CN"/>
          </a:p>
        </p:txBody>
      </p:sp>
      <p:sp>
        <p:nvSpPr>
          <p:cNvPr id="716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宋体" charset="-122"/>
              </a:defRPr>
            </a:lvl1pPr>
          </a:lstStyle>
          <a:p>
            <a:endParaRPr lang="en-US" altLang="zh-CN"/>
          </a:p>
        </p:txBody>
      </p:sp>
      <p:sp>
        <p:nvSpPr>
          <p:cNvPr id="716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宋体" charset="-122"/>
              </a:defRPr>
            </a:lvl1pPr>
          </a:lstStyle>
          <a:p>
            <a:fld id="{27E32805-23A8-434F-BBE8-C7E7FC6C5AE1}" type="slidenum">
              <a:rPr lang="zh-CN" altLang="en-US"/>
              <a:pPr/>
              <a:t>‹#›</a:t>
            </a:fld>
            <a:endParaRPr lang="en-US" altLang="zh-CN"/>
          </a:p>
        </p:txBody>
      </p:sp>
    </p:spTree>
    <p:extLst>
      <p:ext uri="{BB962C8B-B14F-4D97-AF65-F5344CB8AC3E}">
        <p14:creationId xmlns:p14="http://schemas.microsoft.com/office/powerpoint/2010/main" val="3923014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825566A-8D1C-4DCB-B7C7-1E67DF389BD3}" type="datetimeFigureOut">
              <a:rPr lang="zh-CN" altLang="en-US"/>
              <a:pPr>
                <a:defRPr/>
              </a:pPr>
              <a:t>2016/1/9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4C37F2A-0438-4008-88F9-CB0FC6138410}" type="slidenum">
              <a:rPr lang="zh-CN" altLang="en-US"/>
              <a:pPr>
                <a:defRPr/>
              </a:pPr>
              <a:t>‹#›</a:t>
            </a:fld>
            <a:endParaRPr lang="zh-CN" altLang="en-US"/>
          </a:p>
        </p:txBody>
      </p:sp>
    </p:spTree>
    <p:extLst>
      <p:ext uri="{BB962C8B-B14F-4D97-AF65-F5344CB8AC3E}">
        <p14:creationId xmlns:p14="http://schemas.microsoft.com/office/powerpoint/2010/main" val="126456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363808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72524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236847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180353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0B32B4-060F-4070-A5D5-4056AB3A2EF8}" type="slidenum">
              <a:rPr lang="zh-CN" altLang="en-US" smtClean="0"/>
              <a:t>37</a:t>
            </a:fld>
            <a:endParaRPr lang="zh-CN" altLang="en-US"/>
          </a:p>
        </p:txBody>
      </p:sp>
    </p:spTree>
    <p:extLst>
      <p:ext uri="{BB962C8B-B14F-4D97-AF65-F5344CB8AC3E}">
        <p14:creationId xmlns:p14="http://schemas.microsoft.com/office/powerpoint/2010/main" val="270619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10B32B4-060F-4070-A5D5-4056AB3A2EF8}" type="slidenum">
              <a:rPr lang="zh-CN" altLang="en-US" smtClean="0"/>
              <a:t>39</a:t>
            </a:fld>
            <a:endParaRPr lang="zh-CN" altLang="en-US"/>
          </a:p>
        </p:txBody>
      </p:sp>
    </p:spTree>
    <p:extLst>
      <p:ext uri="{BB962C8B-B14F-4D97-AF65-F5344CB8AC3E}">
        <p14:creationId xmlns:p14="http://schemas.microsoft.com/office/powerpoint/2010/main" val="2181362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1289196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223789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Tree>
    <p:extLst>
      <p:ext uri="{BB962C8B-B14F-4D97-AF65-F5344CB8AC3E}">
        <p14:creationId xmlns:p14="http://schemas.microsoft.com/office/powerpoint/2010/main" val="25676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9BF33BF-BC86-43E8-9BFA-A970ED1D2C9A}" type="datetimeFigureOut">
              <a:rPr lang="zh-CN" altLang="en-US"/>
              <a:pPr>
                <a:defRPr/>
              </a:pPr>
              <a:t>2016/1/9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45D35C-D3F6-4EA5-A98C-3D4AB3CE089B}"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F6EE8A-30C3-4913-8B4A-2EC043C9BD1E}" type="datetimeFigureOut">
              <a:rPr lang="zh-CN" altLang="en-US"/>
              <a:pPr>
                <a:defRPr/>
              </a:pPr>
              <a:t>2016/1/9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52AC5C-4064-4619-87F8-DA6352C26D5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58F4BF5-370C-4E6C-8688-E4E79F809815}" type="datetimeFigureOut">
              <a:rPr lang="zh-CN" altLang="en-US"/>
              <a:pPr>
                <a:defRPr/>
              </a:pPr>
              <a:t>2016/1/9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01974D1-FDAF-4393-A3CA-DE189B79A499}"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pic>
        <p:nvPicPr>
          <p:cNvPr id="4" name="图片 8" descr="3"/>
          <p:cNvPicPr>
            <a:picLocks noChangeAspect="1" noChangeArrowheads="1"/>
          </p:cNvPicPr>
          <p:nvPr/>
        </p:nvPicPr>
        <p:blipFill>
          <a:blip r:embed="rId2" cstate="print"/>
          <a:srcRect r="21388" b="40616"/>
          <a:stretch>
            <a:fillRect/>
          </a:stretch>
        </p:blipFill>
        <p:spPr bwMode="gray">
          <a:xfrm>
            <a:off x="0" y="4876800"/>
            <a:ext cx="9144000" cy="1981200"/>
          </a:xfrm>
          <a:prstGeom prst="rect">
            <a:avLst/>
          </a:prstGeom>
          <a:noFill/>
          <a:ln w="9525">
            <a:noFill/>
            <a:miter lim="800000"/>
            <a:headEnd/>
            <a:tailEnd/>
          </a:ln>
        </p:spPr>
      </p:pic>
      <p:pic>
        <p:nvPicPr>
          <p:cNvPr id="5" name="图片 9" descr="2"/>
          <p:cNvPicPr>
            <a:picLocks noChangeAspect="1" noChangeArrowheads="1"/>
          </p:cNvPicPr>
          <p:nvPr/>
        </p:nvPicPr>
        <p:blipFill>
          <a:blip r:embed="rId3" cstate="print">
            <a:lum contrast="12000"/>
          </a:blip>
          <a:srcRect/>
          <a:stretch>
            <a:fillRect/>
          </a:stretch>
        </p:blipFill>
        <p:spPr bwMode="gray">
          <a:xfrm>
            <a:off x="0" y="5105400"/>
            <a:ext cx="1384300" cy="1562100"/>
          </a:xfrm>
          <a:prstGeom prst="rect">
            <a:avLst/>
          </a:prstGeom>
          <a:noFill/>
          <a:ln w="9525">
            <a:noFill/>
            <a:miter lim="800000"/>
            <a:headEnd/>
            <a:tailEnd/>
          </a:ln>
        </p:spPr>
      </p:pic>
      <p:sp>
        <p:nvSpPr>
          <p:cNvPr id="6" name="任意多边形 112"/>
          <p:cNvSpPr>
            <a:spLocks/>
          </p:cNvSpPr>
          <p:nvPr/>
        </p:nvSpPr>
        <p:spPr bwMode="gray">
          <a:xfrm>
            <a:off x="5334000" y="0"/>
            <a:ext cx="3149600" cy="5029200"/>
          </a:xfrm>
          <a:custGeom>
            <a:avLst/>
            <a:gdLst>
              <a:gd name="T0" fmla="*/ 3124200 w 1984"/>
              <a:gd name="T1" fmla="*/ 5029200 h 2592"/>
              <a:gd name="T2" fmla="*/ 0 w 1984"/>
              <a:gd name="T3" fmla="*/ 0 h 2592"/>
              <a:gd name="T4" fmla="*/ 946150 w 1984"/>
              <a:gd name="T5" fmla="*/ 0 h 2592"/>
              <a:gd name="T6" fmla="*/ 3124200 w 1984"/>
              <a:gd name="T7" fmla="*/ 5029200 h 2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4" h="2592">
                <a:moveTo>
                  <a:pt x="1968" y="2592"/>
                </a:moveTo>
                <a:cubicBezTo>
                  <a:pt x="1762" y="958"/>
                  <a:pt x="825" y="389"/>
                  <a:pt x="0" y="0"/>
                </a:cubicBezTo>
                <a:lnTo>
                  <a:pt x="596" y="0"/>
                </a:lnTo>
                <a:cubicBezTo>
                  <a:pt x="1984" y="437"/>
                  <a:pt x="1977" y="2332"/>
                  <a:pt x="1968" y="2592"/>
                </a:cubicBezTo>
                <a:close/>
              </a:path>
            </a:pathLst>
          </a:custGeom>
          <a:solidFill>
            <a:srgbClr val="FFFFFF">
              <a:alpha val="20000"/>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7" name="任意多边形 113"/>
          <p:cNvSpPr>
            <a:spLocks/>
          </p:cNvSpPr>
          <p:nvPr/>
        </p:nvSpPr>
        <p:spPr bwMode="gray">
          <a:xfrm>
            <a:off x="8407400" y="0"/>
            <a:ext cx="736600" cy="4953000"/>
          </a:xfrm>
          <a:custGeom>
            <a:avLst/>
            <a:gdLst>
              <a:gd name="T0" fmla="*/ 0 w 464"/>
              <a:gd name="T1" fmla="*/ 4953000 h 2562"/>
              <a:gd name="T2" fmla="*/ 647700 w 464"/>
              <a:gd name="T3" fmla="*/ 3015878 h 2562"/>
              <a:gd name="T4" fmla="*/ 736600 w 464"/>
              <a:gd name="T5" fmla="*/ 0 h 2562"/>
              <a:gd name="T6" fmla="*/ 66675 w 464"/>
              <a:gd name="T7" fmla="*/ 0 h 2562"/>
              <a:gd name="T8" fmla="*/ 442913 w 464"/>
              <a:gd name="T9" fmla="*/ 3093208 h 2562"/>
              <a:gd name="T10" fmla="*/ 0 w 464"/>
              <a:gd name="T11" fmla="*/ 4953000 h 2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2562">
                <a:moveTo>
                  <a:pt x="0" y="2562"/>
                </a:moveTo>
                <a:cubicBezTo>
                  <a:pt x="288" y="2246"/>
                  <a:pt x="356" y="1924"/>
                  <a:pt x="408" y="1560"/>
                </a:cubicBezTo>
                <a:cubicBezTo>
                  <a:pt x="460" y="1196"/>
                  <a:pt x="464" y="332"/>
                  <a:pt x="464" y="0"/>
                </a:cubicBezTo>
                <a:lnTo>
                  <a:pt x="42" y="0"/>
                </a:lnTo>
                <a:cubicBezTo>
                  <a:pt x="196" y="401"/>
                  <a:pt x="305" y="1169"/>
                  <a:pt x="279" y="1600"/>
                </a:cubicBezTo>
                <a:cubicBezTo>
                  <a:pt x="254" y="2032"/>
                  <a:pt x="254" y="2206"/>
                  <a:pt x="0" y="2562"/>
                </a:cubicBezTo>
                <a:close/>
              </a:path>
            </a:pathLst>
          </a:custGeom>
          <a:solidFill>
            <a:srgbClr val="FFFFFF">
              <a:alpha val="20000"/>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grpSp>
        <p:nvGrpSpPr>
          <p:cNvPr id="8" name="组合 114"/>
          <p:cNvGrpSpPr>
            <a:grpSpLocks/>
          </p:cNvGrpSpPr>
          <p:nvPr/>
        </p:nvGrpSpPr>
        <p:grpSpPr bwMode="auto">
          <a:xfrm rot="-893609">
            <a:off x="7173913" y="769938"/>
            <a:ext cx="1752600" cy="830262"/>
            <a:chOff x="1152" y="584"/>
            <a:chExt cx="3946" cy="1960"/>
          </a:xfrm>
        </p:grpSpPr>
        <p:sp>
          <p:nvSpPr>
            <p:cNvPr id="9" name="任意多边形 115"/>
            <p:cNvSpPr>
              <a:spLocks/>
            </p:cNvSpPr>
            <p:nvPr userDrawn="1"/>
          </p:nvSpPr>
          <p:spPr bwMode="gray">
            <a:xfrm>
              <a:off x="1141" y="569"/>
              <a:ext cx="3921" cy="1720"/>
            </a:xfrm>
            <a:custGeom>
              <a:avLst/>
              <a:gdLst>
                <a:gd name="T0" fmla="*/ 0 w 3920"/>
                <a:gd name="T1" fmla="*/ 1500 h 1720"/>
                <a:gd name="T2" fmla="*/ 768 w 3920"/>
                <a:gd name="T3" fmla="*/ 424 h 1720"/>
                <a:gd name="T4" fmla="*/ 2208 w 3920"/>
                <a:gd name="T5" fmla="*/ 424 h 1720"/>
                <a:gd name="T6" fmla="*/ 3920 w 3920"/>
                <a:gd name="T7" fmla="*/ 828 h 1720"/>
                <a:gd name="T8" fmla="*/ 3216 w 3920"/>
                <a:gd name="T9" fmla="*/ 1720 h 1720"/>
                <a:gd name="T10" fmla="*/ 1524 w 3920"/>
                <a:gd name="T11" fmla="*/ 1600 h 1720"/>
                <a:gd name="T12" fmla="*/ 3232 w 3920"/>
                <a:gd name="T13" fmla="*/ 1628 h 1720"/>
                <a:gd name="T14" fmla="*/ 3748 w 3920"/>
                <a:gd name="T15" fmla="*/ 820 h 1720"/>
                <a:gd name="T16" fmla="*/ 2256 w 3920"/>
                <a:gd name="T17" fmla="*/ 472 h 1720"/>
                <a:gd name="T18" fmla="*/ 1468 w 3920"/>
                <a:gd name="T19" fmla="*/ 1524 h 1720"/>
                <a:gd name="T20" fmla="*/ 2160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0" name="任意多边形 116"/>
            <p:cNvSpPr>
              <a:spLocks/>
            </p:cNvSpPr>
            <p:nvPr userDrawn="1"/>
          </p:nvSpPr>
          <p:spPr bwMode="gray">
            <a:xfrm>
              <a:off x="2879" y="1583"/>
              <a:ext cx="2220" cy="956"/>
            </a:xfrm>
            <a:custGeom>
              <a:avLst/>
              <a:gdLst>
                <a:gd name="T0" fmla="*/ 0 w 2218"/>
                <a:gd name="T1" fmla="*/ 672 h 960"/>
                <a:gd name="T2" fmla="*/ 1640 w 2218"/>
                <a:gd name="T3" fmla="*/ 960 h 960"/>
                <a:gd name="T4" fmla="*/ 2208 w 2218"/>
                <a:gd name="T5" fmla="*/ 0 h 960"/>
                <a:gd name="T6" fmla="*/ 1580 w 2218"/>
                <a:gd name="T7" fmla="*/ 888 h 960"/>
                <a:gd name="T8" fmla="*/ 0 w 2218"/>
                <a:gd name="T9" fmla="*/ 672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1" name="任意多边形 117"/>
            <p:cNvSpPr>
              <a:spLocks/>
            </p:cNvSpPr>
            <p:nvPr userDrawn="1"/>
          </p:nvSpPr>
          <p:spPr bwMode="gray">
            <a:xfrm>
              <a:off x="1247" y="2026"/>
              <a:ext cx="1580" cy="394"/>
            </a:xfrm>
            <a:custGeom>
              <a:avLst/>
              <a:gdLst>
                <a:gd name="T0" fmla="*/ 0 w 1584"/>
                <a:gd name="T1" fmla="*/ 224 h 392"/>
                <a:gd name="T2" fmla="*/ 1152 w 1584"/>
                <a:gd name="T3" fmla="*/ 224 h 392"/>
                <a:gd name="T4" fmla="*/ 1584 w 1584"/>
                <a:gd name="T5" fmla="*/ 272 h 392"/>
                <a:gd name="T6" fmla="*/ 1144 w 1584"/>
                <a:gd name="T7" fmla="*/ 144 h 392"/>
                <a:gd name="T8" fmla="*/ 0 w 1584"/>
                <a:gd name="T9" fmla="*/ 224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2" name="任意多边形 118"/>
            <p:cNvSpPr>
              <a:spLocks/>
            </p:cNvSpPr>
            <p:nvPr userDrawn="1"/>
          </p:nvSpPr>
          <p:spPr bwMode="gray">
            <a:xfrm>
              <a:off x="2777" y="2022"/>
              <a:ext cx="1730" cy="345"/>
            </a:xfrm>
            <a:custGeom>
              <a:avLst/>
              <a:gdLst>
                <a:gd name="T0" fmla="*/ 0 w 1731"/>
                <a:gd name="T1" fmla="*/ 176 h 344"/>
                <a:gd name="T2" fmla="*/ 1604 w 1731"/>
                <a:gd name="T3" fmla="*/ 344 h 344"/>
                <a:gd name="T4" fmla="*/ 760 w 1731"/>
                <a:gd name="T5" fmla="*/ 72 h 344"/>
                <a:gd name="T6" fmla="*/ 0 w 1731"/>
                <a:gd name="T7" fmla="*/ 176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3" name="任意多边形 119"/>
            <p:cNvSpPr>
              <a:spLocks/>
            </p:cNvSpPr>
            <p:nvPr userDrawn="1"/>
          </p:nvSpPr>
          <p:spPr bwMode="gray">
            <a:xfrm>
              <a:off x="4440" y="1677"/>
              <a:ext cx="504" cy="675"/>
            </a:xfrm>
            <a:custGeom>
              <a:avLst/>
              <a:gdLst>
                <a:gd name="T0" fmla="*/ 456 w 504"/>
                <a:gd name="T1" fmla="*/ 48 h 672"/>
                <a:gd name="T2" fmla="*/ 312 w 504"/>
                <a:gd name="T3" fmla="*/ 336 h 672"/>
                <a:gd name="T4" fmla="*/ 24 w 504"/>
                <a:gd name="T5" fmla="*/ 624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4" name="任意多边形 120"/>
            <p:cNvSpPr>
              <a:spLocks/>
            </p:cNvSpPr>
            <p:nvPr userDrawn="1"/>
          </p:nvSpPr>
          <p:spPr bwMode="gray">
            <a:xfrm>
              <a:off x="3422" y="1408"/>
              <a:ext cx="1076" cy="307"/>
            </a:xfrm>
            <a:custGeom>
              <a:avLst/>
              <a:gdLst>
                <a:gd name="T0" fmla="*/ 0 w 1081"/>
                <a:gd name="T1" fmla="*/ 36 h 301"/>
                <a:gd name="T2" fmla="*/ 992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5" name="任意多边形 121"/>
            <p:cNvSpPr>
              <a:spLocks/>
            </p:cNvSpPr>
            <p:nvPr userDrawn="1"/>
          </p:nvSpPr>
          <p:spPr bwMode="gray">
            <a:xfrm rot="-136485">
              <a:off x="3515" y="1101"/>
              <a:ext cx="1079" cy="300"/>
            </a:xfrm>
            <a:custGeom>
              <a:avLst/>
              <a:gdLst>
                <a:gd name="T0" fmla="*/ 0 w 1081"/>
                <a:gd name="T1" fmla="*/ 36 h 301"/>
                <a:gd name="T2" fmla="*/ 992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6" name="任意多边形 122"/>
            <p:cNvSpPr>
              <a:spLocks/>
            </p:cNvSpPr>
            <p:nvPr userDrawn="1"/>
          </p:nvSpPr>
          <p:spPr bwMode="gray">
            <a:xfrm>
              <a:off x="1932" y="1122"/>
              <a:ext cx="1015" cy="169"/>
            </a:xfrm>
            <a:custGeom>
              <a:avLst/>
              <a:gdLst>
                <a:gd name="T0" fmla="*/ 0 w 1013"/>
                <a:gd name="T1" fmla="*/ 116 h 171"/>
                <a:gd name="T2" fmla="*/ 932 w 1013"/>
                <a:gd name="T3" fmla="*/ 156 h 171"/>
                <a:gd name="T4" fmla="*/ 485 w 1013"/>
                <a:gd name="T5" fmla="*/ 23 h 171"/>
                <a:gd name="T6" fmla="*/ 0 w 1013"/>
                <a:gd name="T7" fmla="*/ 116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7" name="任意多边形 123"/>
            <p:cNvSpPr>
              <a:spLocks/>
            </p:cNvSpPr>
            <p:nvPr userDrawn="1"/>
          </p:nvSpPr>
          <p:spPr bwMode="gray">
            <a:xfrm>
              <a:off x="1793" y="1359"/>
              <a:ext cx="1015" cy="172"/>
            </a:xfrm>
            <a:custGeom>
              <a:avLst/>
              <a:gdLst>
                <a:gd name="T0" fmla="*/ 0 w 1013"/>
                <a:gd name="T1" fmla="*/ 116 h 171"/>
                <a:gd name="T2" fmla="*/ 932 w 1013"/>
                <a:gd name="T3" fmla="*/ 156 h 171"/>
                <a:gd name="T4" fmla="*/ 485 w 1013"/>
                <a:gd name="T5" fmla="*/ 23 h 171"/>
                <a:gd name="T6" fmla="*/ 0 w 1013"/>
                <a:gd name="T7" fmla="*/ 116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18" name="任意多边形 124"/>
            <p:cNvSpPr>
              <a:spLocks/>
            </p:cNvSpPr>
            <p:nvPr userDrawn="1"/>
          </p:nvSpPr>
          <p:spPr bwMode="gray">
            <a:xfrm>
              <a:off x="1590" y="1660"/>
              <a:ext cx="1058" cy="157"/>
            </a:xfrm>
            <a:custGeom>
              <a:avLst/>
              <a:gdLst>
                <a:gd name="T0" fmla="*/ 0 w 1057"/>
                <a:gd name="T1" fmla="*/ 100 h 155"/>
                <a:gd name="T2" fmla="*/ 972 w 1057"/>
                <a:gd name="T3" fmla="*/ 140 h 155"/>
                <a:gd name="T4" fmla="*/ 506 w 1057"/>
                <a:gd name="T5" fmla="*/ 7 h 155"/>
                <a:gd name="T6" fmla="*/ 0 w 1057"/>
                <a:gd name="T7" fmla="*/ 100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30196"/>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grpSp>
      <p:sp>
        <p:nvSpPr>
          <p:cNvPr id="19" name="任意多边形 125"/>
          <p:cNvSpPr>
            <a:spLocks/>
          </p:cNvSpPr>
          <p:nvPr/>
        </p:nvSpPr>
        <p:spPr bwMode="gray">
          <a:xfrm rot="14091686">
            <a:off x="8398669" y="3475832"/>
            <a:ext cx="681037" cy="603250"/>
          </a:xfrm>
          <a:custGeom>
            <a:avLst/>
            <a:gdLst>
              <a:gd name="T0" fmla="*/ 434455 w 406"/>
              <a:gd name="T1" fmla="*/ 192146 h 405"/>
              <a:gd name="T2" fmla="*/ 469681 w 406"/>
              <a:gd name="T3" fmla="*/ 187678 h 405"/>
              <a:gd name="T4" fmla="*/ 473036 w 406"/>
              <a:gd name="T5" fmla="*/ 159377 h 405"/>
              <a:gd name="T6" fmla="*/ 464648 w 406"/>
              <a:gd name="T7" fmla="*/ 147461 h 405"/>
              <a:gd name="T8" fmla="*/ 369035 w 406"/>
              <a:gd name="T9" fmla="*/ 107244 h 405"/>
              <a:gd name="T10" fmla="*/ 399229 w 406"/>
              <a:gd name="T11" fmla="*/ 102776 h 405"/>
              <a:gd name="T12" fmla="*/ 404261 w 406"/>
              <a:gd name="T13" fmla="*/ 75965 h 405"/>
              <a:gd name="T14" fmla="*/ 394196 w 406"/>
              <a:gd name="T15" fmla="*/ 65538 h 405"/>
              <a:gd name="T16" fmla="*/ 327099 w 406"/>
              <a:gd name="T17" fmla="*/ 52133 h 405"/>
              <a:gd name="T18" fmla="*/ 293550 w 406"/>
              <a:gd name="T19" fmla="*/ 13406 h 405"/>
              <a:gd name="T20" fmla="*/ 276776 w 406"/>
              <a:gd name="T21" fmla="*/ 2979 h 405"/>
              <a:gd name="T22" fmla="*/ 253292 w 406"/>
              <a:gd name="T23" fmla="*/ 0 h 405"/>
              <a:gd name="T24" fmla="*/ 231485 w 406"/>
              <a:gd name="T25" fmla="*/ 22343 h 405"/>
              <a:gd name="T26" fmla="*/ 263357 w 406"/>
              <a:gd name="T27" fmla="*/ 102776 h 405"/>
              <a:gd name="T28" fmla="*/ 301938 w 406"/>
              <a:gd name="T29" fmla="*/ 196615 h 405"/>
              <a:gd name="T30" fmla="*/ 318712 w 406"/>
              <a:gd name="T31" fmla="*/ 245769 h 405"/>
              <a:gd name="T32" fmla="*/ 268389 w 406"/>
              <a:gd name="T33" fmla="*/ 263643 h 405"/>
              <a:gd name="T34" fmla="*/ 177808 w 406"/>
              <a:gd name="T35" fmla="*/ 271090 h 405"/>
              <a:gd name="T36" fmla="*/ 127485 w 406"/>
              <a:gd name="T37" fmla="*/ 272580 h 405"/>
              <a:gd name="T38" fmla="*/ 35226 w 406"/>
              <a:gd name="T39" fmla="*/ 285985 h 405"/>
              <a:gd name="T40" fmla="*/ 6710 w 406"/>
              <a:gd name="T41" fmla="*/ 414083 h 405"/>
              <a:gd name="T42" fmla="*/ 135872 w 406"/>
              <a:gd name="T43" fmla="*/ 330670 h 405"/>
              <a:gd name="T44" fmla="*/ 208001 w 406"/>
              <a:gd name="T45" fmla="*/ 333649 h 405"/>
              <a:gd name="T46" fmla="*/ 293550 w 406"/>
              <a:gd name="T47" fmla="*/ 344076 h 405"/>
              <a:gd name="T48" fmla="*/ 317034 w 406"/>
              <a:gd name="T49" fmla="*/ 366419 h 405"/>
              <a:gd name="T50" fmla="*/ 288518 w 406"/>
              <a:gd name="T51" fmla="*/ 436425 h 405"/>
              <a:gd name="T52" fmla="*/ 251615 w 406"/>
              <a:gd name="T53" fmla="*/ 531754 h 405"/>
              <a:gd name="T54" fmla="*/ 226453 w 406"/>
              <a:gd name="T55" fmla="*/ 597292 h 405"/>
              <a:gd name="T56" fmla="*/ 261679 w 406"/>
              <a:gd name="T57" fmla="*/ 603250 h 405"/>
              <a:gd name="T58" fmla="*/ 283486 w 406"/>
              <a:gd name="T59" fmla="*/ 601760 h 405"/>
              <a:gd name="T60" fmla="*/ 303615 w 406"/>
              <a:gd name="T61" fmla="*/ 579418 h 405"/>
              <a:gd name="T62" fmla="*/ 333809 w 406"/>
              <a:gd name="T63" fmla="*/ 540691 h 405"/>
              <a:gd name="T64" fmla="*/ 399229 w 406"/>
              <a:gd name="T65" fmla="*/ 536222 h 405"/>
              <a:gd name="T66" fmla="*/ 404261 w 406"/>
              <a:gd name="T67" fmla="*/ 509411 h 405"/>
              <a:gd name="T68" fmla="*/ 394196 w 406"/>
              <a:gd name="T69" fmla="*/ 496006 h 405"/>
              <a:gd name="T70" fmla="*/ 399229 w 406"/>
              <a:gd name="T71" fmla="*/ 455789 h 405"/>
              <a:gd name="T72" fmla="*/ 469681 w 406"/>
              <a:gd name="T73" fmla="*/ 454299 h 405"/>
              <a:gd name="T74" fmla="*/ 473036 w 406"/>
              <a:gd name="T75" fmla="*/ 424509 h 405"/>
              <a:gd name="T76" fmla="*/ 464648 w 406"/>
              <a:gd name="T77" fmla="*/ 414083 h 405"/>
              <a:gd name="T78" fmla="*/ 493165 w 406"/>
              <a:gd name="T79" fmla="*/ 347055 h 405"/>
              <a:gd name="T80" fmla="*/ 630714 w 406"/>
              <a:gd name="T81" fmla="*/ 342586 h 405"/>
              <a:gd name="T82" fmla="*/ 676005 w 406"/>
              <a:gd name="T83" fmla="*/ 317265 h 405"/>
              <a:gd name="T84" fmla="*/ 665940 w 406"/>
              <a:gd name="T85" fmla="*/ 275559 h 405"/>
              <a:gd name="T86" fmla="*/ 615617 w 406"/>
              <a:gd name="T87" fmla="*/ 259174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w="0">
            <a:noFill/>
            <a:prstDash val="solid"/>
            <a:round/>
            <a:headEnd/>
            <a:tailEnd/>
          </a:ln>
          <a:effectLst/>
        </p:spPr>
        <p:txBody>
          <a:bodyPr/>
          <a:lstStyle/>
          <a:p>
            <a:pPr>
              <a:defRPr/>
            </a:pPr>
            <a:endParaRPr lang="zh-CN" altLang="en-US">
              <a:latin typeface="Arial" pitchFamily="34" charset="0"/>
              <a:ea typeface="宋体" pitchFamily="2" charset="-122"/>
            </a:endParaRPr>
          </a:p>
        </p:txBody>
      </p:sp>
      <p:pic>
        <p:nvPicPr>
          <p:cNvPr id="20" name="图片 109" descr="1"/>
          <p:cNvPicPr>
            <a:picLocks noChangeAspect="1" noChangeArrowheads="1"/>
          </p:cNvPicPr>
          <p:nvPr/>
        </p:nvPicPr>
        <p:blipFill>
          <a:blip r:embed="rId4" cstate="print"/>
          <a:srcRect l="43951" b="36407"/>
          <a:stretch>
            <a:fillRect/>
          </a:stretch>
        </p:blipFill>
        <p:spPr bwMode="gray">
          <a:xfrm>
            <a:off x="8005763" y="4953000"/>
            <a:ext cx="757237" cy="1905000"/>
          </a:xfrm>
          <a:prstGeom prst="rect">
            <a:avLst/>
          </a:prstGeom>
          <a:noFill/>
          <a:ln w="9525">
            <a:noFill/>
            <a:miter lim="800000"/>
            <a:headEnd/>
            <a:tailEnd/>
          </a:ln>
        </p:spPr>
      </p:pic>
      <p:grpSp>
        <p:nvGrpSpPr>
          <p:cNvPr id="21" name="组合 181"/>
          <p:cNvGrpSpPr>
            <a:grpSpLocks/>
          </p:cNvGrpSpPr>
          <p:nvPr/>
        </p:nvGrpSpPr>
        <p:grpSpPr bwMode="auto">
          <a:xfrm>
            <a:off x="228600" y="403225"/>
            <a:ext cx="598488" cy="609600"/>
            <a:chOff x="144" y="288"/>
            <a:chExt cx="377" cy="384"/>
          </a:xfrm>
        </p:grpSpPr>
        <p:sp>
          <p:nvSpPr>
            <p:cNvPr id="22" name="任意多边形 127"/>
            <p:cNvSpPr>
              <a:spLocks/>
            </p:cNvSpPr>
            <p:nvPr/>
          </p:nvSpPr>
          <p:spPr bwMode="invGray">
            <a:xfrm>
              <a:off x="218" y="321"/>
              <a:ext cx="184" cy="76"/>
            </a:xfrm>
            <a:custGeom>
              <a:avLst/>
              <a:gdLst>
                <a:gd name="T0" fmla="*/ 163 w 894"/>
                <a:gd name="T1" fmla="*/ 31 h 506"/>
                <a:gd name="T2" fmla="*/ 146 w 894"/>
                <a:gd name="T3" fmla="*/ 34 h 506"/>
                <a:gd name="T4" fmla="*/ 131 w 894"/>
                <a:gd name="T5" fmla="*/ 37 h 506"/>
                <a:gd name="T6" fmla="*/ 119 w 894"/>
                <a:gd name="T7" fmla="*/ 43 h 506"/>
                <a:gd name="T8" fmla="*/ 111 w 894"/>
                <a:gd name="T9" fmla="*/ 50 h 506"/>
                <a:gd name="T10" fmla="*/ 106 w 894"/>
                <a:gd name="T11" fmla="*/ 59 h 506"/>
                <a:gd name="T12" fmla="*/ 99 w 894"/>
                <a:gd name="T13" fmla="*/ 66 h 506"/>
                <a:gd name="T14" fmla="*/ 90 w 894"/>
                <a:gd name="T15" fmla="*/ 73 h 506"/>
                <a:gd name="T16" fmla="*/ 78 w 894"/>
                <a:gd name="T17" fmla="*/ 76 h 506"/>
                <a:gd name="T18" fmla="*/ 71 w 894"/>
                <a:gd name="T19" fmla="*/ 75 h 506"/>
                <a:gd name="T20" fmla="*/ 66 w 894"/>
                <a:gd name="T21" fmla="*/ 74 h 506"/>
                <a:gd name="T22" fmla="*/ 59 w 894"/>
                <a:gd name="T23" fmla="*/ 73 h 506"/>
                <a:gd name="T24" fmla="*/ 50 w 894"/>
                <a:gd name="T25" fmla="*/ 72 h 506"/>
                <a:gd name="T26" fmla="*/ 39 w 894"/>
                <a:gd name="T27" fmla="*/ 74 h 506"/>
                <a:gd name="T28" fmla="*/ 30 w 894"/>
                <a:gd name="T29" fmla="*/ 75 h 506"/>
                <a:gd name="T30" fmla="*/ 21 w 894"/>
                <a:gd name="T31" fmla="*/ 75 h 506"/>
                <a:gd name="T32" fmla="*/ 12 w 894"/>
                <a:gd name="T33" fmla="*/ 74 h 506"/>
                <a:gd name="T34" fmla="*/ 4 w 894"/>
                <a:gd name="T35" fmla="*/ 73 h 506"/>
                <a:gd name="T36" fmla="*/ 3 w 894"/>
                <a:gd name="T37" fmla="*/ 65 h 506"/>
                <a:gd name="T38" fmla="*/ 10 w 894"/>
                <a:gd name="T39" fmla="*/ 52 h 506"/>
                <a:gd name="T40" fmla="*/ 17 w 894"/>
                <a:gd name="T41" fmla="*/ 40 h 506"/>
                <a:gd name="T42" fmla="*/ 30 w 894"/>
                <a:gd name="T43" fmla="*/ 29 h 506"/>
                <a:gd name="T44" fmla="*/ 48 w 894"/>
                <a:gd name="T45" fmla="*/ 20 h 506"/>
                <a:gd name="T46" fmla="*/ 70 w 894"/>
                <a:gd name="T47" fmla="*/ 14 h 506"/>
                <a:gd name="T48" fmla="*/ 93 w 894"/>
                <a:gd name="T49" fmla="*/ 9 h 506"/>
                <a:gd name="T50" fmla="*/ 116 w 894"/>
                <a:gd name="T51" fmla="*/ 5 h 506"/>
                <a:gd name="T52" fmla="*/ 134 w 894"/>
                <a:gd name="T53" fmla="*/ 2 h 506"/>
                <a:gd name="T54" fmla="*/ 149 w 894"/>
                <a:gd name="T55" fmla="*/ 0 h 506"/>
                <a:gd name="T56" fmla="*/ 164 w 894"/>
                <a:gd name="T57" fmla="*/ 1 h 506"/>
                <a:gd name="T58" fmla="*/ 177 w 894"/>
                <a:gd name="T59" fmla="*/ 5 h 506"/>
                <a:gd name="T60" fmla="*/ 184 w 894"/>
                <a:gd name="T61" fmla="*/ 14 h 506"/>
                <a:gd name="T62" fmla="*/ 180 w 894"/>
                <a:gd name="T63" fmla="*/ 24 h 506"/>
                <a:gd name="T64" fmla="*/ 170 w 894"/>
                <a:gd name="T65" fmla="*/ 3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w="9525">
              <a:noFill/>
              <a:round/>
              <a:headEnd/>
              <a:tailEnd/>
            </a:ln>
          </p:spPr>
          <p:txBody>
            <a:bodyPr/>
            <a:lstStyle/>
            <a:p>
              <a:pPr>
                <a:defRPr/>
              </a:pPr>
              <a:endParaRPr lang="zh-CN" altLang="en-US">
                <a:latin typeface="Arial" pitchFamily="34" charset="0"/>
                <a:ea typeface="宋体" pitchFamily="2" charset="-122"/>
              </a:endParaRPr>
            </a:p>
          </p:txBody>
        </p:sp>
        <p:sp>
          <p:nvSpPr>
            <p:cNvPr id="23" name="任意多边形 128"/>
            <p:cNvSpPr>
              <a:spLocks/>
            </p:cNvSpPr>
            <p:nvPr/>
          </p:nvSpPr>
          <p:spPr bwMode="invGray">
            <a:xfrm>
              <a:off x="192" y="427"/>
              <a:ext cx="151" cy="142"/>
            </a:xfrm>
            <a:custGeom>
              <a:avLst/>
              <a:gdLst>
                <a:gd name="T0" fmla="*/ 17 w 1002"/>
                <a:gd name="T1" fmla="*/ 11 h 936"/>
                <a:gd name="T2" fmla="*/ 24 w 1002"/>
                <a:gd name="T3" fmla="*/ 19 h 936"/>
                <a:gd name="T4" fmla="*/ 33 w 1002"/>
                <a:gd name="T5" fmla="*/ 23 h 936"/>
                <a:gd name="T6" fmla="*/ 43 w 1002"/>
                <a:gd name="T7" fmla="*/ 25 h 936"/>
                <a:gd name="T8" fmla="*/ 53 w 1002"/>
                <a:gd name="T9" fmla="*/ 24 h 936"/>
                <a:gd name="T10" fmla="*/ 63 w 1002"/>
                <a:gd name="T11" fmla="*/ 21 h 936"/>
                <a:gd name="T12" fmla="*/ 73 w 1002"/>
                <a:gd name="T13" fmla="*/ 18 h 936"/>
                <a:gd name="T14" fmla="*/ 82 w 1002"/>
                <a:gd name="T15" fmla="*/ 14 h 936"/>
                <a:gd name="T16" fmla="*/ 90 w 1002"/>
                <a:gd name="T17" fmla="*/ 10 h 936"/>
                <a:gd name="T18" fmla="*/ 98 w 1002"/>
                <a:gd name="T19" fmla="*/ 6 h 936"/>
                <a:gd name="T20" fmla="*/ 105 w 1002"/>
                <a:gd name="T21" fmla="*/ 4 h 936"/>
                <a:gd name="T22" fmla="*/ 113 w 1002"/>
                <a:gd name="T23" fmla="*/ 1 h 936"/>
                <a:gd name="T24" fmla="*/ 121 w 1002"/>
                <a:gd name="T25" fmla="*/ 0 h 936"/>
                <a:gd name="T26" fmla="*/ 128 w 1002"/>
                <a:gd name="T27" fmla="*/ 0 h 936"/>
                <a:gd name="T28" fmla="*/ 136 w 1002"/>
                <a:gd name="T29" fmla="*/ 1 h 936"/>
                <a:gd name="T30" fmla="*/ 143 w 1002"/>
                <a:gd name="T31" fmla="*/ 2 h 936"/>
                <a:gd name="T32" fmla="*/ 151 w 1002"/>
                <a:gd name="T33" fmla="*/ 5 h 936"/>
                <a:gd name="T34" fmla="*/ 146 w 1002"/>
                <a:gd name="T35" fmla="*/ 15 h 936"/>
                <a:gd name="T36" fmla="*/ 138 w 1002"/>
                <a:gd name="T37" fmla="*/ 21 h 936"/>
                <a:gd name="T38" fmla="*/ 129 w 1002"/>
                <a:gd name="T39" fmla="*/ 27 h 936"/>
                <a:gd name="T40" fmla="*/ 119 w 1002"/>
                <a:gd name="T41" fmla="*/ 32 h 936"/>
                <a:gd name="T42" fmla="*/ 110 w 1002"/>
                <a:gd name="T43" fmla="*/ 37 h 936"/>
                <a:gd name="T44" fmla="*/ 101 w 1002"/>
                <a:gd name="T45" fmla="*/ 43 h 936"/>
                <a:gd name="T46" fmla="*/ 96 w 1002"/>
                <a:gd name="T47" fmla="*/ 51 h 936"/>
                <a:gd name="T48" fmla="*/ 94 w 1002"/>
                <a:gd name="T49" fmla="*/ 63 h 936"/>
                <a:gd name="T50" fmla="*/ 96 w 1002"/>
                <a:gd name="T51" fmla="*/ 78 h 936"/>
                <a:gd name="T52" fmla="*/ 98 w 1002"/>
                <a:gd name="T53" fmla="*/ 92 h 936"/>
                <a:gd name="T54" fmla="*/ 99 w 1002"/>
                <a:gd name="T55" fmla="*/ 106 h 936"/>
                <a:gd name="T56" fmla="*/ 96 w 1002"/>
                <a:gd name="T57" fmla="*/ 121 h 936"/>
                <a:gd name="T58" fmla="*/ 92 w 1002"/>
                <a:gd name="T59" fmla="*/ 127 h 936"/>
                <a:gd name="T60" fmla="*/ 88 w 1002"/>
                <a:gd name="T61" fmla="*/ 132 h 936"/>
                <a:gd name="T62" fmla="*/ 83 w 1002"/>
                <a:gd name="T63" fmla="*/ 135 h 936"/>
                <a:gd name="T64" fmla="*/ 77 w 1002"/>
                <a:gd name="T65" fmla="*/ 138 h 936"/>
                <a:gd name="T66" fmla="*/ 71 w 1002"/>
                <a:gd name="T67" fmla="*/ 140 h 936"/>
                <a:gd name="T68" fmla="*/ 64 w 1002"/>
                <a:gd name="T69" fmla="*/ 141 h 936"/>
                <a:gd name="T70" fmla="*/ 57 w 1002"/>
                <a:gd name="T71" fmla="*/ 142 h 936"/>
                <a:gd name="T72" fmla="*/ 50 w 1002"/>
                <a:gd name="T73" fmla="*/ 142 h 936"/>
                <a:gd name="T74" fmla="*/ 46 w 1002"/>
                <a:gd name="T75" fmla="*/ 142 h 936"/>
                <a:gd name="T76" fmla="*/ 40 w 1002"/>
                <a:gd name="T77" fmla="*/ 142 h 936"/>
                <a:gd name="T78" fmla="*/ 35 w 1002"/>
                <a:gd name="T79" fmla="*/ 141 h 936"/>
                <a:gd name="T80" fmla="*/ 30 w 1002"/>
                <a:gd name="T81" fmla="*/ 141 h 936"/>
                <a:gd name="T82" fmla="*/ 25 w 1002"/>
                <a:gd name="T83" fmla="*/ 139 h 936"/>
                <a:gd name="T84" fmla="*/ 20 w 1002"/>
                <a:gd name="T85" fmla="*/ 138 h 936"/>
                <a:gd name="T86" fmla="*/ 16 w 1002"/>
                <a:gd name="T87" fmla="*/ 135 h 936"/>
                <a:gd name="T88" fmla="*/ 13 w 1002"/>
                <a:gd name="T89" fmla="*/ 132 h 936"/>
                <a:gd name="T90" fmla="*/ 8 w 1002"/>
                <a:gd name="T91" fmla="*/ 123 h 936"/>
                <a:gd name="T92" fmla="*/ 6 w 1002"/>
                <a:gd name="T93" fmla="*/ 115 h 936"/>
                <a:gd name="T94" fmla="*/ 5 w 1002"/>
                <a:gd name="T95" fmla="*/ 105 h 936"/>
                <a:gd name="T96" fmla="*/ 4 w 1002"/>
                <a:gd name="T97" fmla="*/ 96 h 936"/>
                <a:gd name="T98" fmla="*/ 1 w 1002"/>
                <a:gd name="T99" fmla="*/ 80 h 936"/>
                <a:gd name="T100" fmla="*/ 0 w 1002"/>
                <a:gd name="T101" fmla="*/ 62 h 936"/>
                <a:gd name="T102" fmla="*/ 1 w 1002"/>
                <a:gd name="T103" fmla="*/ 45 h 936"/>
                <a:gd name="T104" fmla="*/ 2 w 1002"/>
                <a:gd name="T105" fmla="*/ 28 h 936"/>
                <a:gd name="T106" fmla="*/ 2 w 1002"/>
                <a:gd name="T107" fmla="*/ 22 h 936"/>
                <a:gd name="T108" fmla="*/ 4 w 1002"/>
                <a:gd name="T109" fmla="*/ 18 h 936"/>
                <a:gd name="T110" fmla="*/ 6 w 1002"/>
                <a:gd name="T111" fmla="*/ 14 h 936"/>
                <a:gd name="T112" fmla="*/ 8 w 1002"/>
                <a:gd name="T113" fmla="*/ 10 h 936"/>
                <a:gd name="T114" fmla="*/ 8 w 1002"/>
                <a:gd name="T115" fmla="*/ 10 h 936"/>
                <a:gd name="T116" fmla="*/ 11 w 1002"/>
                <a:gd name="T117" fmla="*/ 9 h 936"/>
                <a:gd name="T118" fmla="*/ 14 w 1002"/>
                <a:gd name="T119" fmla="*/ 9 h 936"/>
                <a:gd name="T120" fmla="*/ 17 w 1002"/>
                <a:gd name="T121" fmla="*/ 11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w="9525">
              <a:noFill/>
              <a:round/>
              <a:headEnd/>
              <a:tailEnd/>
            </a:ln>
          </p:spPr>
          <p:txBody>
            <a:bodyPr/>
            <a:lstStyle/>
            <a:p>
              <a:pPr>
                <a:defRPr/>
              </a:pPr>
              <a:endParaRPr lang="zh-CN" altLang="en-US">
                <a:latin typeface="Arial" pitchFamily="34" charset="0"/>
                <a:ea typeface="宋体" pitchFamily="2" charset="-122"/>
              </a:endParaRPr>
            </a:p>
          </p:txBody>
        </p:sp>
        <p:sp>
          <p:nvSpPr>
            <p:cNvPr id="24" name="任意多边形 129"/>
            <p:cNvSpPr>
              <a:spLocks/>
            </p:cNvSpPr>
            <p:nvPr/>
          </p:nvSpPr>
          <p:spPr bwMode="invGray">
            <a:xfrm>
              <a:off x="338" y="375"/>
              <a:ext cx="118" cy="255"/>
            </a:xfrm>
            <a:custGeom>
              <a:avLst/>
              <a:gdLst>
                <a:gd name="T0" fmla="*/ 19 w 291"/>
                <a:gd name="T1" fmla="*/ 20 h 627"/>
                <a:gd name="T2" fmla="*/ 51 w 291"/>
                <a:gd name="T3" fmla="*/ 7 h 627"/>
                <a:gd name="T4" fmla="*/ 97 w 291"/>
                <a:gd name="T5" fmla="*/ 20 h 627"/>
                <a:gd name="T6" fmla="*/ 118 w 291"/>
                <a:gd name="T7" fmla="*/ 54 h 627"/>
                <a:gd name="T8" fmla="*/ 97 w 291"/>
                <a:gd name="T9" fmla="*/ 98 h 627"/>
                <a:gd name="T10" fmla="*/ 78 w 291"/>
                <a:gd name="T11" fmla="*/ 117 h 627"/>
                <a:gd name="T12" fmla="*/ 107 w 291"/>
                <a:gd name="T13" fmla="*/ 137 h 627"/>
                <a:gd name="T14" fmla="*/ 117 w 291"/>
                <a:gd name="T15" fmla="*/ 195 h 627"/>
                <a:gd name="T16" fmla="*/ 19 w 291"/>
                <a:gd name="T17" fmla="*/ 254 h 627"/>
                <a:gd name="T18" fmla="*/ 39 w 291"/>
                <a:gd name="T19" fmla="*/ 204 h 627"/>
                <a:gd name="T20" fmla="*/ 18 w 291"/>
                <a:gd name="T21" fmla="*/ 184 h 627"/>
                <a:gd name="T22" fmla="*/ 58 w 291"/>
                <a:gd name="T23" fmla="*/ 117 h 627"/>
                <a:gd name="T24" fmla="*/ 39 w 291"/>
                <a:gd name="T25" fmla="*/ 78 h 627"/>
                <a:gd name="T26" fmla="*/ 19 w 291"/>
                <a:gd name="T27" fmla="*/ 59 h 627"/>
                <a:gd name="T28" fmla="*/ 0 w 291"/>
                <a:gd name="T29" fmla="*/ 20 h 627"/>
                <a:gd name="T30" fmla="*/ 0 w 291"/>
                <a:gd name="T31" fmla="*/ 0 h 627"/>
                <a:gd name="T32" fmla="*/ 19 w 291"/>
                <a:gd name="T33" fmla="*/ 20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25" name="任意多边形 130"/>
            <p:cNvSpPr>
              <a:spLocks noEditPoints="1"/>
            </p:cNvSpPr>
            <p:nvPr/>
          </p:nvSpPr>
          <p:spPr bwMode="invGray">
            <a:xfrm rot="-4230569">
              <a:off x="141" y="296"/>
              <a:ext cx="384" cy="377"/>
            </a:xfrm>
            <a:custGeom>
              <a:avLst/>
              <a:gdLst>
                <a:gd name="T0" fmla="*/ 154 w 2453"/>
                <a:gd name="T1" fmla="*/ 4 h 2458"/>
                <a:gd name="T2" fmla="*/ 101 w 2453"/>
                <a:gd name="T3" fmla="*/ 22 h 2458"/>
                <a:gd name="T4" fmla="*/ 56 w 2453"/>
                <a:gd name="T5" fmla="*/ 55 h 2458"/>
                <a:gd name="T6" fmla="*/ 23 w 2453"/>
                <a:gd name="T7" fmla="*/ 99 h 2458"/>
                <a:gd name="T8" fmla="*/ 4 w 2453"/>
                <a:gd name="T9" fmla="*/ 151 h 2458"/>
                <a:gd name="T10" fmla="*/ 1 w 2453"/>
                <a:gd name="T11" fmla="*/ 207 h 2458"/>
                <a:gd name="T12" fmla="*/ 15 w 2453"/>
                <a:gd name="T13" fmla="*/ 262 h 2458"/>
                <a:gd name="T14" fmla="*/ 44 w 2453"/>
                <a:gd name="T15" fmla="*/ 308 h 2458"/>
                <a:gd name="T16" fmla="*/ 85 w 2453"/>
                <a:gd name="T17" fmla="*/ 345 h 2458"/>
                <a:gd name="T18" fmla="*/ 135 w 2453"/>
                <a:gd name="T19" fmla="*/ 368 h 2458"/>
                <a:gd name="T20" fmla="*/ 192 w 2453"/>
                <a:gd name="T21" fmla="*/ 377 h 2458"/>
                <a:gd name="T22" fmla="*/ 250 w 2453"/>
                <a:gd name="T23" fmla="*/ 368 h 2458"/>
                <a:gd name="T24" fmla="*/ 299 w 2453"/>
                <a:gd name="T25" fmla="*/ 345 h 2458"/>
                <a:gd name="T26" fmla="*/ 340 w 2453"/>
                <a:gd name="T27" fmla="*/ 308 h 2458"/>
                <a:gd name="T28" fmla="*/ 369 w 2453"/>
                <a:gd name="T29" fmla="*/ 262 h 2458"/>
                <a:gd name="T30" fmla="*/ 383 w 2453"/>
                <a:gd name="T31" fmla="*/ 207 h 2458"/>
                <a:gd name="T32" fmla="*/ 380 w 2453"/>
                <a:gd name="T33" fmla="*/ 151 h 2458"/>
                <a:gd name="T34" fmla="*/ 361 w 2453"/>
                <a:gd name="T35" fmla="*/ 99 h 2458"/>
                <a:gd name="T36" fmla="*/ 328 w 2453"/>
                <a:gd name="T37" fmla="*/ 55 h 2458"/>
                <a:gd name="T38" fmla="*/ 284 w 2453"/>
                <a:gd name="T39" fmla="*/ 22 h 2458"/>
                <a:gd name="T40" fmla="*/ 231 w 2453"/>
                <a:gd name="T41" fmla="*/ 4 h 2458"/>
                <a:gd name="T42" fmla="*/ 207 w 2453"/>
                <a:gd name="T43" fmla="*/ 347 h 2458"/>
                <a:gd name="T44" fmla="*/ 158 w 2453"/>
                <a:gd name="T45" fmla="*/ 340 h 2458"/>
                <a:gd name="T46" fmla="*/ 115 w 2453"/>
                <a:gd name="T47" fmla="*/ 320 h 2458"/>
                <a:gd name="T48" fmla="*/ 80 w 2453"/>
                <a:gd name="T49" fmla="*/ 289 h 2458"/>
                <a:gd name="T50" fmla="*/ 56 w 2453"/>
                <a:gd name="T51" fmla="*/ 249 h 2458"/>
                <a:gd name="T52" fmla="*/ 44 w 2453"/>
                <a:gd name="T53" fmla="*/ 204 h 2458"/>
                <a:gd name="T54" fmla="*/ 46 w 2453"/>
                <a:gd name="T55" fmla="*/ 155 h 2458"/>
                <a:gd name="T56" fmla="*/ 63 w 2453"/>
                <a:gd name="T57" fmla="*/ 111 h 2458"/>
                <a:gd name="T58" fmla="*/ 91 w 2453"/>
                <a:gd name="T59" fmla="*/ 74 h 2458"/>
                <a:gd name="T60" fmla="*/ 129 w 2453"/>
                <a:gd name="T61" fmla="*/ 46 h 2458"/>
                <a:gd name="T62" fmla="*/ 174 w 2453"/>
                <a:gd name="T63" fmla="*/ 30 h 2458"/>
                <a:gd name="T64" fmla="*/ 223 w 2453"/>
                <a:gd name="T65" fmla="*/ 27 h 2458"/>
                <a:gd name="T66" fmla="*/ 270 w 2453"/>
                <a:gd name="T67" fmla="*/ 40 h 2458"/>
                <a:gd name="T68" fmla="*/ 311 w 2453"/>
                <a:gd name="T69" fmla="*/ 63 h 2458"/>
                <a:gd name="T70" fmla="*/ 342 w 2453"/>
                <a:gd name="T71" fmla="*/ 97 h 2458"/>
                <a:gd name="T72" fmla="*/ 362 w 2453"/>
                <a:gd name="T73" fmla="*/ 140 h 2458"/>
                <a:gd name="T74" fmla="*/ 370 w 2453"/>
                <a:gd name="T75" fmla="*/ 187 h 2458"/>
                <a:gd name="T76" fmla="*/ 362 w 2453"/>
                <a:gd name="T77" fmla="*/ 235 h 2458"/>
                <a:gd name="T78" fmla="*/ 342 w 2453"/>
                <a:gd name="T79" fmla="*/ 276 h 2458"/>
                <a:gd name="T80" fmla="*/ 311 w 2453"/>
                <a:gd name="T81" fmla="*/ 310 h 2458"/>
                <a:gd name="T82" fmla="*/ 270 w 2453"/>
                <a:gd name="T83" fmla="*/ 334 h 2458"/>
                <a:gd name="T84" fmla="*/ 223 w 2453"/>
                <a:gd name="T85" fmla="*/ 346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w="9525">
              <a:noFill/>
              <a:round/>
              <a:headEnd/>
              <a:tailEnd/>
            </a:ln>
          </p:spPr>
          <p:txBody>
            <a:bodyPr/>
            <a:lstStyle/>
            <a:p>
              <a:pPr>
                <a:defRPr/>
              </a:pPr>
              <a:endParaRPr lang="zh-CN" altLang="en-US">
                <a:latin typeface="Arial" pitchFamily="34" charset="0"/>
                <a:ea typeface="宋体" pitchFamily="2" charset="-122"/>
              </a:endParaRPr>
            </a:p>
          </p:txBody>
        </p:sp>
      </p:grpSp>
      <p:grpSp>
        <p:nvGrpSpPr>
          <p:cNvPr id="26" name="组合 131"/>
          <p:cNvGrpSpPr>
            <a:grpSpLocks/>
          </p:cNvGrpSpPr>
          <p:nvPr/>
        </p:nvGrpSpPr>
        <p:grpSpPr bwMode="auto">
          <a:xfrm rot="-7824213">
            <a:off x="7815263" y="1785937"/>
            <a:ext cx="1136650" cy="1222375"/>
            <a:chOff x="173" y="1670"/>
            <a:chExt cx="676" cy="727"/>
          </a:xfrm>
        </p:grpSpPr>
        <p:sp>
          <p:nvSpPr>
            <p:cNvPr id="27" name="椭圆 132"/>
            <p:cNvSpPr>
              <a:spLocks noChangeArrowheads="1"/>
            </p:cNvSpPr>
            <p:nvPr/>
          </p:nvSpPr>
          <p:spPr bwMode="gray">
            <a:xfrm>
              <a:off x="450" y="1672"/>
              <a:ext cx="110" cy="105"/>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sp>
          <p:nvSpPr>
            <p:cNvPr id="28" name="椭圆 133"/>
            <p:cNvSpPr>
              <a:spLocks noChangeArrowheads="1"/>
            </p:cNvSpPr>
            <p:nvPr/>
          </p:nvSpPr>
          <p:spPr bwMode="gray">
            <a:xfrm>
              <a:off x="276" y="1957"/>
              <a:ext cx="157" cy="149"/>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sp>
          <p:nvSpPr>
            <p:cNvPr id="29" name="椭圆 134"/>
            <p:cNvSpPr>
              <a:spLocks noChangeArrowheads="1"/>
            </p:cNvSpPr>
            <p:nvPr/>
          </p:nvSpPr>
          <p:spPr bwMode="gray">
            <a:xfrm>
              <a:off x="570" y="1845"/>
              <a:ext cx="117" cy="111"/>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sp>
          <p:nvSpPr>
            <p:cNvPr id="30" name="椭圆 135"/>
            <p:cNvSpPr>
              <a:spLocks noChangeArrowheads="1"/>
            </p:cNvSpPr>
            <p:nvPr/>
          </p:nvSpPr>
          <p:spPr bwMode="gray">
            <a:xfrm>
              <a:off x="331" y="2320"/>
              <a:ext cx="82" cy="78"/>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sp>
          <p:nvSpPr>
            <p:cNvPr id="31" name="直线 136"/>
            <p:cNvSpPr>
              <a:spLocks noChangeShapeType="1"/>
            </p:cNvSpPr>
            <p:nvPr/>
          </p:nvSpPr>
          <p:spPr bwMode="gray">
            <a:xfrm>
              <a:off x="357" y="2106"/>
              <a:ext cx="0" cy="215"/>
            </a:xfrm>
            <a:prstGeom prst="line">
              <a:avLst/>
            </a:prstGeom>
            <a:noFill/>
            <a:ln w="12700">
              <a:solidFill>
                <a:srgbClr val="FEFEFE">
                  <a:alpha val="50195"/>
                </a:srgbClr>
              </a:solidFill>
              <a:round/>
              <a:headEnd/>
              <a:tailEnd/>
            </a:ln>
            <a:effectLst/>
          </p:spPr>
          <p:txBody>
            <a:bodyPr wrap="none" anchor="ctr"/>
            <a:lstStyle/>
            <a:p>
              <a:pPr>
                <a:defRPr/>
              </a:pPr>
              <a:endParaRPr lang="zh-CN" altLang="en-US">
                <a:latin typeface="Arial" pitchFamily="34" charset="0"/>
              </a:endParaRPr>
            </a:p>
          </p:txBody>
        </p:sp>
        <p:sp>
          <p:nvSpPr>
            <p:cNvPr id="32" name="直线 137"/>
            <p:cNvSpPr>
              <a:spLocks noChangeShapeType="1"/>
            </p:cNvSpPr>
            <p:nvPr/>
          </p:nvSpPr>
          <p:spPr bwMode="gray">
            <a:xfrm flipV="1">
              <a:off x="416" y="1926"/>
              <a:ext cx="177" cy="52"/>
            </a:xfrm>
            <a:prstGeom prst="line">
              <a:avLst/>
            </a:prstGeom>
            <a:noFill/>
            <a:ln w="9525">
              <a:solidFill>
                <a:srgbClr val="FEFEFE">
                  <a:alpha val="50195"/>
                </a:srgbClr>
              </a:solidFill>
              <a:round/>
              <a:headEnd/>
              <a:tailEnd/>
            </a:ln>
            <a:effectLst/>
          </p:spPr>
          <p:txBody>
            <a:bodyPr wrap="none" anchor="ctr"/>
            <a:lstStyle/>
            <a:p>
              <a:pPr>
                <a:defRPr/>
              </a:pPr>
              <a:endParaRPr lang="zh-CN" altLang="en-US">
                <a:latin typeface="Arial" pitchFamily="34" charset="0"/>
              </a:endParaRPr>
            </a:p>
          </p:txBody>
        </p:sp>
        <p:sp>
          <p:nvSpPr>
            <p:cNvPr id="33" name="直线 138"/>
            <p:cNvSpPr>
              <a:spLocks noChangeShapeType="1"/>
            </p:cNvSpPr>
            <p:nvPr/>
          </p:nvSpPr>
          <p:spPr bwMode="gray">
            <a:xfrm flipH="1" flipV="1">
              <a:off x="532" y="1757"/>
              <a:ext cx="69" cy="93"/>
            </a:xfrm>
            <a:prstGeom prst="line">
              <a:avLst/>
            </a:prstGeom>
            <a:noFill/>
            <a:ln w="9525">
              <a:solidFill>
                <a:srgbClr val="FEFEFE">
                  <a:alpha val="50195"/>
                </a:srgbClr>
              </a:solidFill>
              <a:round/>
              <a:headEnd/>
              <a:tailEnd/>
            </a:ln>
            <a:effectLst/>
          </p:spPr>
          <p:txBody>
            <a:bodyPr wrap="none" anchor="ctr"/>
            <a:lstStyle/>
            <a:p>
              <a:pPr>
                <a:defRPr/>
              </a:pPr>
              <a:endParaRPr lang="zh-CN" altLang="en-US">
                <a:latin typeface="Arial" pitchFamily="34" charset="0"/>
              </a:endParaRPr>
            </a:p>
          </p:txBody>
        </p:sp>
        <p:sp>
          <p:nvSpPr>
            <p:cNvPr id="34" name="椭圆 139"/>
            <p:cNvSpPr>
              <a:spLocks noChangeArrowheads="1"/>
            </p:cNvSpPr>
            <p:nvPr/>
          </p:nvSpPr>
          <p:spPr bwMode="gray">
            <a:xfrm>
              <a:off x="773" y="1770"/>
              <a:ext cx="82" cy="76"/>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sp>
          <p:nvSpPr>
            <p:cNvPr id="35" name="椭圆 140"/>
            <p:cNvSpPr>
              <a:spLocks noChangeArrowheads="1"/>
            </p:cNvSpPr>
            <p:nvPr/>
          </p:nvSpPr>
          <p:spPr bwMode="gray">
            <a:xfrm>
              <a:off x="654" y="2070"/>
              <a:ext cx="94" cy="89"/>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sp>
          <p:nvSpPr>
            <p:cNvPr id="36" name="直线 141"/>
            <p:cNvSpPr>
              <a:spLocks noChangeShapeType="1"/>
            </p:cNvSpPr>
            <p:nvPr/>
          </p:nvSpPr>
          <p:spPr bwMode="gray">
            <a:xfrm>
              <a:off x="659" y="1955"/>
              <a:ext cx="27" cy="134"/>
            </a:xfrm>
            <a:prstGeom prst="line">
              <a:avLst/>
            </a:prstGeom>
            <a:noFill/>
            <a:ln w="9525">
              <a:solidFill>
                <a:srgbClr val="FEFEFE">
                  <a:alpha val="50195"/>
                </a:srgbClr>
              </a:solidFill>
              <a:round/>
              <a:headEnd/>
              <a:tailEnd/>
            </a:ln>
            <a:effectLst/>
          </p:spPr>
          <p:txBody>
            <a:bodyPr wrap="none" anchor="ctr"/>
            <a:lstStyle/>
            <a:p>
              <a:pPr>
                <a:defRPr/>
              </a:pPr>
              <a:endParaRPr lang="zh-CN" altLang="en-US">
                <a:latin typeface="Arial" pitchFamily="34" charset="0"/>
              </a:endParaRPr>
            </a:p>
          </p:txBody>
        </p:sp>
        <p:sp>
          <p:nvSpPr>
            <p:cNvPr id="37" name="直线 142"/>
            <p:cNvSpPr>
              <a:spLocks noChangeShapeType="1"/>
            </p:cNvSpPr>
            <p:nvPr/>
          </p:nvSpPr>
          <p:spPr bwMode="gray">
            <a:xfrm flipV="1">
              <a:off x="693" y="1804"/>
              <a:ext cx="89" cy="75"/>
            </a:xfrm>
            <a:prstGeom prst="line">
              <a:avLst/>
            </a:prstGeom>
            <a:noFill/>
            <a:ln w="9525">
              <a:solidFill>
                <a:srgbClr val="FEFEFE">
                  <a:alpha val="50195"/>
                </a:srgbClr>
              </a:solidFill>
              <a:round/>
              <a:headEnd/>
              <a:tailEnd/>
            </a:ln>
            <a:effectLst/>
          </p:spPr>
          <p:txBody>
            <a:bodyPr wrap="none" anchor="ctr"/>
            <a:lstStyle/>
            <a:p>
              <a:pPr>
                <a:defRPr/>
              </a:pPr>
              <a:endParaRPr lang="zh-CN" altLang="en-US">
                <a:latin typeface="Arial" pitchFamily="34" charset="0"/>
              </a:endParaRPr>
            </a:p>
          </p:txBody>
        </p:sp>
        <p:sp>
          <p:nvSpPr>
            <p:cNvPr id="38" name="椭圆 143"/>
            <p:cNvSpPr>
              <a:spLocks noChangeArrowheads="1"/>
            </p:cNvSpPr>
            <p:nvPr/>
          </p:nvSpPr>
          <p:spPr bwMode="gray">
            <a:xfrm>
              <a:off x="182" y="1840"/>
              <a:ext cx="82" cy="78"/>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sp>
          <p:nvSpPr>
            <p:cNvPr id="39" name="直线 144"/>
            <p:cNvSpPr>
              <a:spLocks noChangeShapeType="1"/>
            </p:cNvSpPr>
            <p:nvPr/>
          </p:nvSpPr>
          <p:spPr bwMode="gray">
            <a:xfrm>
              <a:off x="222" y="1908"/>
              <a:ext cx="70" cy="70"/>
            </a:xfrm>
            <a:prstGeom prst="line">
              <a:avLst/>
            </a:prstGeom>
            <a:noFill/>
            <a:ln w="9525">
              <a:solidFill>
                <a:srgbClr val="FEFEFE">
                  <a:alpha val="50195"/>
                </a:srgbClr>
              </a:solidFill>
              <a:round/>
              <a:headEnd/>
              <a:tailEnd/>
            </a:ln>
            <a:effectLst/>
          </p:spPr>
          <p:txBody>
            <a:bodyPr wrap="none" anchor="ctr"/>
            <a:lstStyle/>
            <a:p>
              <a:pPr>
                <a:defRPr/>
              </a:pPr>
              <a:endParaRPr lang="zh-CN" altLang="en-US">
                <a:latin typeface="Arial" pitchFamily="34" charset="0"/>
              </a:endParaRPr>
            </a:p>
          </p:txBody>
        </p:sp>
        <p:sp>
          <p:nvSpPr>
            <p:cNvPr id="40" name="直线 145"/>
            <p:cNvSpPr>
              <a:spLocks noChangeShapeType="1"/>
            </p:cNvSpPr>
            <p:nvPr/>
          </p:nvSpPr>
          <p:spPr bwMode="gray">
            <a:xfrm flipH="1">
              <a:off x="556" y="2133"/>
              <a:ext cx="127" cy="37"/>
            </a:xfrm>
            <a:prstGeom prst="line">
              <a:avLst/>
            </a:prstGeom>
            <a:noFill/>
            <a:ln w="9525">
              <a:solidFill>
                <a:srgbClr val="FEFEFE">
                  <a:alpha val="50195"/>
                </a:srgbClr>
              </a:solidFill>
              <a:round/>
              <a:headEnd/>
              <a:tailEnd/>
            </a:ln>
            <a:effectLst/>
          </p:spPr>
          <p:txBody>
            <a:bodyPr wrap="none" anchor="ctr"/>
            <a:lstStyle/>
            <a:p>
              <a:pPr>
                <a:defRPr/>
              </a:pPr>
              <a:endParaRPr lang="zh-CN" altLang="en-US">
                <a:latin typeface="Arial" pitchFamily="34" charset="0"/>
              </a:endParaRPr>
            </a:p>
          </p:txBody>
        </p:sp>
        <p:sp>
          <p:nvSpPr>
            <p:cNvPr id="41" name="椭圆 146"/>
            <p:cNvSpPr>
              <a:spLocks noChangeArrowheads="1"/>
            </p:cNvSpPr>
            <p:nvPr/>
          </p:nvSpPr>
          <p:spPr bwMode="gray">
            <a:xfrm>
              <a:off x="499" y="2138"/>
              <a:ext cx="82" cy="76"/>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sp>
          <p:nvSpPr>
            <p:cNvPr id="42" name="直线 147"/>
            <p:cNvSpPr>
              <a:spLocks noChangeShapeType="1"/>
            </p:cNvSpPr>
            <p:nvPr/>
          </p:nvSpPr>
          <p:spPr bwMode="gray">
            <a:xfrm>
              <a:off x="736" y="2148"/>
              <a:ext cx="27" cy="35"/>
            </a:xfrm>
            <a:prstGeom prst="line">
              <a:avLst/>
            </a:prstGeom>
            <a:noFill/>
            <a:ln w="9525">
              <a:solidFill>
                <a:srgbClr val="FEFEFE">
                  <a:alpha val="50195"/>
                </a:srgbClr>
              </a:solidFill>
              <a:round/>
              <a:headEnd/>
              <a:tailEnd/>
            </a:ln>
            <a:effectLst/>
          </p:spPr>
          <p:txBody>
            <a:bodyPr wrap="none" anchor="ctr"/>
            <a:lstStyle/>
            <a:p>
              <a:pPr>
                <a:defRPr/>
              </a:pPr>
              <a:endParaRPr lang="zh-CN" altLang="en-US">
                <a:latin typeface="Arial" pitchFamily="34" charset="0"/>
              </a:endParaRPr>
            </a:p>
          </p:txBody>
        </p:sp>
        <p:sp>
          <p:nvSpPr>
            <p:cNvPr id="43" name="椭圆 148"/>
            <p:cNvSpPr>
              <a:spLocks noChangeArrowheads="1"/>
            </p:cNvSpPr>
            <p:nvPr/>
          </p:nvSpPr>
          <p:spPr bwMode="gray">
            <a:xfrm>
              <a:off x="744" y="2190"/>
              <a:ext cx="77" cy="76"/>
            </a:xfrm>
            <a:prstGeom prst="ellipse">
              <a:avLst/>
            </a:prstGeom>
            <a:solidFill>
              <a:srgbClr val="FEFEFE">
                <a:alpha val="30196"/>
              </a:srgbClr>
            </a:solidFill>
            <a:ln w="9525" algn="ctr">
              <a:solidFill>
                <a:srgbClr val="FEFEFE">
                  <a:alpha val="50195"/>
                </a:srgbClr>
              </a:solidFill>
              <a:round/>
              <a:headEnd/>
              <a:tailEnd/>
            </a:ln>
            <a:effectLst/>
          </p:spPr>
          <p:txBody>
            <a:bodyPr wrap="none" anchor="ctr"/>
            <a:lstStyle/>
            <a:p>
              <a:pPr algn="l">
                <a:defRPr/>
              </a:pPr>
              <a:endParaRPr lang="zh-CN" altLang="en-US">
                <a:latin typeface="Arial" pitchFamily="34" charset="0"/>
                <a:ea typeface="宋体" pitchFamily="2" charset="-122"/>
              </a:endParaRPr>
            </a:p>
          </p:txBody>
        </p:sp>
      </p:grpSp>
      <p:grpSp>
        <p:nvGrpSpPr>
          <p:cNvPr id="44" name="组合 149"/>
          <p:cNvGrpSpPr>
            <a:grpSpLocks/>
          </p:cNvGrpSpPr>
          <p:nvPr/>
        </p:nvGrpSpPr>
        <p:grpSpPr bwMode="auto">
          <a:xfrm rot="6957218">
            <a:off x="8343106" y="4495007"/>
            <a:ext cx="379413" cy="381000"/>
            <a:chOff x="3312" y="1584"/>
            <a:chExt cx="677" cy="678"/>
          </a:xfrm>
        </p:grpSpPr>
        <p:sp>
          <p:nvSpPr>
            <p:cNvPr id="45" name="任意多边形 150"/>
            <p:cNvSpPr>
              <a:spLocks noEditPoints="1"/>
            </p:cNvSpPr>
            <p:nvPr userDrawn="1"/>
          </p:nvSpPr>
          <p:spPr bwMode="gray">
            <a:xfrm>
              <a:off x="3312" y="1584"/>
              <a:ext cx="677" cy="678"/>
            </a:xfrm>
            <a:custGeom>
              <a:avLst/>
              <a:gdLst>
                <a:gd name="T0" fmla="*/ 271 w 2453"/>
                <a:gd name="T1" fmla="*/ 7 h 2458"/>
                <a:gd name="T2" fmla="*/ 178 w 2453"/>
                <a:gd name="T3" fmla="*/ 40 h 2458"/>
                <a:gd name="T4" fmla="*/ 99 w 2453"/>
                <a:gd name="T5" fmla="*/ 98 h 2458"/>
                <a:gd name="T6" fmla="*/ 41 w 2453"/>
                <a:gd name="T7" fmla="*/ 177 h 2458"/>
                <a:gd name="T8" fmla="*/ 7 w 2453"/>
                <a:gd name="T9" fmla="*/ 271 h 2458"/>
                <a:gd name="T10" fmla="*/ 2 w 2453"/>
                <a:gd name="T11" fmla="*/ 373 h 2458"/>
                <a:gd name="T12" fmla="*/ 26 w 2453"/>
                <a:gd name="T13" fmla="*/ 471 h 2458"/>
                <a:gd name="T14" fmla="*/ 77 w 2453"/>
                <a:gd name="T15" fmla="*/ 554 h 2458"/>
                <a:gd name="T16" fmla="*/ 149 w 2453"/>
                <a:gd name="T17" fmla="*/ 620 h 2458"/>
                <a:gd name="T18" fmla="*/ 238 w 2453"/>
                <a:gd name="T19" fmla="*/ 663 h 2458"/>
                <a:gd name="T20" fmla="*/ 339 w 2453"/>
                <a:gd name="T21" fmla="*/ 678 h 2458"/>
                <a:gd name="T22" fmla="*/ 440 w 2453"/>
                <a:gd name="T23" fmla="*/ 663 h 2458"/>
                <a:gd name="T24" fmla="*/ 528 w 2453"/>
                <a:gd name="T25" fmla="*/ 620 h 2458"/>
                <a:gd name="T26" fmla="*/ 600 w 2453"/>
                <a:gd name="T27" fmla="*/ 554 h 2458"/>
                <a:gd name="T28" fmla="*/ 651 w 2453"/>
                <a:gd name="T29" fmla="*/ 471 h 2458"/>
                <a:gd name="T30" fmla="*/ 675 w 2453"/>
                <a:gd name="T31" fmla="*/ 373 h 2458"/>
                <a:gd name="T32" fmla="*/ 671 w 2453"/>
                <a:gd name="T33" fmla="*/ 271 h 2458"/>
                <a:gd name="T34" fmla="*/ 636 w 2453"/>
                <a:gd name="T35" fmla="*/ 177 h 2458"/>
                <a:gd name="T36" fmla="*/ 578 w 2453"/>
                <a:gd name="T37" fmla="*/ 98 h 2458"/>
                <a:gd name="T38" fmla="*/ 501 w 2453"/>
                <a:gd name="T39" fmla="*/ 40 h 2458"/>
                <a:gd name="T40" fmla="*/ 407 w 2453"/>
                <a:gd name="T41" fmla="*/ 7 h 2458"/>
                <a:gd name="T42" fmla="*/ 365 w 2453"/>
                <a:gd name="T43" fmla="*/ 624 h 2458"/>
                <a:gd name="T44" fmla="*/ 279 w 2453"/>
                <a:gd name="T45" fmla="*/ 611 h 2458"/>
                <a:gd name="T46" fmla="*/ 203 w 2453"/>
                <a:gd name="T47" fmla="*/ 575 h 2458"/>
                <a:gd name="T48" fmla="*/ 141 w 2453"/>
                <a:gd name="T49" fmla="*/ 519 h 2458"/>
                <a:gd name="T50" fmla="*/ 99 w 2453"/>
                <a:gd name="T51" fmla="*/ 449 h 2458"/>
                <a:gd name="T52" fmla="*/ 77 w 2453"/>
                <a:gd name="T53" fmla="*/ 366 h 2458"/>
                <a:gd name="T54" fmla="*/ 81 w 2453"/>
                <a:gd name="T55" fmla="*/ 278 h 2458"/>
                <a:gd name="T56" fmla="*/ 111 w 2453"/>
                <a:gd name="T57" fmla="*/ 199 h 2458"/>
                <a:gd name="T58" fmla="*/ 160 w 2453"/>
                <a:gd name="T59" fmla="*/ 133 h 2458"/>
                <a:gd name="T60" fmla="*/ 227 w 2453"/>
                <a:gd name="T61" fmla="*/ 83 h 2458"/>
                <a:gd name="T62" fmla="*/ 307 w 2453"/>
                <a:gd name="T63" fmla="*/ 54 h 2458"/>
                <a:gd name="T64" fmla="*/ 394 w 2453"/>
                <a:gd name="T65" fmla="*/ 49 h 2458"/>
                <a:gd name="T66" fmla="*/ 476 w 2453"/>
                <a:gd name="T67" fmla="*/ 71 h 2458"/>
                <a:gd name="T68" fmla="*/ 548 w 2453"/>
                <a:gd name="T69" fmla="*/ 114 h 2458"/>
                <a:gd name="T70" fmla="*/ 602 w 2453"/>
                <a:gd name="T71" fmla="*/ 175 h 2458"/>
                <a:gd name="T72" fmla="*/ 638 w 2453"/>
                <a:gd name="T73" fmla="*/ 251 h 2458"/>
                <a:gd name="T74" fmla="*/ 652 w 2453"/>
                <a:gd name="T75" fmla="*/ 337 h 2458"/>
                <a:gd name="T76" fmla="*/ 638 w 2453"/>
                <a:gd name="T77" fmla="*/ 422 h 2458"/>
                <a:gd name="T78" fmla="*/ 602 w 2453"/>
                <a:gd name="T79" fmla="*/ 497 h 2458"/>
                <a:gd name="T80" fmla="*/ 548 w 2453"/>
                <a:gd name="T81" fmla="*/ 558 h 2458"/>
                <a:gd name="T82" fmla="*/ 476 w 2453"/>
                <a:gd name="T83" fmla="*/ 601 h 2458"/>
                <a:gd name="T84" fmla="*/ 394 w 2453"/>
                <a:gd name="T85" fmla="*/ 623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w="9525">
              <a:noFill/>
              <a:round/>
              <a:headEnd/>
              <a:tailEnd/>
            </a:ln>
          </p:spPr>
          <p:txBody>
            <a:bodyPr/>
            <a:lstStyle/>
            <a:p>
              <a:pPr>
                <a:defRPr/>
              </a:pPr>
              <a:endParaRPr lang="zh-CN" altLang="en-US">
                <a:latin typeface="Arial" pitchFamily="34" charset="0"/>
                <a:ea typeface="宋体" pitchFamily="2" charset="-122"/>
              </a:endParaRPr>
            </a:p>
          </p:txBody>
        </p:sp>
        <p:sp>
          <p:nvSpPr>
            <p:cNvPr id="46" name="任意多边形 151"/>
            <p:cNvSpPr>
              <a:spLocks/>
            </p:cNvSpPr>
            <p:nvPr userDrawn="1"/>
          </p:nvSpPr>
          <p:spPr bwMode="gray">
            <a:xfrm rot="4749582">
              <a:off x="3264" y="1801"/>
              <a:ext cx="548" cy="215"/>
            </a:xfrm>
            <a:custGeom>
              <a:avLst/>
              <a:gdLst>
                <a:gd name="T0" fmla="*/ 0 w 1731"/>
                <a:gd name="T1" fmla="*/ 111 h 344"/>
                <a:gd name="T2" fmla="*/ 507 w 1731"/>
                <a:gd name="T3" fmla="*/ 216 h 344"/>
                <a:gd name="T4" fmla="*/ 240 w 1731"/>
                <a:gd name="T5" fmla="*/ 45 h 344"/>
                <a:gd name="T6" fmla="*/ 0 w 1731"/>
                <a:gd name="T7" fmla="*/ 11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47" name="任意多边形 152"/>
            <p:cNvSpPr>
              <a:spLocks/>
            </p:cNvSpPr>
            <p:nvPr userDrawn="1"/>
          </p:nvSpPr>
          <p:spPr bwMode="gray">
            <a:xfrm rot="16850418" flipH="1">
              <a:off x="3526" y="1852"/>
              <a:ext cx="542" cy="212"/>
            </a:xfrm>
            <a:custGeom>
              <a:avLst/>
              <a:gdLst>
                <a:gd name="T0" fmla="*/ 0 w 1731"/>
                <a:gd name="T1" fmla="*/ 107 h 344"/>
                <a:gd name="T2" fmla="*/ 507 w 1731"/>
                <a:gd name="T3" fmla="*/ 210 h 344"/>
                <a:gd name="T4" fmla="*/ 240 w 1731"/>
                <a:gd name="T5" fmla="*/ 44 h 344"/>
                <a:gd name="T6" fmla="*/ 0 w 1731"/>
                <a:gd name="T7" fmla="*/ 107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48" name="任意多边形 153"/>
            <p:cNvSpPr>
              <a:spLocks/>
            </p:cNvSpPr>
            <p:nvPr userDrawn="1"/>
          </p:nvSpPr>
          <p:spPr bwMode="gray">
            <a:xfrm>
              <a:off x="3703" y="1801"/>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49" name="任意多边形 154"/>
            <p:cNvSpPr>
              <a:spLocks/>
            </p:cNvSpPr>
            <p:nvPr userDrawn="1"/>
          </p:nvSpPr>
          <p:spPr bwMode="gray">
            <a:xfrm>
              <a:off x="3722" y="1751"/>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0" name="任意多边形 155"/>
            <p:cNvSpPr>
              <a:spLocks/>
            </p:cNvSpPr>
            <p:nvPr userDrawn="1"/>
          </p:nvSpPr>
          <p:spPr bwMode="gray">
            <a:xfrm>
              <a:off x="3701" y="1862"/>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1" name="任意多边形 156"/>
            <p:cNvSpPr>
              <a:spLocks/>
            </p:cNvSpPr>
            <p:nvPr userDrawn="1"/>
          </p:nvSpPr>
          <p:spPr bwMode="gray">
            <a:xfrm>
              <a:off x="3702" y="189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2" name="任意多边形 157"/>
            <p:cNvSpPr>
              <a:spLocks/>
            </p:cNvSpPr>
            <p:nvPr userDrawn="1"/>
          </p:nvSpPr>
          <p:spPr bwMode="gray">
            <a:xfrm>
              <a:off x="3700" y="1950"/>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3" name="任意多边形 158"/>
            <p:cNvSpPr>
              <a:spLocks/>
            </p:cNvSpPr>
            <p:nvPr userDrawn="1"/>
          </p:nvSpPr>
          <p:spPr bwMode="gray">
            <a:xfrm>
              <a:off x="3711" y="2000"/>
              <a:ext cx="125"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4" name="任意多边形 159"/>
            <p:cNvSpPr>
              <a:spLocks/>
            </p:cNvSpPr>
            <p:nvPr userDrawn="1"/>
          </p:nvSpPr>
          <p:spPr bwMode="gray">
            <a:xfrm>
              <a:off x="3504" y="1857"/>
              <a:ext cx="133" cy="37"/>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5" name="任意多边形 160"/>
            <p:cNvSpPr>
              <a:spLocks/>
            </p:cNvSpPr>
            <p:nvPr userDrawn="1"/>
          </p:nvSpPr>
          <p:spPr bwMode="gray">
            <a:xfrm>
              <a:off x="3498" y="178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6" name="任意多边形 161"/>
            <p:cNvSpPr>
              <a:spLocks/>
            </p:cNvSpPr>
            <p:nvPr userDrawn="1"/>
          </p:nvSpPr>
          <p:spPr bwMode="gray">
            <a:xfrm>
              <a:off x="3500" y="1903"/>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7" name="任意多边形 162"/>
            <p:cNvSpPr>
              <a:spLocks/>
            </p:cNvSpPr>
            <p:nvPr userDrawn="1"/>
          </p:nvSpPr>
          <p:spPr bwMode="gray">
            <a:xfrm>
              <a:off x="3505" y="193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8" name="任意多边形 163"/>
            <p:cNvSpPr>
              <a:spLocks/>
            </p:cNvSpPr>
            <p:nvPr userDrawn="1"/>
          </p:nvSpPr>
          <p:spPr bwMode="gray">
            <a:xfrm>
              <a:off x="3488" y="200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sp>
          <p:nvSpPr>
            <p:cNvPr id="59" name="任意多边形 164"/>
            <p:cNvSpPr>
              <a:spLocks/>
            </p:cNvSpPr>
            <p:nvPr userDrawn="1"/>
          </p:nvSpPr>
          <p:spPr bwMode="gray">
            <a:xfrm>
              <a:off x="3478" y="2061"/>
              <a:ext cx="133" cy="40"/>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w="9525">
              <a:noFill/>
              <a:round/>
              <a:headEnd/>
              <a:tailEnd/>
            </a:ln>
            <a:effectLst/>
          </p:spPr>
          <p:txBody>
            <a:bodyPr/>
            <a:lstStyle/>
            <a:p>
              <a:pPr>
                <a:defRPr/>
              </a:pPr>
              <a:endParaRPr lang="zh-CN" altLang="en-US">
                <a:latin typeface="Arial" pitchFamily="34" charset="0"/>
                <a:ea typeface="宋体" pitchFamily="2" charset="-122"/>
              </a:endParaRPr>
            </a:p>
          </p:txBody>
        </p:sp>
      </p:grpSp>
      <p:sp>
        <p:nvSpPr>
          <p:cNvPr id="2" name="标题 1"/>
          <p:cNvSpPr>
            <a:spLocks noGrp="1"/>
          </p:cNvSpPr>
          <p:nvPr>
            <p:ph type="title"/>
          </p:nvPr>
        </p:nvSpPr>
        <p:spPr>
          <a:xfrm>
            <a:off x="914400" y="152400"/>
            <a:ext cx="7772400" cy="1143000"/>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524000"/>
            <a:ext cx="8229600" cy="4724400"/>
          </a:xfrm>
        </p:spPr>
        <p:txBody>
          <a:bodyPr/>
          <a:lstStyle/>
          <a:p>
            <a:pPr lvl="0"/>
            <a:endParaRPr lang="zh-CN" altLang="en-US" noProof="0" smtClean="0"/>
          </a:p>
        </p:txBody>
      </p:sp>
      <p:sp>
        <p:nvSpPr>
          <p:cNvPr id="60" name="日期占位符 3"/>
          <p:cNvSpPr>
            <a:spLocks noGrp="1"/>
          </p:cNvSpPr>
          <p:nvPr>
            <p:ph type="dt" sz="half" idx="10"/>
          </p:nvPr>
        </p:nvSpPr>
        <p:spPr/>
        <p:txBody>
          <a:bodyPr/>
          <a:lstStyle>
            <a:lvl1pPr>
              <a:defRPr/>
            </a:lvl1pPr>
          </a:lstStyle>
          <a:p>
            <a:pPr>
              <a:defRPr/>
            </a:pPr>
            <a:endParaRPr lang="en-US" altLang="zh-CN"/>
          </a:p>
        </p:txBody>
      </p:sp>
      <p:sp>
        <p:nvSpPr>
          <p:cNvPr id="61" name="页脚占位符 4"/>
          <p:cNvSpPr>
            <a:spLocks noGrp="1"/>
          </p:cNvSpPr>
          <p:nvPr>
            <p:ph type="ftr" sz="quarter" idx="11"/>
          </p:nvPr>
        </p:nvSpPr>
        <p:spPr/>
        <p:txBody>
          <a:bodyPr/>
          <a:lstStyle>
            <a:lvl1pPr>
              <a:defRPr/>
            </a:lvl1pPr>
          </a:lstStyle>
          <a:p>
            <a:pPr>
              <a:defRPr/>
            </a:pPr>
            <a:r>
              <a:rPr lang="en-US" altLang="zh-CN"/>
              <a:t>www.nenu.edu.cn</a:t>
            </a:r>
          </a:p>
        </p:txBody>
      </p:sp>
      <p:sp>
        <p:nvSpPr>
          <p:cNvPr id="62" name="灯片编号占位符 5"/>
          <p:cNvSpPr>
            <a:spLocks noGrp="1"/>
          </p:cNvSpPr>
          <p:nvPr>
            <p:ph type="sldNum" sz="quarter" idx="12"/>
          </p:nvPr>
        </p:nvSpPr>
        <p:spPr/>
        <p:txBody>
          <a:bodyPr/>
          <a:lstStyle>
            <a:lvl1pPr>
              <a:defRPr/>
            </a:lvl1pPr>
          </a:lstStyle>
          <a:p>
            <a:pPr>
              <a:defRPr/>
            </a:pPr>
            <a:fld id="{228FD905-39C5-45BF-BA74-0EB68183FC36}" type="slidenum">
              <a:rPr lang="zh-CN" altLang="en-US"/>
              <a:pPr>
                <a:defRPr/>
              </a:pPr>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9"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par>
                                <p:cTn id="13" presetID="22" presetClass="entr" presetSubtype="4" fill="hold" grpId="0" nodeType="withEffect">
                                  <p:stCondLst>
                                    <p:cond delay="70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53" presetClass="entr" presetSubtype="0" fill="hold" grpId="0" nodeType="withEffect">
                                  <p:stCondLst>
                                    <p:cond delay="110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53" presetClass="entr" presetSubtype="0" fill="hold" nodeType="withEffect">
                                  <p:stCondLst>
                                    <p:cond delay="21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0" fill="hold" nodeType="withEffect">
                                  <p:stCondLst>
                                    <p:cond delay="250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par>
                                <p:cTn id="34" presetID="53" presetClass="entr" presetSubtype="0" fill="hold" nodeType="withEffect">
                                  <p:stCondLst>
                                    <p:cond delay="3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9"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832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85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11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00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81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613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6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909F47F-30A9-410A-9099-9EFB6AA70012}" type="datetimeFigureOut">
              <a:rPr lang="zh-CN" altLang="en-US"/>
              <a:pPr>
                <a:defRPr/>
              </a:pPr>
              <a:t>2016/1/9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3F4789-79D4-40DC-9886-611ED44D7818}"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738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52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B7D2E28-2708-4A7E-BCE1-2873530B8B16}" type="datetimeFigureOut">
              <a:rPr lang="zh-CN" altLang="en-US"/>
              <a:pPr>
                <a:defRPr/>
              </a:pPr>
              <a:t>2016/1/9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A1EC04-2F8C-4E67-B429-7B325CF7198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FEDE0B1-2C17-49ED-9536-621B657DF65F}" type="datetimeFigureOut">
              <a:rPr lang="zh-CN" altLang="en-US"/>
              <a:pPr>
                <a:defRPr/>
              </a:pPr>
              <a:t>2016/1/9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450B06D-C2AA-4B26-B44B-1294B76FDAB1}"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D5F8518-CDF1-400D-AF2A-98894F64DA70}" type="datetimeFigureOut">
              <a:rPr lang="zh-CN" altLang="en-US"/>
              <a:pPr>
                <a:defRPr/>
              </a:pPr>
              <a:t>2016/1/9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EBBA5E3-960D-4E72-9626-456BACC7DD1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29A9805B-E1F6-4252-8E1B-16EF79E42274}" type="datetimeFigureOut">
              <a:rPr lang="zh-CN" altLang="en-US"/>
              <a:pPr>
                <a:defRPr/>
              </a:pPr>
              <a:t>2016/1/9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8FA1334-A695-4E67-A42E-9655C66C877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116B7EB-0965-4D30-AA0F-C694102D4E85}" type="datetimeFigureOut">
              <a:rPr lang="zh-CN" altLang="en-US"/>
              <a:pPr>
                <a:defRPr/>
              </a:pPr>
              <a:t>2016/1/9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F288E29-FE12-4A91-A841-E3FE308B54E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17F5129-B191-4B24-8233-2B81AD48737E}" type="datetimeFigureOut">
              <a:rPr lang="zh-CN" altLang="en-US"/>
              <a:pPr>
                <a:defRPr/>
              </a:pPr>
              <a:t>2016/1/9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F972664-3CCA-48CE-837E-0FE3A0DEC823}"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6811592-163C-48A9-8D38-1201F0C0AAA5}" type="datetimeFigureOut">
              <a:rPr lang="zh-CN" altLang="en-US"/>
              <a:pPr>
                <a:defRPr/>
              </a:pPr>
              <a:t>2016/1/9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E833351-2631-4AEE-B0A7-64E8BF08DC98}"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6083"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EA73EFA7-21AF-4D4D-9D1E-1F375EC8947C}" type="datetimeFigureOut">
              <a:rPr lang="zh-CN" altLang="en-US"/>
              <a:pPr>
                <a:defRPr/>
              </a:pPr>
              <a:t>2016/1/9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C7BABF92-5CA9-4B15-BCBB-83E5043B2CB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Lst>
  <p:txStyles>
    <p:titleStyle>
      <a:lvl1pPr algn="ctr" rtl="0" eaLnBrk="0" fontAlgn="base" hangingPunct="0">
        <a:spcBef>
          <a:spcPct val="0"/>
        </a:spcBef>
        <a:spcAft>
          <a:spcPct val="0"/>
        </a:spcAft>
        <a:defRPr sz="4400" kern="1200">
          <a:solidFill>
            <a:schemeClr val="tx1"/>
          </a:solidFill>
          <a:latin typeface="+mj-lt"/>
          <a:ea typeface="+mj-ea"/>
          <a:cs typeface="隶书"/>
        </a:defRPr>
      </a:lvl1pPr>
      <a:lvl2pPr algn="ctr" rtl="0" eaLnBrk="0" fontAlgn="base" hangingPunct="0">
        <a:spcBef>
          <a:spcPct val="0"/>
        </a:spcBef>
        <a:spcAft>
          <a:spcPct val="0"/>
        </a:spcAft>
        <a:defRPr sz="4400">
          <a:solidFill>
            <a:schemeClr val="tx1"/>
          </a:solidFill>
          <a:latin typeface="Franklin Gothic Medium" pitchFamily="34" charset="0"/>
          <a:ea typeface="隶书"/>
          <a:cs typeface="隶书"/>
        </a:defRPr>
      </a:lvl2pPr>
      <a:lvl3pPr algn="ctr" rtl="0" eaLnBrk="0" fontAlgn="base" hangingPunct="0">
        <a:spcBef>
          <a:spcPct val="0"/>
        </a:spcBef>
        <a:spcAft>
          <a:spcPct val="0"/>
        </a:spcAft>
        <a:defRPr sz="4400">
          <a:solidFill>
            <a:schemeClr val="tx1"/>
          </a:solidFill>
          <a:latin typeface="Franklin Gothic Medium" pitchFamily="34" charset="0"/>
          <a:ea typeface="隶书"/>
          <a:cs typeface="隶书"/>
        </a:defRPr>
      </a:lvl3pPr>
      <a:lvl4pPr algn="ctr" rtl="0" eaLnBrk="0" fontAlgn="base" hangingPunct="0">
        <a:spcBef>
          <a:spcPct val="0"/>
        </a:spcBef>
        <a:spcAft>
          <a:spcPct val="0"/>
        </a:spcAft>
        <a:defRPr sz="4400">
          <a:solidFill>
            <a:schemeClr val="tx1"/>
          </a:solidFill>
          <a:latin typeface="Franklin Gothic Medium" pitchFamily="34" charset="0"/>
          <a:ea typeface="隶书"/>
          <a:cs typeface="隶书"/>
        </a:defRPr>
      </a:lvl4pPr>
      <a:lvl5pPr algn="ctr" rtl="0" eaLnBrk="0" fontAlgn="base" hangingPunct="0">
        <a:spcBef>
          <a:spcPct val="0"/>
        </a:spcBef>
        <a:spcAft>
          <a:spcPct val="0"/>
        </a:spcAft>
        <a:defRPr sz="4400">
          <a:solidFill>
            <a:schemeClr val="tx1"/>
          </a:solidFill>
          <a:latin typeface="Franklin Gothic Medium" pitchFamily="34" charset="0"/>
          <a:ea typeface="隶书"/>
          <a:cs typeface="隶书"/>
        </a:defRPr>
      </a:lvl5pPr>
      <a:lvl6pPr marL="457200" algn="ctr" rtl="0" fontAlgn="base">
        <a:spcBef>
          <a:spcPct val="0"/>
        </a:spcBef>
        <a:spcAft>
          <a:spcPct val="0"/>
        </a:spcAft>
        <a:defRPr sz="4400">
          <a:solidFill>
            <a:schemeClr val="tx1"/>
          </a:solidFill>
          <a:latin typeface="Franklin Gothic Medium" pitchFamily="34" charset="0"/>
          <a:ea typeface="隶书"/>
          <a:cs typeface="隶书"/>
        </a:defRPr>
      </a:lvl6pPr>
      <a:lvl7pPr marL="914400" algn="ctr" rtl="0" fontAlgn="base">
        <a:spcBef>
          <a:spcPct val="0"/>
        </a:spcBef>
        <a:spcAft>
          <a:spcPct val="0"/>
        </a:spcAft>
        <a:defRPr sz="4400">
          <a:solidFill>
            <a:schemeClr val="tx1"/>
          </a:solidFill>
          <a:latin typeface="Franklin Gothic Medium" pitchFamily="34" charset="0"/>
          <a:ea typeface="隶书"/>
          <a:cs typeface="隶书"/>
        </a:defRPr>
      </a:lvl7pPr>
      <a:lvl8pPr marL="1371600" algn="ctr" rtl="0" fontAlgn="base">
        <a:spcBef>
          <a:spcPct val="0"/>
        </a:spcBef>
        <a:spcAft>
          <a:spcPct val="0"/>
        </a:spcAft>
        <a:defRPr sz="4400">
          <a:solidFill>
            <a:schemeClr val="tx1"/>
          </a:solidFill>
          <a:latin typeface="Franklin Gothic Medium" pitchFamily="34" charset="0"/>
          <a:ea typeface="隶书"/>
          <a:cs typeface="隶书"/>
        </a:defRPr>
      </a:lvl8pPr>
      <a:lvl9pPr marL="1828800" algn="ctr" rtl="0" fontAlgn="base">
        <a:spcBef>
          <a:spcPct val="0"/>
        </a:spcBef>
        <a:spcAft>
          <a:spcPct val="0"/>
        </a:spcAft>
        <a:defRPr sz="4400">
          <a:solidFill>
            <a:schemeClr val="tx1"/>
          </a:solidFill>
          <a:latin typeface="Franklin Gothic Medium" pitchFamily="34" charset="0"/>
          <a:ea typeface="隶书"/>
          <a:cs typeface="隶书"/>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华文楷体"/>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华文楷体"/>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华文楷体"/>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华文楷体"/>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华文楷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Public/Desktop/&#25945;&#23398;&#24179;&#21488;/&#21021;&#20013;&#22320;&#29702;&#25945;&#23398;&#24179;&#21488;.lnk" TargetMode="External"/><Relationship Id="rId2" Type="http://schemas.openxmlformats.org/officeDocument/2006/relationships/hyperlink" Target="../../Public/Desktop/&#25945;&#23398;&#24179;&#21488;/&#39640;&#20013;&#29289;&#29702;&#25945;&#23398;&#24179;&#21488;.lnk" TargetMode="External"/><Relationship Id="rId1" Type="http://schemas.openxmlformats.org/officeDocument/2006/relationships/slideLayout" Target="../slideLayouts/slideLayout2.xml"/><Relationship Id="rId6" Type="http://schemas.openxmlformats.org/officeDocument/2006/relationships/hyperlink" Target="file:///D:\%5b&#29702;&#21270;&#29983;&#25506;&#31350;&#23398;&#20064;&#24037;&#20855;%5d\%5b&#29289;&#29702;&#36719;&#20214;%5d\&#30005;&#30913;&#28809;&#30340;&#24037;&#20316;&#21407;&#29702;%20v2\&#30005;&#30913;&#28809;&#30340;&#24037;&#20316;&#21407;&#29702;.exe" TargetMode="External"/><Relationship Id="rId5" Type="http://schemas.openxmlformats.org/officeDocument/2006/relationships/hyperlink" Target="file:///D:\%5b&#29702;&#21270;&#29983;&#25506;&#31350;&#23398;&#20064;&#24037;&#20855;%5d\%5b&#29289;&#29702;&#36719;&#20214;%5d\&#20132;&#27969;&#21457;&#30005;&#26426;&#30340;&#24037;&#20316;&#21407;&#29702;\&#20132;&#27969;&#21457;&#30005;&#26426;&#30340;&#24037;&#20316;&#21407;&#29702;.exe" TargetMode="External"/><Relationship Id="rId4" Type="http://schemas.openxmlformats.org/officeDocument/2006/relationships/hyperlink" Target="file:///D:\%5b&#29702;&#21270;&#29983;&#25506;&#31350;&#23398;&#20064;&#24037;&#20855;%5d\%5b&#21270;&#23398;&#36719;&#20214;%5d\&#39640;&#20013;&#21270;&#23398;&#21516;&#20998;&#24322;&#26500;&#20307;\&#21516;&#20998;&#24322;&#26500;&#20307;.ex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19977;&#32500;&#21160;&#30011;&#28436;&#31034;&#36164;&#28304;/%5b%20&#21021;&#20013;&#25968;&#23398;%20%5d/&#35748;&#35782;&#31435;&#20307;&#22270;&#24418;/&#35748;&#35782;&#31435;&#20307;&#22270;&#24418;.exe"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19977;&#32500;&#21160;&#30011;&#28436;&#31034;&#36164;&#28304;/%5b%20&#32844;&#25945;%20%5d/&#27773;&#36710;&#32500;&#25252;&#19982;&#20445;&#20859;&#23454;&#35757;&#25945;&#23398;&#36719;&#20214;&#20351;&#29992;&#35270;&#39057;/&#27773;&#36710;&#32500;&#25252;&#19982;&#20445;&#20859;&#23454;&#35757;&#25945;&#23398;&#36719;&#20214;.mp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file:///D:\zsc&#25991;&#20214;\&#25945;&#23398;&#26696;&#20363;\&#21704;&#23572;&#28392;&#39321;&#27103;&#23567;&#23398;&#26448;&#26009;\tj.sw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Public/Desktop/&#25945;&#23398;&#24179;&#21488;/&#39056;&#21644;&#22253;&#22810;&#32500;&#35838;&#25991;.ex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19977;&#32500;&#21160;&#30011;&#28436;&#31034;&#36164;&#28304;/%5b%20&#39640;&#20013;&#21270;&#23398;%20%5d/&#38081;&#21644;&#27700;&#33976;&#27668;&#21453;&#24212;/&#38081;&#21644;&#27700;&#33976;&#27668;&#21453;&#24212;.exe" TargetMode="External"/><Relationship Id="rId7" Type="http://schemas.openxmlformats.org/officeDocument/2006/relationships/hyperlink" Target="&#19977;&#32500;&#21160;&#30011;&#28436;&#31034;&#36164;&#28304;/%5b&#21021;&#39640;&#20013;&#29289;&#29702;%5d/&#20984;&#36879;&#38236;&#21407;&#29702;&#25506;&#31350;/&#20984;&#36879;&#38236;&#21407;&#29702;&#25506;&#31350;.exe" TargetMode="External"/><Relationship Id="rId2" Type="http://schemas.openxmlformats.org/officeDocument/2006/relationships/hyperlink" Target="file:///D:\zsc&#25991;&#20214;\&#25945;&#23398;&#26696;&#20363;\&#21704;&#23572;&#28392;&#39321;&#27103;&#23567;&#23398;&#26448;&#26009;\tj.swf" TargetMode="External"/><Relationship Id="rId1" Type="http://schemas.openxmlformats.org/officeDocument/2006/relationships/slideLayout" Target="../slideLayouts/slideLayout2.xml"/><Relationship Id="rId6" Type="http://schemas.openxmlformats.org/officeDocument/2006/relationships/hyperlink" Target="../../Public/Desktop/&#25945;&#23398;&#24179;&#21488;/&#39056;&#21644;&#22253;&#22810;&#32500;&#35838;&#25991;.exe" TargetMode="External"/><Relationship Id="rId5" Type="http://schemas.openxmlformats.org/officeDocument/2006/relationships/hyperlink" Target="&#24494;&#35838;/&#24494;&#35838;&#26696;&#20363;/2014%20&#22823;&#36187;&#24494;&#35838;&#65288;&#23567;&#23398;&#65289;/A/&#40657;&#40857;&#27743;-&#22823;&#24198;-&#29579;&#24198;&#20255;/&#22797;&#20214;%20&#29579;&#32769;&#24072;&#35838;&#20214;.wmv" TargetMode="External"/><Relationship Id="rId4" Type="http://schemas.openxmlformats.org/officeDocument/2006/relationships/hyperlink" Target="&#19977;&#32500;&#21160;&#30011;&#28436;&#31034;&#36164;&#28304;/%5b%20&#32844;&#25945;%20%5d/&#27773;&#36710;&#21457;&#21160;&#26426;&#20223;&#30495;/&#27773;&#36710;&#21457;&#21160;&#26426;&#26426;&#26800;&#31995;&#32479;&#20223;&#30495;&#31995;&#32479;.ex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ile:///D:\&#26696;&#20363;\&#12298;&#20108;&#27425;&#20989;&#25968;&#22312;&#38381;&#21306;&#38388;&#19978;&#30340;&#26368;&#20540;&#12299;\index.htm" TargetMode="External"/><Relationship Id="rId2" Type="http://schemas.openxmlformats.org/officeDocument/2006/relationships/hyperlink" Target="&#19977;&#32500;&#21160;&#30011;&#28436;&#31034;&#36164;&#28304;/%5b%20&#32844;&#25945;%20%5d/&#27773;&#36710;&#21457;&#21160;&#26426;&#20223;&#30495;/&#27773;&#36710;&#21457;&#21160;&#26426;&#26426;&#26800;&#31995;&#32479;&#20223;&#30495;&#31995;&#32479;.ex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file:///D:\zsc&#25991;&#20214;\&#25945;&#23398;&#26696;&#20363;\&#21704;&#23572;&#28392;&#39321;&#27103;&#23567;&#23398;&#26448;&#26009;\tj.swf" TargetMode="External"/><Relationship Id="rId2" Type="http://schemas.openxmlformats.org/officeDocument/2006/relationships/hyperlink" Target="file:///D:\&#21508;&#23398;&#31185;&#26234;&#24935;&#25945;&#32946;&#35838;&#20363;\&#23567;&#23398;&#25968;&#23398;\&#12298;&#22278;&#30340;&#38754;&#31215;&#12299;--&#24072;&#22823;&#38468;&#23567;&#20239;&#20975;\&#26234;&#24935;&#35838;&#22530;&#35774;&#35745;&#24605;&#36335;&#35828;&#26126;\&#12298;&#22278;&#30340;&#38754;&#31215;&#12299;&#26234;&#24935;&#35838;&#22530;&#26500;&#24314;&#24605;&#36335;&#21644;&#24494;&#35838;&#35774;&#35745;&#24605;&#36335;&#35828;&#26126;-&#20239;&#20975;.pptx" TargetMode="External"/><Relationship Id="rId1" Type="http://schemas.openxmlformats.org/officeDocument/2006/relationships/slideLayout" Target="../slideLayouts/slideLayout2.xml"/><Relationship Id="rId5" Type="http://schemas.openxmlformats.org/officeDocument/2006/relationships/hyperlink" Target="file:///D:\&#21508;&#23398;&#31185;&#26234;&#24935;&#25945;&#32946;&#35838;&#20363;\&#23567;&#23398;&#33521;&#35821;\&#26234;&#24935;&#35838;&#22530;&#35774;&#35745;&#24605;&#36335;&#35828;&#26126;\&#24605;&#36335;.pptx" TargetMode="External"/><Relationship Id="rId4" Type="http://schemas.openxmlformats.org/officeDocument/2006/relationships/hyperlink" Target="file:///D:\&#21508;&#23398;&#31185;&#26234;&#24935;&#25945;&#32946;&#35838;&#20363;\&#21021;&#20013;&#25968;&#23398;\&#12298;&#24179;&#34892;&#32447;&#30340;&#21028;&#23450;&#12299;&#35838;&#20363;\&#26234;&#24935;&#35838;&#22530;&#35774;&#35745;&#24605;&#36335;&#35828;&#26126;\&#12298;&#24179;&#34892;&#32447;&#30340;&#21028;&#23450;&#12299;&#26234;&#24935;&#35838;&#22530;&#26500;&#24314;&#24605;&#36335;&#21644;&#24494;&#35838;&#35774;&#35745;&#24605;&#36335;&#35828;&#26126;.pp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file:///D:\&#21508;&#23398;&#31185;&#26234;&#24935;&#25945;&#32946;&#35838;&#20363;\&#21021;&#20013;&#25968;&#23398;\&#12298;&#35299;&#30452;&#35282;&#19977;&#35282;&#24418;&#12299;&#35838;&#20363;\&#26234;&#24935;&#35838;&#22530;&#35774;&#35745;&#24605;&#36335;&#35828;&#26126;\&#12298;&#35299;&#30452;&#35282;&#19977;&#35282;&#24418;&#12299;&#24494;&#35838;&#35774;&#35745;&#35828;&#26126;&#65288;&#19996;&#21271;&#24072;&#22823;&#38468;&#20013;&#36831;&#31435;&#31077;&#65289;.ppt" TargetMode="External"/><Relationship Id="rId2" Type="http://schemas.openxmlformats.org/officeDocument/2006/relationships/hyperlink" Target="file:///D:\&#21508;&#23398;&#31185;&#26234;&#24935;&#25945;&#32946;&#35838;&#20363;\&#21021;&#20013;&#29289;&#29702;\&#26234;&#24935;&#35838;&#22530;&#35774;&#35745;&#24605;&#36335;&#35828;&#26126;\&#20018;&#32852;&#21644;&#24182;&#32852;.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27773;&#36710;&#32500;&#25252;&#19982;&#20445;&#20859;&#23454;&#35757;&#25945;&#23398;&#36719;&#20214;.mp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19977;&#32500;&#21160;&#30011;&#28436;&#31034;&#36164;&#28304;/%5b%20&#23567;&#23398;&#25968;&#23398;%20%5d/&#26368;&#30701;&#29228;&#34892;&#36335;&#32447;/&#26368;&#30701;&#29228;&#34892;&#36335;&#32447;.exe" TargetMode="External"/><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hyperlink" Target="&#19977;&#32500;&#21160;&#30011;&#28436;&#31034;&#36164;&#28304;/%5b%20&#21021;&#20013;&#25968;&#23398;%20%5d/&#35748;&#35782;&#31435;&#20307;&#22270;&#24418;/&#35748;&#35782;&#31435;&#20307;&#22270;&#24418;.exe"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27773;&#36710;&#32500;&#25252;&#19982;&#20445;&#20859;&#23454;&#35757;&#25945;&#23398;&#36719;&#20214;.mp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jpeg"/><Relationship Id="rId18" Type="http://schemas.openxmlformats.org/officeDocument/2006/relationships/image" Target="../media/image38.png"/><Relationship Id="rId3" Type="http://schemas.openxmlformats.org/officeDocument/2006/relationships/tags" Target="../tags/tag4.xml"/><Relationship Id="rId21" Type="http://schemas.openxmlformats.org/officeDocument/2006/relationships/image" Target="../media/image41.jpeg"/><Relationship Id="rId7" Type="http://schemas.openxmlformats.org/officeDocument/2006/relationships/image" Target="../media/image29.png"/><Relationship Id="rId12" Type="http://schemas.openxmlformats.org/officeDocument/2006/relationships/image" Target="../media/image14.png"/><Relationship Id="rId17" Type="http://schemas.openxmlformats.org/officeDocument/2006/relationships/image" Target="../media/image37.png"/><Relationship Id="rId2" Type="http://schemas.openxmlformats.org/officeDocument/2006/relationships/tags" Target="../tags/tag3.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tags" Target="../tags/tag2.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4.png"/><Relationship Id="rId5" Type="http://schemas.openxmlformats.org/officeDocument/2006/relationships/notesSlide" Target="../notesSlides/notesSlide5.xml"/><Relationship Id="rId15" Type="http://schemas.openxmlformats.org/officeDocument/2006/relationships/image" Target="../media/image27.png"/><Relationship Id="rId23" Type="http://schemas.openxmlformats.org/officeDocument/2006/relationships/image" Target="../media/image43.png"/><Relationship Id="rId10" Type="http://schemas.openxmlformats.org/officeDocument/2006/relationships/image" Target="../media/image32.jpeg"/><Relationship Id="rId19" Type="http://schemas.openxmlformats.org/officeDocument/2006/relationships/image" Target="../media/image39.png"/><Relationship Id="rId4" Type="http://schemas.openxmlformats.org/officeDocument/2006/relationships/slideLayout" Target="../slideLayouts/slideLayout1.xml"/><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image" Target="../media/image42.wmf"/></Relationships>
</file>

<file path=ppt/slides/_rels/slide38.xml.rels><?xml version="1.0" encoding="UTF-8" standalone="yes"?>
<Relationships xmlns="http://schemas.openxmlformats.org/package/2006/relationships"><Relationship Id="rId8" Type="http://schemas.openxmlformats.org/officeDocument/2006/relationships/hyperlink" Target="file:///D:\&#21508;&#23398;&#31185;&#26234;&#24935;&#25945;&#32946;&#35838;&#20363;\&#21021;&#20013;&#21270;&#23398;\&#26234;&#24935;&#35838;&#22530;&#35774;&#35745;&#24605;&#36335;&#35828;&#26126;\&#12298;&#20108;&#27687;&#21270;&#30899;&#30340;&#24615;&#36136;&#12299;&#26234;&#24935;&#35838;&#22530;&#26500;&#24314;&#24605;&#36335;.ppt" TargetMode="External"/><Relationship Id="rId3" Type="http://schemas.openxmlformats.org/officeDocument/2006/relationships/hyperlink" Target="&#24494;&#35838;/&#24494;&#35838;&#26696;&#20363;/&#26234;&#24935;&#25945;&#32946;&#24494;&#35838;/&#12298;&#22278;&#30340;&#38754;&#31215;&#12299;--&#24072;&#22823;&#38468;&#23567;&#20239;&#20975;/&#26234;&#24935;&#35838;&#22530;&#35774;&#35745;&#24605;&#36335;&#35828;&#26126;/&#12298;&#22278;&#30340;&#38754;&#31215;&#12299;&#26234;&#24935;&#35838;&#22530;&#26500;&#24314;&#24605;&#36335;&#21644;&#24494;&#35838;&#35774;&#35745;&#24605;&#36335;&#35828;&#26126;-&#20239;&#20975;.pptx" TargetMode="External"/><Relationship Id="rId7" Type="http://schemas.openxmlformats.org/officeDocument/2006/relationships/hyperlink" Target="../../Public/Desktop/&#25945;&#23398;&#24179;&#21488;/&#39640;&#20013;&#25968;&#23398;&#25945;&#23398;&#24179;&#21488;.lnk" TargetMode="External"/><Relationship Id="rId2" Type="http://schemas.openxmlformats.org/officeDocument/2006/relationships/hyperlink" Target="&#24494;&#35838;/&#24494;&#35838;&#26696;&#20363;/&#26234;&#24935;&#25945;&#32946;&#24494;&#35838;/&#12298;&#22320;&#38663;&#36867;&#29983;&#33258;&#25937;&#12299;&#24605;&#21697;/&#12298;&#22320;&#38663;&#36867;&#29983;&#33258;&#25937;&#12299;.pptx" TargetMode="External"/><Relationship Id="rId1" Type="http://schemas.openxmlformats.org/officeDocument/2006/relationships/slideLayout" Target="../slideLayouts/slideLayout2.xml"/><Relationship Id="rId6" Type="http://schemas.openxmlformats.org/officeDocument/2006/relationships/hyperlink" Target="&#24494;&#35838;/&#24494;&#35838;&#26696;&#20363;/&#26234;&#24935;&#25945;&#32946;&#24494;&#35838;/&#12298;&#21487;&#33021;&#24615;&#12299;--&#39321;&#28392;&#23567;&#23398;&#32993;&#21487;/&#12298;&#21487;&#33021;&#24615;&#12299;&#25480;&#35838;&#27969;&#31243;.ppt" TargetMode="External"/><Relationship Id="rId5" Type="http://schemas.openxmlformats.org/officeDocument/2006/relationships/hyperlink" Target="&#24494;&#35838;/&#24494;&#35838;&#26696;&#20363;/&#26234;&#24935;&#25945;&#32946;&#24494;&#35838;/&#12298;&#19981;&#35268;&#21017;&#29289;&#20307;&#30340;&#20307;&#31215;&#12299;--&#36797;&#23425;&#26412;&#28330;&#19996;&#32988;&#23567;&#23398;&#23828;&#23478;&#40483;/&#26234;&#24935;&#35838;&#22530;&#35774;&#35745;&#24605;&#36335;&#35828;&#26126;/&#12298;&#19981;&#35268;&#21017;&#29289;&#20307;&#30340;&#20307;&#31215;&#12299;&#26234;&#24935;&#35838;&#22530;&#26500;&#24314;&#24605;&#36335;&#21644;&#24494;&#35838;&#35774;&#35745;&#24605;&#36335;&#35828;&#26126;&#8212;&#8212;&#23828;&#23478;&#40483;1.pptx" TargetMode="External"/><Relationship Id="rId4" Type="http://schemas.openxmlformats.org/officeDocument/2006/relationships/hyperlink" Target="&#19977;&#32500;&#21160;&#30011;&#28436;&#31034;&#36164;&#28304;/&#22320;&#29702;&#26085;&#39135;&#26376;&#39135;/&#26085;&#39135;&#26376;&#39135;.ex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32.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5.png"/><Relationship Id="rId7" Type="http://schemas.openxmlformats.org/officeDocument/2006/relationships/image" Target="../media/image26.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27.png"/><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53.png"/><Relationship Id="rId10" Type="http://schemas.openxmlformats.org/officeDocument/2006/relationships/image" Target="../media/image48.png"/><Relationship Id="rId4" Type="http://schemas.microsoft.com/office/2007/relationships/hdphoto" Target="../media/hdphoto1.wdp"/><Relationship Id="rId9" Type="http://schemas.openxmlformats.org/officeDocument/2006/relationships/image" Target="../media/image24.png"/><Relationship Id="rId14"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hyperlink" Target="&#35838;&#21069;/&#36335;&#24452;3&#35838;&#20363;" TargetMode="External"/><Relationship Id="rId3" Type="http://schemas.openxmlformats.org/officeDocument/2006/relationships/hyperlink" Target="&#35838;&#21069;/&#20809;&#30340;&#21453;&#23556;-&#35838;&#21069;/&#25506;&#31350;&#20809;&#30340;&#21453;&#23556;&#20219;&#21153;&#20108;.mp4" TargetMode="External"/><Relationship Id="rId7" Type="http://schemas.openxmlformats.org/officeDocument/2006/relationships/hyperlink" Target="&#35838;&#21069;/&#36335;&#24452;2&#35838;&#20363;" TargetMode="External"/><Relationship Id="rId2" Type="http://schemas.openxmlformats.org/officeDocument/2006/relationships/hyperlink" Target="&#35838;&#21069;/&#20809;&#30340;&#21453;&#23556;-&#35838;&#21069;/&#20219;&#21153;&#21333;.docx" TargetMode="External"/><Relationship Id="rId1" Type="http://schemas.openxmlformats.org/officeDocument/2006/relationships/slideLayout" Target="../slideLayouts/slideLayout14.xml"/><Relationship Id="rId6" Type="http://schemas.openxmlformats.org/officeDocument/2006/relationships/hyperlink" Target="&#35838;&#21069;/&#36335;&#24452;1&#35838;&#20363;" TargetMode="External"/><Relationship Id="rId11" Type="http://schemas.openxmlformats.org/officeDocument/2006/relationships/hyperlink" Target="&#35838;&#21069;/&#20809;&#30340;&#21453;&#23556;-&#35838;&#21069;/&#20809;&#30340;&#21453;&#23556;%20v1/&#20809;&#30340;&#21453;&#23556;.exe" TargetMode="External"/><Relationship Id="rId5" Type="http://schemas.openxmlformats.org/officeDocument/2006/relationships/hyperlink" Target="&#35838;&#21069;/&#20809;&#30340;&#21453;&#23556;-&#35838;&#21069;/&#20809;&#30340;&#21453;&#23556;&#21516;&#27493;&#32451;&#20064;.docx" TargetMode="External"/><Relationship Id="rId10" Type="http://schemas.openxmlformats.org/officeDocument/2006/relationships/hyperlink" Target="&#35838;&#21069;/&#20809;&#30340;&#21453;&#23556;-&#35838;&#21069;/&#25506;&#31350;&#20809;&#30340;&#21453;&#23556;&#20219;&#21153;&#22235;.mp4" TargetMode="External"/><Relationship Id="rId4" Type="http://schemas.openxmlformats.org/officeDocument/2006/relationships/hyperlink" Target="&#35838;&#21069;/&#20809;&#30340;&#21453;&#23556;-&#35838;&#21069;/&#25506;&#31350;&#20809;&#30340;&#21453;&#23556;&#20219;&#21153;&#19968;.mp4" TargetMode="External"/><Relationship Id="rId9" Type="http://schemas.openxmlformats.org/officeDocument/2006/relationships/hyperlink" Target="&#35838;&#21069;/&#20809;&#30340;&#21453;&#23556;-&#35838;&#21069;/&#25506;&#31350;&#20809;&#30340;&#21453;&#23556;&#20219;&#21153;&#19977;.mp4"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35838;&#20013;/&#21830;&#21494;_&#12298;&#29616;&#22312;&#36827;&#34892;&#26102;&#12299;/&#36335;&#24452;2&#35838;&#20363;" TargetMode="External"/><Relationship Id="rId2" Type="http://schemas.openxmlformats.org/officeDocument/2006/relationships/hyperlink" Target="&#35838;&#20013;/&#21830;&#21494;_&#12298;&#29616;&#22312;&#36827;&#34892;&#26102;&#12299;/&#36335;&#24452;1&#35838;&#20363;" TargetMode="External"/><Relationship Id="rId1" Type="http://schemas.openxmlformats.org/officeDocument/2006/relationships/slideLayout" Target="../slideLayouts/slideLayout16.xml"/><Relationship Id="rId4" Type="http://schemas.openxmlformats.org/officeDocument/2006/relationships/hyperlink" Target="&#35838;&#20013;/&#21830;&#21494;_&#12298;&#29616;&#22312;&#36827;&#34892;&#26102;&#12299;/&#36335;&#24452;3&#35838;&#20363;"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35838;&#20013;/&#20239;&#20975;-&#35838;&#20013;/&#26234;&#24935;&#35838;&#22530;&#183;&#24494;&#35838;&#32852;&#30431;&#35838;&#22530;&#23637;&#31034;(&#20239;&#20975;)/&#30693;&#24935;&#25945;&#32946;-&#12298;&#22278;&#30340;&#38754;&#31215;&#12299;-&#20239;&#20975;.ppt" TargetMode="Externa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35838;&#21518;/&#21021;&#20013;&#21270;&#23398;" TargetMode="Externa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35838;&#21518;/&#23567;&#23398;&#38899;&#20048;/&#36335;&#24452;1&#35838;&#20363;" TargetMode="External"/><Relationship Id="rId2" Type="http://schemas.openxmlformats.org/officeDocument/2006/relationships/hyperlink" Target="&#35838;&#21518;/&#23567;&#23398;&#38899;&#20048;/&#36335;&#24452;2&#35838;&#20363;" TargetMode="Externa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file:///D:\zsc&#25991;&#20214;\2014&#24180;&#23567;&#23398;&#22823;&#36187;-&#24494;&#35838;\&#26446;&#32769;&#24072;\&#12298;&#38754;&#23545;&#22320;&#38663;&#24590;&#20040;&#21150;&#12299;.ex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9.png"/><Relationship Id="rId12" Type="http://schemas.openxmlformats.org/officeDocument/2006/relationships/image" Target="../media/image62.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61.wmf"/><Relationship Id="rId5" Type="http://schemas.openxmlformats.org/officeDocument/2006/relationships/image" Target="../media/image54.png"/><Relationship Id="rId10" Type="http://schemas.openxmlformats.org/officeDocument/2006/relationships/image" Target="../media/image60.png"/><Relationship Id="rId4" Type="http://schemas.openxmlformats.org/officeDocument/2006/relationships/image" Target="../media/image58.png"/><Relationship Id="rId9" Type="http://schemas.openxmlformats.org/officeDocument/2006/relationships/image" Target="../media/image48.png"/><Relationship Id="rId14" Type="http://schemas.openxmlformats.org/officeDocument/2006/relationships/image" Target="../media/image27.png"/></Relationships>
</file>

<file path=ppt/slides/_rels/slide6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107504" y="1268760"/>
            <a:ext cx="8928992" cy="871392"/>
          </a:xfrm>
          <a:prstGeom prst="rect">
            <a:avLst/>
          </a:prstGeom>
          <a:noFill/>
          <a:ln w="9525">
            <a:noFill/>
            <a:miter lim="800000"/>
            <a:headEnd/>
            <a:tailEnd/>
          </a:ln>
        </p:spPr>
        <p:txBody>
          <a:bodyPr wrap="square">
            <a:spAutoFit/>
          </a:bodyPr>
          <a:lstStyle/>
          <a:p>
            <a:pPr algn="ctr">
              <a:lnSpc>
                <a:spcPct val="150000"/>
              </a:lnSpc>
            </a:pPr>
            <a:r>
              <a:rPr lang="zh-CN" altLang="en-US" sz="4000"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rPr>
              <a:t>微课资源设计、制作与应用的建议</a:t>
            </a:r>
            <a:endParaRPr lang="en-US" altLang="zh-CN" sz="4000"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5" name="TextBox 2"/>
          <p:cNvSpPr txBox="1"/>
          <p:nvPr/>
        </p:nvSpPr>
        <p:spPr>
          <a:xfrm>
            <a:off x="1259631" y="3356992"/>
            <a:ext cx="6500826" cy="492443"/>
          </a:xfrm>
          <a:prstGeom prst="rect">
            <a:avLst/>
          </a:prstGeom>
          <a:noFill/>
        </p:spPr>
        <p:txBody>
          <a:bodyPr wrap="square" lIns="0" tIns="0" rIns="0" bIns="0" rtlCol="0">
            <a:spAutoFit/>
          </a:bodyPr>
          <a:lstStyle/>
          <a:p>
            <a:pPr algn="ctr"/>
            <a:r>
              <a:rPr lang="zh-CN" altLang="en-US" sz="3200" b="1" dirty="0" smtClean="0">
                <a:solidFill>
                  <a:srgbClr val="1509B7"/>
                </a:solidFill>
                <a:latin typeface="华文新魏" pitchFamily="2" charset="-122"/>
                <a:ea typeface="华文新魏" pitchFamily="2" charset="-122"/>
              </a:rPr>
              <a:t>钟绍春</a:t>
            </a:r>
          </a:p>
        </p:txBody>
      </p:sp>
      <p:sp>
        <p:nvSpPr>
          <p:cNvPr id="6" name="矩形 5"/>
          <p:cNvSpPr/>
          <p:nvPr/>
        </p:nvSpPr>
        <p:spPr>
          <a:xfrm>
            <a:off x="724393" y="5066275"/>
            <a:ext cx="7571303" cy="584775"/>
          </a:xfrm>
          <a:prstGeom prst="rect">
            <a:avLst/>
          </a:prstGeom>
        </p:spPr>
        <p:txBody>
          <a:bodyPr wrap="none">
            <a:spAutoFit/>
          </a:bodyPr>
          <a:lstStyle/>
          <a:p>
            <a:pPr algn="ctr"/>
            <a:r>
              <a:rPr lang="zh-CN" altLang="en-US" sz="3200" b="1" dirty="0">
                <a:solidFill>
                  <a:srgbClr val="1509B7"/>
                </a:solidFill>
                <a:latin typeface="华文新魏" pitchFamily="2" charset="-122"/>
                <a:ea typeface="华文新魏" pitchFamily="2" charset="-122"/>
              </a:rPr>
              <a:t>教育部数字化学习支撑技术工程</a:t>
            </a:r>
            <a:r>
              <a:rPr lang="zh-CN" altLang="en-US" sz="3200" b="1" dirty="0" smtClean="0">
                <a:solidFill>
                  <a:srgbClr val="1509B7"/>
                </a:solidFill>
                <a:latin typeface="华文新魏" pitchFamily="2" charset="-122"/>
                <a:ea typeface="华文新魏" pitchFamily="2" charset="-122"/>
              </a:rPr>
              <a:t>研究中心</a:t>
            </a:r>
            <a:endParaRPr lang="en-US" altLang="zh-CN" sz="3200" b="1" dirty="0" smtClean="0">
              <a:solidFill>
                <a:srgbClr val="1509B7"/>
              </a:solidFill>
              <a:latin typeface="华文新魏" pitchFamily="2" charset="-122"/>
              <a:ea typeface="华文新魏" pitchFamily="2" charset="-122"/>
            </a:endParaRPr>
          </a:p>
        </p:txBody>
      </p:sp>
    </p:spTree>
    <p:extLst>
      <p:ext uri="{BB962C8B-B14F-4D97-AF65-F5344CB8AC3E}">
        <p14:creationId xmlns:p14="http://schemas.microsoft.com/office/powerpoint/2010/main" val="1296383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1584" y="872528"/>
            <a:ext cx="9001000" cy="4212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t>既然微课不是正常的一节课，那么，在整个的教育教学过程中，到底什么地方需要以微课的方式来完成学习活动呢？需要什么样的微课资源呢？</a:t>
            </a:r>
            <a:endParaRPr lang="en-US" altLang="zh-CN" sz="2800" dirty="0" smtClean="0"/>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t>要搞清楚这个问题，我们还得从教育信息化到在帮助教育教学中起到什么作用，如何发挥作用出发来分析。</a:t>
            </a:r>
            <a:endParaRPr lang="en-US" altLang="zh-CN" sz="2800" dirty="0" smtClean="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4" y="4365104"/>
            <a:ext cx="9086920" cy="2376265"/>
          </a:xfrm>
          <a:prstGeom prst="rect">
            <a:avLst/>
          </a:prstGeom>
          <a:effectLst>
            <a:softEdge rad="63500"/>
          </a:effectLst>
        </p:spPr>
      </p:pic>
      <p:sp>
        <p:nvSpPr>
          <p:cNvPr id="6" name="Rectangle 3"/>
          <p:cNvSpPr txBox="1">
            <a:spLocks noChangeArrowheads="1"/>
          </p:cNvSpPr>
          <p:nvPr/>
        </p:nvSpPr>
        <p:spPr>
          <a:xfrm>
            <a:off x="5790"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（一）微课资源设计</a:t>
            </a:r>
            <a:r>
              <a:rPr lang="zh-CN" altLang="en-US" sz="2800" b="1" dirty="0">
                <a:solidFill>
                  <a:schemeClr val="bg1"/>
                </a:solidFill>
                <a:latin typeface="仿宋_GB2312" pitchFamily="49" charset="-122"/>
                <a:ea typeface="仿宋_GB2312" pitchFamily="49" charset="-122"/>
              </a:rPr>
              <a:t>的依据</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147895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04117" y="1484784"/>
            <a:ext cx="6584396"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什么是真正的教育信息化</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教育普遍存在的本质问题及改革方向</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破解教育本质问题的思路与方法</a:t>
            </a:r>
            <a:endParaRPr lang="en-US" altLang="zh-CN" sz="2800" dirty="0" smtClean="0">
              <a:latin typeface="黑体" panose="02010609060101010101" pitchFamily="49" charset="-122"/>
              <a:ea typeface="黑体" panose="02010609060101010101" pitchFamily="49" charset="-122"/>
            </a:endParaRPr>
          </a:p>
        </p:txBody>
      </p:sp>
      <p:sp>
        <p:nvSpPr>
          <p:cNvPr id="7" name="Rectangle 3"/>
          <p:cNvSpPr txBox="1">
            <a:spLocks noChangeArrowheads="1"/>
          </p:cNvSpPr>
          <p:nvPr/>
        </p:nvSpPr>
        <p:spPr>
          <a:xfrm>
            <a:off x="5790"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（一）微课资源设计</a:t>
            </a:r>
            <a:r>
              <a:rPr lang="zh-CN" altLang="en-US" sz="2800" b="1" dirty="0">
                <a:solidFill>
                  <a:schemeClr val="bg1"/>
                </a:solidFill>
                <a:latin typeface="仿宋_GB2312" pitchFamily="49" charset="-122"/>
                <a:ea typeface="仿宋_GB2312" pitchFamily="49" charset="-122"/>
              </a:rPr>
              <a:t>的依据</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5759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31840" y="1196752"/>
            <a:ext cx="5942782" cy="461664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1" indent="-457200">
              <a:lnSpc>
                <a:spcPct val="150000"/>
              </a:lnSpc>
              <a:buClr>
                <a:srgbClr val="C00000"/>
              </a:buClr>
              <a:buFont typeface="Wingdings" panose="05000000000000000000" pitchFamily="2" charset="2"/>
              <a:buChar char="p"/>
            </a:pPr>
            <a:r>
              <a:rPr lang="zh-CN" altLang="en-US" sz="2800" dirty="0" smtClean="0">
                <a:solidFill>
                  <a:srgbClr val="002060"/>
                </a:solidFill>
                <a:latin typeface="+mn-ea"/>
              </a:rPr>
              <a:t>如果我们自认为教育教学很好了，还需要信息化吗？</a:t>
            </a:r>
            <a:endParaRPr lang="en-US" altLang="zh-CN" sz="2800" dirty="0" smtClean="0">
              <a:solidFill>
                <a:srgbClr val="002060"/>
              </a:solidFill>
              <a:latin typeface="+mn-ea"/>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很显然是不需要的。</a:t>
            </a:r>
            <a:endParaRPr lang="en-US" altLang="zh-CN" sz="2800" dirty="0" smtClean="0">
              <a:solidFill>
                <a:srgbClr val="1509B7"/>
              </a:solidFill>
              <a:latin typeface="华文新魏" panose="02010800040101010101" pitchFamily="2" charset="-122"/>
              <a:ea typeface="华文新魏" panose="02010800040101010101" pitchFamily="2" charset="-122"/>
            </a:endParaRPr>
          </a:p>
          <a:p>
            <a:pPr lvl="1" indent="-457200">
              <a:lnSpc>
                <a:spcPct val="150000"/>
              </a:lnSpc>
              <a:buClr>
                <a:srgbClr val="C00000"/>
              </a:buClr>
              <a:buFont typeface="Wingdings" panose="05000000000000000000" pitchFamily="2" charset="2"/>
              <a:buChar char="p"/>
            </a:pPr>
            <a:r>
              <a:rPr lang="zh-CN" altLang="en-US" sz="2800" dirty="0" smtClean="0">
                <a:solidFill>
                  <a:srgbClr val="002060"/>
                </a:solidFill>
                <a:latin typeface="+mn-ea"/>
              </a:rPr>
              <a:t>什么时候需要呢？</a:t>
            </a:r>
            <a:endParaRPr lang="en-US" altLang="zh-CN" sz="2800" dirty="0" smtClean="0">
              <a:solidFill>
                <a:srgbClr val="002060"/>
              </a:solidFill>
              <a:latin typeface="+mn-ea"/>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只有当我们自认为教育教学效果不够好时，才寄希望于其他手段。</a:t>
            </a:r>
            <a:endParaRPr lang="en-US" altLang="zh-CN" sz="2800" dirty="0" smtClean="0">
              <a:solidFill>
                <a:srgbClr val="1509B7"/>
              </a:solidFill>
              <a:latin typeface="华文新魏" panose="02010800040101010101" pitchFamily="2" charset="-122"/>
              <a:ea typeface="华文新魏" panose="02010800040101010101" pitchFamily="2" charset="-122"/>
            </a:endParaRPr>
          </a:p>
        </p:txBody>
      </p:sp>
      <p:sp>
        <p:nvSpPr>
          <p:cNvPr id="4" name="内容占位符 2"/>
          <p:cNvSpPr txBox="1">
            <a:spLocks/>
          </p:cNvSpPr>
          <p:nvPr/>
        </p:nvSpPr>
        <p:spPr bwMode="auto">
          <a:xfrm>
            <a:off x="179512" y="188640"/>
            <a:ext cx="5230230" cy="713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华文楷体"/>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华文楷体"/>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华文楷体"/>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华文楷体"/>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华文楷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None/>
            </a:pPr>
            <a:r>
              <a:rPr lang="en-US" altLang="zh-CN" sz="2800" b="1" dirty="0" smtClean="0">
                <a:solidFill>
                  <a:srgbClr val="1509B7"/>
                </a:solidFill>
                <a:latin typeface="黑体" panose="02010609060101010101" pitchFamily="49" charset="-122"/>
                <a:ea typeface="黑体" panose="02010609060101010101" pitchFamily="49" charset="-122"/>
              </a:rPr>
              <a:t>1.</a:t>
            </a:r>
            <a:r>
              <a:rPr lang="zh-CN" altLang="en-US" sz="2800" b="1" dirty="0" smtClean="0">
                <a:solidFill>
                  <a:srgbClr val="1509B7"/>
                </a:solidFill>
                <a:latin typeface="黑体" panose="02010609060101010101" pitchFamily="49" charset="-122"/>
                <a:ea typeface="黑体" panose="02010609060101010101" pitchFamily="49" charset="-122"/>
              </a:rPr>
              <a:t>什么是真正的教育信息化？</a:t>
            </a:r>
            <a:endParaRPr lang="en-US" altLang="zh-CN" sz="2800" b="1" dirty="0">
              <a:solidFill>
                <a:srgbClr val="1509B7"/>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56841"/>
            <a:ext cx="2563013" cy="2780972"/>
          </a:xfrm>
          <a:prstGeom prst="rect">
            <a:avLst/>
          </a:prstGeom>
        </p:spPr>
      </p:pic>
    </p:spTree>
    <p:extLst>
      <p:ext uri="{BB962C8B-B14F-4D97-AF65-F5344CB8AC3E}">
        <p14:creationId xmlns:p14="http://schemas.microsoft.com/office/powerpoint/2010/main" val="386828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69438" y="836712"/>
            <a:ext cx="6444208" cy="461664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1" indent="-457200">
              <a:lnSpc>
                <a:spcPct val="150000"/>
              </a:lnSpc>
              <a:buClr>
                <a:srgbClr val="C00000"/>
              </a:buClr>
              <a:buFont typeface="Wingdings" panose="05000000000000000000" pitchFamily="2" charset="2"/>
              <a:buChar char="p"/>
            </a:pPr>
            <a:r>
              <a:rPr lang="zh-CN" altLang="en-US" sz="2800" dirty="0" smtClean="0">
                <a:solidFill>
                  <a:srgbClr val="002060"/>
                </a:solidFill>
                <a:latin typeface="+mn-ea"/>
              </a:rPr>
              <a:t>当教育教学有问题时，是不是用了信息技术手段就会好呢？</a:t>
            </a:r>
            <a:r>
              <a:rPr lang="zh-CN" altLang="en-US" sz="2800" dirty="0">
                <a:solidFill>
                  <a:srgbClr val="FF0000"/>
                </a:solidFill>
                <a:latin typeface="+mn-ea"/>
              </a:rPr>
              <a:t> </a:t>
            </a:r>
            <a:endParaRPr lang="en-US" altLang="zh-CN" sz="2800" dirty="0" smtClean="0">
              <a:solidFill>
                <a:srgbClr val="FF0000"/>
              </a:solidFill>
              <a:latin typeface="+mn-ea"/>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那是不可能的。</a:t>
            </a:r>
            <a:endParaRPr lang="en-US" altLang="zh-CN" sz="2800" dirty="0" smtClean="0">
              <a:solidFill>
                <a:srgbClr val="1509B7"/>
              </a:solidFill>
              <a:latin typeface="华文新魏" panose="02010800040101010101" pitchFamily="2" charset="-122"/>
              <a:ea typeface="华文新魏" panose="02010800040101010101" pitchFamily="2" charset="-122"/>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教育教学不好的首要原因是教育教学思路、方法及对教育教学目标的认识方面存在</a:t>
            </a:r>
            <a:r>
              <a:rPr lang="zh-CN" altLang="en-US" sz="2800" dirty="0">
                <a:solidFill>
                  <a:srgbClr val="1509B7"/>
                </a:solidFill>
                <a:latin typeface="华文新魏" panose="02010800040101010101" pitchFamily="2" charset="-122"/>
                <a:ea typeface="华文新魏" panose="02010800040101010101" pitchFamily="2" charset="-122"/>
              </a:rPr>
              <a:t>问题，技术只是手段和条件，</a:t>
            </a:r>
            <a:r>
              <a:rPr lang="zh-CN" altLang="en-US" sz="2800" dirty="0" smtClean="0">
                <a:solidFill>
                  <a:srgbClr val="1509B7"/>
                </a:solidFill>
                <a:latin typeface="华文新魏" panose="02010800040101010101" pitchFamily="2" charset="-122"/>
                <a:ea typeface="华文新魏" panose="02010800040101010101" pitchFamily="2" charset="-122"/>
              </a:rPr>
              <a:t>单纯应用技术无法解决。</a:t>
            </a:r>
            <a:endParaRPr lang="zh-CN" altLang="en-US" sz="2800" b="1" dirty="0" smtClean="0">
              <a:solidFill>
                <a:srgbClr val="FF0000"/>
              </a:solidFill>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6" y="2060848"/>
            <a:ext cx="2563013" cy="2780972"/>
          </a:xfrm>
          <a:prstGeom prst="rect">
            <a:avLst/>
          </a:prstGeom>
        </p:spPr>
      </p:pic>
    </p:spTree>
    <p:extLst>
      <p:ext uri="{BB962C8B-B14F-4D97-AF65-F5344CB8AC3E}">
        <p14:creationId xmlns:p14="http://schemas.microsoft.com/office/powerpoint/2010/main" val="33540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771800" y="404664"/>
            <a:ext cx="6249366" cy="59093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lvl="1" indent="-457200">
              <a:lnSpc>
                <a:spcPct val="150000"/>
              </a:lnSpc>
              <a:buClr>
                <a:srgbClr val="C00000"/>
              </a:buClr>
              <a:buFont typeface="Wingdings" panose="05000000000000000000" pitchFamily="2" charset="2"/>
              <a:buChar char="p"/>
            </a:pPr>
            <a:r>
              <a:rPr lang="zh-CN" altLang="en-US" sz="2800" dirty="0" smtClean="0">
                <a:solidFill>
                  <a:srgbClr val="002060"/>
                </a:solidFill>
                <a:latin typeface="+mn-ea"/>
              </a:rPr>
              <a:t>如何做才能通过信息技术解决教育教学问题呢？</a:t>
            </a:r>
            <a:endParaRPr lang="en-US" altLang="zh-CN" sz="2800" dirty="0" smtClean="0">
              <a:solidFill>
                <a:srgbClr val="002060"/>
              </a:solidFill>
              <a:latin typeface="+mn-ea"/>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先要找到教育教学的问题，探索出破解教育教学问题的新思路。</a:t>
            </a:r>
            <a:endParaRPr lang="en-US" altLang="zh-CN" sz="2800" dirty="0" smtClean="0">
              <a:solidFill>
                <a:srgbClr val="1509B7"/>
              </a:solidFill>
              <a:latin typeface="华文新魏" panose="02010800040101010101" pitchFamily="2" charset="-122"/>
              <a:ea typeface="华文新魏" panose="02010800040101010101" pitchFamily="2" charset="-122"/>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如果在常规条件下有操作不了或效果不理想的环节，而技术恰恰能够支持，才需要信息技术。</a:t>
            </a:r>
            <a:endParaRPr lang="en-US" altLang="zh-CN" sz="2800" dirty="0" smtClean="0">
              <a:solidFill>
                <a:srgbClr val="1509B7"/>
              </a:solidFill>
              <a:latin typeface="华文新魏" panose="02010800040101010101" pitchFamily="2" charset="-122"/>
              <a:ea typeface="华文新魏" panose="02010800040101010101" pitchFamily="2" charset="-122"/>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只有这种情况下，通过信息技术才真正能够创新教育教学。</a:t>
            </a:r>
            <a:endParaRPr lang="en-US" altLang="zh-CN" sz="2800" dirty="0" smtClean="0">
              <a:solidFill>
                <a:srgbClr val="1509B7"/>
              </a:solidFill>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628800"/>
            <a:ext cx="2563013" cy="2780972"/>
          </a:xfrm>
          <a:prstGeom prst="rect">
            <a:avLst/>
          </a:prstGeom>
        </p:spPr>
      </p:pic>
    </p:spTree>
    <p:extLst>
      <p:ext uri="{BB962C8B-B14F-4D97-AF65-F5344CB8AC3E}">
        <p14:creationId xmlns:p14="http://schemas.microsoft.com/office/powerpoint/2010/main" val="10532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754058" y="836712"/>
            <a:ext cx="6249366" cy="461664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mn-ea"/>
              </a:rPr>
              <a:t>结论</a:t>
            </a:r>
            <a:r>
              <a:rPr lang="zh-CN" altLang="en-US" sz="2800" dirty="0" smtClean="0">
                <a:solidFill>
                  <a:srgbClr val="002060"/>
                </a:solidFill>
                <a:latin typeface="+mn-ea"/>
              </a:rPr>
              <a:t>：</a:t>
            </a:r>
            <a:endParaRPr lang="en-US" altLang="zh-CN" sz="2800" dirty="0" smtClean="0">
              <a:solidFill>
                <a:srgbClr val="002060"/>
              </a:solidFill>
              <a:latin typeface="+mn-ea"/>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教育信息化一定是“求变”，“不变”不是真正的教育信息化。</a:t>
            </a:r>
            <a:endParaRPr lang="en-US" altLang="zh-CN" sz="2800" dirty="0" smtClean="0">
              <a:solidFill>
                <a:srgbClr val="1509B7"/>
              </a:solidFill>
              <a:latin typeface="华文新魏" panose="02010800040101010101" pitchFamily="2" charset="-122"/>
              <a:ea typeface="华文新魏" panose="02010800040101010101" pitchFamily="2" charset="-122"/>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“变”可大，可小。可深，可浅。</a:t>
            </a:r>
            <a:endParaRPr lang="en-US" altLang="zh-CN" sz="2800" dirty="0" smtClean="0">
              <a:solidFill>
                <a:srgbClr val="1509B7"/>
              </a:solidFill>
              <a:latin typeface="华文新魏" panose="02010800040101010101" pitchFamily="2" charset="-122"/>
              <a:ea typeface="华文新魏" panose="02010800040101010101" pitchFamily="2" charset="-122"/>
            </a:endParaRPr>
          </a:p>
          <a:p>
            <a:pPr lvl="2" indent="-457200">
              <a:lnSpc>
                <a:spcPct val="150000"/>
              </a:lnSpc>
              <a:buClr>
                <a:srgbClr val="C00000"/>
              </a:buClr>
              <a:buFont typeface="Wingdings" panose="05000000000000000000" pitchFamily="2" charset="2"/>
              <a:buChar char="ü"/>
            </a:pPr>
            <a:r>
              <a:rPr lang="zh-CN" altLang="en-US" sz="2800" dirty="0" smtClean="0">
                <a:solidFill>
                  <a:srgbClr val="1509B7"/>
                </a:solidFill>
                <a:latin typeface="华文新魏" panose="02010800040101010101" pitchFamily="2" charset="-122"/>
                <a:ea typeface="华文新魏" panose="02010800040101010101" pitchFamily="2" charset="-122"/>
              </a:rPr>
              <a:t>“变”在哪里？变在教育教学思路、方法，甚至是对教育目标的再认识上，即变教育模型。</a:t>
            </a:r>
            <a:endParaRPr lang="en-US" altLang="zh-CN" sz="2800" dirty="0" smtClean="0">
              <a:solidFill>
                <a:srgbClr val="1509B7"/>
              </a:solidFill>
              <a:latin typeface="华文新魏" panose="02010800040101010101" pitchFamily="2" charset="-122"/>
              <a:ea typeface="华文新魏" panose="02010800040101010101" pitchFamily="2"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044" y="1988840"/>
            <a:ext cx="2563013" cy="2780972"/>
          </a:xfrm>
          <a:prstGeom prst="rect">
            <a:avLst/>
          </a:prstGeom>
        </p:spPr>
      </p:pic>
    </p:spTree>
    <p:extLst>
      <p:ext uri="{BB962C8B-B14F-4D97-AF65-F5344CB8AC3E}">
        <p14:creationId xmlns:p14="http://schemas.microsoft.com/office/powerpoint/2010/main" val="140919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hlinkClick r:id="rId2" action="ppaction://hlinkfile"/>
          </p:cNvPr>
          <p:cNvSpPr/>
          <p:nvPr/>
        </p:nvSpPr>
        <p:spPr bwMode="auto">
          <a:xfrm>
            <a:off x="826498" y="2354197"/>
            <a:ext cx="2499807" cy="1224136"/>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cene3d>
              <a:camera prst="orthographicFront"/>
              <a:lightRig rig="soft" dir="t">
                <a:rot lat="0" lon="0" rev="15600000"/>
              </a:lightRig>
            </a:scene3d>
            <a:sp3d extrusionH="57150" prstMaterial="softEdge">
              <a:bevelT w="25400" h="38100"/>
            </a:sp3d>
          </a:bodyPr>
          <a:lstStyle/>
          <a:p>
            <a:pPr algn="ctr"/>
            <a:r>
              <a:rPr lang="zh-CN" altLang="en-US" sz="3200" b="1" dirty="0">
                <a:ln/>
                <a:solidFill>
                  <a:schemeClr val="accent4"/>
                </a:solidFill>
                <a:latin typeface="微软雅黑" panose="020B0503020204020204" pitchFamily="34" charset="-122"/>
                <a:ea typeface="微软雅黑" panose="020B0503020204020204" pitchFamily="34" charset="-122"/>
              </a:rPr>
              <a:t>教育教学</a:t>
            </a:r>
          </a:p>
        </p:txBody>
      </p:sp>
      <p:sp>
        <p:nvSpPr>
          <p:cNvPr id="8" name="圆角矩形 7">
            <a:hlinkClick r:id="rId3" action="ppaction://hlinkfile"/>
          </p:cNvPr>
          <p:cNvSpPr/>
          <p:nvPr/>
        </p:nvSpPr>
        <p:spPr bwMode="auto">
          <a:xfrm>
            <a:off x="5687782" y="2354197"/>
            <a:ext cx="2464423" cy="1224136"/>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3200" dirty="0" smtClean="0">
                <a:solidFill>
                  <a:schemeClr val="tx1"/>
                </a:solidFill>
                <a:latin typeface="微软雅黑" panose="020B0503020204020204" pitchFamily="34" charset="-122"/>
                <a:ea typeface="微软雅黑" panose="020B0503020204020204" pitchFamily="34" charset="-122"/>
              </a:rPr>
              <a:t>信息技术</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13" name="Rectangle 3">
            <a:hlinkClick r:id="rId4" action="ppaction://hlinkfile"/>
          </p:cNvPr>
          <p:cNvSpPr>
            <a:spLocks noChangeArrowheads="1"/>
          </p:cNvSpPr>
          <p:nvPr/>
        </p:nvSpPr>
        <p:spPr bwMode="auto">
          <a:xfrm>
            <a:off x="136212" y="4334269"/>
            <a:ext cx="8856984" cy="973254"/>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lstStyle/>
          <a:p>
            <a:r>
              <a:rPr lang="zh-CN" altLang="en-US" sz="2800" dirty="0" smtClean="0">
                <a:solidFill>
                  <a:schemeClr val="tx1"/>
                </a:solidFill>
                <a:latin typeface="华文新魏" panose="02010800040101010101" pitchFamily="2" charset="-122"/>
                <a:ea typeface="华文新魏" panose="02010800040101010101" pitchFamily="2" charset="-122"/>
              </a:rPr>
              <a:t>教育信息化的根本目的是改造教育、改造学习，只有实现了改造，才是真正的深度融合。</a:t>
            </a:r>
            <a:endParaRPr lang="en-US" altLang="zh-CN" sz="2800" dirty="0" smtClean="0">
              <a:solidFill>
                <a:schemeClr val="tx1"/>
              </a:solidFill>
              <a:latin typeface="华文新魏" panose="02010800040101010101" pitchFamily="2" charset="-122"/>
              <a:ea typeface="华文新魏" panose="02010800040101010101" pitchFamily="2" charset="-122"/>
            </a:endParaRPr>
          </a:p>
        </p:txBody>
      </p:sp>
      <p:grpSp>
        <p:nvGrpSpPr>
          <p:cNvPr id="10" name="组合 9"/>
          <p:cNvGrpSpPr/>
          <p:nvPr/>
        </p:nvGrpSpPr>
        <p:grpSpPr>
          <a:xfrm>
            <a:off x="3459591" y="3023144"/>
            <a:ext cx="1994216" cy="1031410"/>
            <a:chOff x="3678447" y="3527064"/>
            <a:chExt cx="1994216" cy="1150068"/>
          </a:xfrm>
        </p:grpSpPr>
        <p:sp>
          <p:nvSpPr>
            <p:cNvPr id="11" name="Freeform 8"/>
            <p:cNvSpPr>
              <a:spLocks/>
            </p:cNvSpPr>
            <p:nvPr/>
          </p:nvSpPr>
          <p:spPr bwMode="gray">
            <a:xfrm rot="701091">
              <a:off x="3678447" y="3527064"/>
              <a:ext cx="1900955" cy="88833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sz="2400"/>
            </a:p>
          </p:txBody>
        </p:sp>
        <p:sp>
          <p:nvSpPr>
            <p:cNvPr id="14" name="TextBox 42"/>
            <p:cNvSpPr txBox="1"/>
            <p:nvPr/>
          </p:nvSpPr>
          <p:spPr>
            <a:xfrm>
              <a:off x="3931483" y="4215467"/>
              <a:ext cx="1741180" cy="461665"/>
            </a:xfrm>
            <a:prstGeom prst="rect">
              <a:avLst/>
            </a:prstGeom>
            <a:noFill/>
          </p:spPr>
          <p:txBody>
            <a:bodyPr wrap="square" rtlCol="0">
              <a:spAutoFit/>
            </a:bodyPr>
            <a:lstStyle/>
            <a:p>
              <a:pPr algn="ctr"/>
              <a:r>
                <a:rPr lang="zh-CN" altLang="en-US" sz="2400" b="1" dirty="0" smtClean="0">
                  <a:solidFill>
                    <a:srgbClr val="00B050"/>
                  </a:solidFill>
                  <a:latin typeface="微软雅黑" pitchFamily="34" charset="-122"/>
                  <a:ea typeface="微软雅黑" pitchFamily="34" charset="-122"/>
                </a:rPr>
                <a:t>提供</a:t>
              </a:r>
              <a:r>
                <a:rPr lang="zh-CN" altLang="en-US" sz="2400" b="1" dirty="0">
                  <a:solidFill>
                    <a:srgbClr val="00B050"/>
                  </a:solidFill>
                  <a:latin typeface="微软雅黑" pitchFamily="34" charset="-122"/>
                  <a:ea typeface="微软雅黑" pitchFamily="34" charset="-122"/>
                </a:rPr>
                <a:t>条件</a:t>
              </a:r>
            </a:p>
          </p:txBody>
        </p:sp>
      </p:grpSp>
      <p:grpSp>
        <p:nvGrpSpPr>
          <p:cNvPr id="17" name="组合 16"/>
          <p:cNvGrpSpPr/>
          <p:nvPr/>
        </p:nvGrpSpPr>
        <p:grpSpPr>
          <a:xfrm>
            <a:off x="3383526" y="1772816"/>
            <a:ext cx="2017661" cy="1065287"/>
            <a:chOff x="3635896" y="2036859"/>
            <a:chExt cx="2017661" cy="1195931"/>
          </a:xfrm>
        </p:grpSpPr>
        <p:sp>
          <p:nvSpPr>
            <p:cNvPr id="18" name="Freeform 10"/>
            <p:cNvSpPr>
              <a:spLocks/>
            </p:cNvSpPr>
            <p:nvPr/>
          </p:nvSpPr>
          <p:spPr bwMode="gray">
            <a:xfrm rot="9755840" flipH="1">
              <a:off x="3635896" y="2461013"/>
              <a:ext cx="1991753" cy="771777"/>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sz="2400" dirty="0"/>
            </a:p>
          </p:txBody>
        </p:sp>
        <p:sp>
          <p:nvSpPr>
            <p:cNvPr id="20" name="TextBox 42"/>
            <p:cNvSpPr txBox="1"/>
            <p:nvPr/>
          </p:nvSpPr>
          <p:spPr>
            <a:xfrm>
              <a:off x="3912377" y="2036859"/>
              <a:ext cx="1741180" cy="461666"/>
            </a:xfrm>
            <a:prstGeom prst="rect">
              <a:avLst/>
            </a:prstGeom>
            <a:noFill/>
          </p:spPr>
          <p:txBody>
            <a:bodyPr wrap="square" rtlCol="0">
              <a:spAutoFit/>
            </a:bodyPr>
            <a:lstStyle/>
            <a:p>
              <a:pPr algn="ctr"/>
              <a:r>
                <a:rPr lang="zh-CN" altLang="en-US" sz="2400" b="1" dirty="0" smtClean="0">
                  <a:solidFill>
                    <a:srgbClr val="C00000"/>
                  </a:solidFill>
                  <a:latin typeface="微软雅黑" pitchFamily="34" charset="-122"/>
                  <a:ea typeface="微软雅黑" pitchFamily="34" charset="-122"/>
                </a:rPr>
                <a:t>支撑创新</a:t>
              </a:r>
              <a:endParaRPr lang="zh-CN" altLang="en-US" sz="2400" b="1" dirty="0">
                <a:solidFill>
                  <a:srgbClr val="C00000"/>
                </a:solidFill>
                <a:latin typeface="微软雅黑" pitchFamily="34" charset="-122"/>
                <a:ea typeface="微软雅黑" pitchFamily="34" charset="-122"/>
              </a:endParaRPr>
            </a:p>
          </p:txBody>
        </p:sp>
      </p:grpSp>
      <p:sp>
        <p:nvSpPr>
          <p:cNvPr id="22" name="Rectangle 3"/>
          <p:cNvSpPr>
            <a:spLocks noChangeArrowheads="1"/>
          </p:cNvSpPr>
          <p:nvPr/>
        </p:nvSpPr>
        <p:spPr bwMode="auto">
          <a:xfrm>
            <a:off x="136212" y="5555963"/>
            <a:ext cx="8856984" cy="98072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a:lstStyle/>
          <a:p>
            <a:r>
              <a:rPr lang="zh-CN" altLang="en-US" sz="2800" dirty="0" smtClean="0">
                <a:solidFill>
                  <a:schemeClr val="tx1"/>
                </a:solidFill>
                <a:latin typeface="华文新魏" panose="02010800040101010101" pitchFamily="2" charset="-122"/>
                <a:ea typeface="华文新魏" panose="02010800040101010101" pitchFamily="2" charset="-122"/>
              </a:rPr>
              <a:t>常规条件无法</a:t>
            </a:r>
            <a:r>
              <a:rPr lang="zh-CN" altLang="en-US" sz="2800" dirty="0" smtClean="0">
                <a:solidFill>
                  <a:schemeClr val="tx1"/>
                </a:solidFill>
                <a:latin typeface="华文新魏" panose="02010800040101010101" pitchFamily="2" charset="-122"/>
                <a:ea typeface="华文新魏" panose="02010800040101010101" pitchFamily="2" charset="-122"/>
                <a:hlinkClick r:id="rId5" action="ppaction://hlinkfile"/>
              </a:rPr>
              <a:t>支持</a:t>
            </a:r>
            <a:r>
              <a:rPr lang="zh-CN" altLang="en-US" sz="2800" dirty="0" smtClean="0">
                <a:solidFill>
                  <a:schemeClr val="tx1"/>
                </a:solidFill>
                <a:latin typeface="华文新魏" panose="02010800040101010101" pitchFamily="2" charset="-122"/>
                <a:ea typeface="华文新魏" panose="02010800040101010101" pitchFamily="2" charset="-122"/>
              </a:rPr>
              <a:t>教育变革和创新时需要与信息技术深度融合。</a:t>
            </a:r>
            <a:endParaRPr lang="zh-CN" altLang="zh-CN" sz="2800" dirty="0">
              <a:solidFill>
                <a:schemeClr val="tx1"/>
              </a:solidFill>
              <a:latin typeface="华文新魏" panose="02010800040101010101" pitchFamily="2" charset="-122"/>
              <a:ea typeface="华文新魏" panose="02010800040101010101" pitchFamily="2" charset="-122"/>
            </a:endParaRPr>
          </a:p>
        </p:txBody>
      </p:sp>
      <p:sp>
        <p:nvSpPr>
          <p:cNvPr id="12" name="Rectangle 3">
            <a:hlinkClick r:id="rId6" action="ppaction://hlinkfile"/>
          </p:cNvPr>
          <p:cNvSpPr>
            <a:spLocks noChangeArrowheads="1"/>
          </p:cNvSpPr>
          <p:nvPr/>
        </p:nvSpPr>
        <p:spPr bwMode="auto">
          <a:xfrm>
            <a:off x="136212" y="219766"/>
            <a:ext cx="8856984" cy="1378495"/>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lstStyle/>
          <a:p>
            <a:pPr marL="444500" indent="-444500">
              <a:buFont typeface="Wingdings" panose="05000000000000000000" pitchFamily="2" charset="2"/>
              <a:buChar char="ü"/>
            </a:pPr>
            <a:r>
              <a:rPr lang="zh-CN" altLang="en-US" sz="2800" dirty="0" smtClean="0">
                <a:solidFill>
                  <a:schemeClr val="tx1"/>
                </a:solidFill>
                <a:latin typeface="华文新魏" panose="02010800040101010101" pitchFamily="2" charset="-122"/>
                <a:ea typeface="华文新魏" panose="02010800040101010101" pitchFamily="2" charset="-122"/>
              </a:rPr>
              <a:t>教育</a:t>
            </a:r>
            <a:r>
              <a:rPr lang="zh-CN" altLang="zh-CN" sz="2800" dirty="0">
                <a:solidFill>
                  <a:schemeClr val="tx1"/>
                </a:solidFill>
                <a:latin typeface="华文新魏" panose="02010800040101010101" pitchFamily="2" charset="-122"/>
                <a:ea typeface="华文新魏" panose="02010800040101010101" pitchFamily="2" charset="-122"/>
              </a:rPr>
              <a:t>模型不好，再好的技术也解决</a:t>
            </a:r>
            <a:r>
              <a:rPr lang="zh-CN" altLang="en-US" sz="2800" dirty="0">
                <a:solidFill>
                  <a:schemeClr val="tx1"/>
                </a:solidFill>
                <a:latin typeface="华文新魏" panose="02010800040101010101" pitchFamily="2" charset="-122"/>
                <a:ea typeface="华文新魏" panose="02010800040101010101" pitchFamily="2" charset="-122"/>
              </a:rPr>
              <a:t>不了教育</a:t>
            </a:r>
            <a:r>
              <a:rPr lang="zh-CN" altLang="zh-CN" sz="2800" dirty="0">
                <a:solidFill>
                  <a:schemeClr val="tx1"/>
                </a:solidFill>
                <a:latin typeface="华文新魏" panose="02010800040101010101" pitchFamily="2" charset="-122"/>
                <a:ea typeface="华文新魏" panose="02010800040101010101" pitchFamily="2" charset="-122"/>
              </a:rPr>
              <a:t>核心问题。</a:t>
            </a:r>
            <a:endParaRPr lang="en-US" altLang="zh-CN" sz="2800" dirty="0">
              <a:solidFill>
                <a:schemeClr val="tx1"/>
              </a:solidFill>
              <a:latin typeface="华文新魏" panose="02010800040101010101" pitchFamily="2" charset="-122"/>
              <a:ea typeface="华文新魏" panose="02010800040101010101" pitchFamily="2" charset="-122"/>
            </a:endParaRPr>
          </a:p>
          <a:p>
            <a:pPr marL="444500" indent="-444500">
              <a:buFont typeface="Wingdings" panose="05000000000000000000" pitchFamily="2" charset="2"/>
              <a:buChar char="ü"/>
            </a:pPr>
            <a:r>
              <a:rPr lang="zh-CN" altLang="en-US" sz="2800" dirty="0">
                <a:solidFill>
                  <a:schemeClr val="tx1"/>
                </a:solidFill>
                <a:latin typeface="华文新魏" panose="02010800040101010101" pitchFamily="2" charset="-122"/>
                <a:ea typeface="华文新魏" panose="02010800040101010101" pitchFamily="2" charset="-122"/>
              </a:rPr>
              <a:t>如果</a:t>
            </a:r>
            <a:r>
              <a:rPr lang="zh-CN" altLang="zh-CN" sz="2800" dirty="0">
                <a:solidFill>
                  <a:schemeClr val="tx1"/>
                </a:solidFill>
                <a:latin typeface="华文新魏" panose="02010800040101010101" pitchFamily="2" charset="-122"/>
                <a:ea typeface="华文新魏" panose="02010800040101010101" pitchFamily="2" charset="-122"/>
              </a:rPr>
              <a:t>没有有效的环境</a:t>
            </a:r>
            <a:r>
              <a:rPr lang="zh-CN" altLang="en-US" sz="2800" dirty="0">
                <a:solidFill>
                  <a:schemeClr val="tx1"/>
                </a:solidFill>
                <a:latin typeface="华文新魏" panose="02010800040101010101" pitchFamily="2" charset="-122"/>
                <a:ea typeface="华文新魏" panose="02010800040101010101" pitchFamily="2" charset="-122"/>
              </a:rPr>
              <a:t>，也很难创新教育模型，即便有</a:t>
            </a:r>
            <a:r>
              <a:rPr lang="zh-CN" altLang="zh-CN" sz="2800" dirty="0">
                <a:solidFill>
                  <a:schemeClr val="tx1"/>
                </a:solidFill>
                <a:latin typeface="华文新魏" panose="02010800040101010101" pitchFamily="2" charset="-122"/>
                <a:ea typeface="华文新魏" panose="02010800040101010101" pitchFamily="2" charset="-122"/>
              </a:rPr>
              <a:t>好的</a:t>
            </a:r>
            <a:r>
              <a:rPr lang="zh-CN" altLang="en-US" sz="2800" dirty="0">
                <a:solidFill>
                  <a:schemeClr val="tx1"/>
                </a:solidFill>
                <a:latin typeface="华文新魏" panose="02010800040101010101" pitchFamily="2" charset="-122"/>
                <a:ea typeface="华文新魏" panose="02010800040101010101" pitchFamily="2" charset="-122"/>
              </a:rPr>
              <a:t>教育</a:t>
            </a:r>
            <a:r>
              <a:rPr lang="zh-CN" altLang="zh-CN" sz="2800" dirty="0">
                <a:solidFill>
                  <a:schemeClr val="tx1"/>
                </a:solidFill>
                <a:latin typeface="华文新魏" panose="02010800040101010101" pitchFamily="2" charset="-122"/>
                <a:ea typeface="华文新魏" panose="02010800040101010101" pitchFamily="2" charset="-122"/>
              </a:rPr>
              <a:t>模型也只能是空想</a:t>
            </a:r>
            <a:r>
              <a:rPr lang="zh-CN" altLang="zh-CN" sz="2800" dirty="0" smtClean="0">
                <a:solidFill>
                  <a:schemeClr val="tx1"/>
                </a:solidFill>
                <a:latin typeface="华文新魏" panose="02010800040101010101" pitchFamily="2" charset="-122"/>
                <a:ea typeface="华文新魏" panose="02010800040101010101" pitchFamily="2" charset="-122"/>
              </a:rPr>
              <a:t>。</a:t>
            </a:r>
            <a:endParaRPr lang="en-US" altLang="zh-CN" sz="2800" dirty="0" smtClean="0">
              <a:solidFill>
                <a:schemeClr val="tx1"/>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0679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3" grpId="0" animBg="1"/>
      <p:bldP spid="22"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04117" y="1484784"/>
            <a:ext cx="6584396"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什么是真正的教育信息化</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教育普遍存在的本质问题及改革方向</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破解教育本质问题的思路与方法</a:t>
            </a:r>
            <a:endParaRPr lang="en-US" altLang="zh-CN" sz="2800" dirty="0" smtClean="0">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790"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（一）微课资源设计</a:t>
            </a:r>
            <a:r>
              <a:rPr lang="zh-CN" altLang="en-US" sz="2800" b="1" dirty="0">
                <a:solidFill>
                  <a:schemeClr val="bg1"/>
                </a:solidFill>
                <a:latin typeface="仿宋_GB2312" pitchFamily="49" charset="-122"/>
                <a:ea typeface="仿宋_GB2312" pitchFamily="49" charset="-122"/>
              </a:rPr>
              <a:t>的依据</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38874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102014" y="1484784"/>
            <a:ext cx="4502622" cy="3576593"/>
          </a:xfrm>
          <a:prstGeom prst="rect">
            <a:avLst/>
          </a:prstGeom>
          <a:ln>
            <a:noFill/>
          </a:ln>
          <a:effectLst>
            <a:softEdge rad="112500"/>
          </a:effectLst>
        </p:spPr>
      </p:pic>
      <p:sp>
        <p:nvSpPr>
          <p:cNvPr id="9" name="矩形 8"/>
          <p:cNvSpPr/>
          <p:nvPr/>
        </p:nvSpPr>
        <p:spPr>
          <a:xfrm>
            <a:off x="4644008" y="764332"/>
            <a:ext cx="4248471" cy="5701561"/>
          </a:xfrm>
          <a:prstGeom prst="rect">
            <a:avLst/>
          </a:prstGeom>
        </p:spPr>
        <p:txBody>
          <a:bodyPr wrap="square">
            <a:spAutoFit/>
          </a:bodyPr>
          <a:lstStyle/>
          <a:p>
            <a:pPr lvl="1" indent="-457200">
              <a:lnSpc>
                <a:spcPts val="4400"/>
              </a:lnSpc>
              <a:buClr>
                <a:srgbClr val="C00000"/>
              </a:buClr>
              <a:buFont typeface="Wingdings" panose="05000000000000000000" pitchFamily="2" charset="2"/>
              <a:buChar char="ü"/>
            </a:pPr>
            <a:r>
              <a:rPr lang="zh-CN" altLang="en-US" sz="2800" b="1" dirty="0" smtClean="0">
                <a:solidFill>
                  <a:srgbClr val="1509B7"/>
                </a:solidFill>
                <a:latin typeface="华文行楷" panose="02010800040101010101" pitchFamily="2" charset="-122"/>
                <a:ea typeface="华文行楷" panose="02010800040101010101" pitchFamily="2" charset="-122"/>
              </a:rPr>
              <a:t>学生不认同学习内容</a:t>
            </a:r>
            <a:r>
              <a:rPr lang="zh-CN" altLang="en-US" sz="2800" dirty="0" smtClean="0">
                <a:solidFill>
                  <a:srgbClr val="1509B7"/>
                </a:solidFill>
                <a:latin typeface="华文行楷" panose="02010800040101010101" pitchFamily="2" charset="-122"/>
                <a:ea typeface="华文行楷" panose="02010800040101010101" pitchFamily="2" charset="-122"/>
              </a:rPr>
              <a:t>。</a:t>
            </a:r>
            <a:r>
              <a:rPr lang="zh-CN" altLang="en-US" sz="2800" dirty="0" smtClean="0">
                <a:solidFill>
                  <a:srgbClr val="002060"/>
                </a:solidFill>
                <a:latin typeface="+mn-ea"/>
              </a:rPr>
              <a:t>知识学习为第一目标，学生不认同</a:t>
            </a:r>
            <a:r>
              <a:rPr lang="zh-CN" altLang="en-US" sz="2800" dirty="0">
                <a:solidFill>
                  <a:srgbClr val="002060"/>
                </a:solidFill>
                <a:latin typeface="+mn-ea"/>
              </a:rPr>
              <a:t>，被逼无奈、别无选择，痛苦学习。</a:t>
            </a:r>
            <a:endParaRPr lang="en-US" altLang="zh-CN" sz="2800" dirty="0">
              <a:solidFill>
                <a:srgbClr val="002060"/>
              </a:solidFill>
              <a:latin typeface="+mn-ea"/>
            </a:endParaRPr>
          </a:p>
          <a:p>
            <a:pPr lvl="1" indent="-457200">
              <a:lnSpc>
                <a:spcPts val="4400"/>
              </a:lnSpc>
              <a:buClr>
                <a:srgbClr val="C00000"/>
              </a:buClr>
              <a:buFont typeface="Wingdings" panose="05000000000000000000" pitchFamily="2" charset="2"/>
              <a:buChar char="ü"/>
            </a:pPr>
            <a:r>
              <a:rPr lang="zh-CN" altLang="en-US" sz="2800" b="1" dirty="0" smtClean="0">
                <a:solidFill>
                  <a:srgbClr val="1509B7"/>
                </a:solidFill>
                <a:latin typeface="华文行楷" panose="02010800040101010101" pitchFamily="2" charset="-122"/>
                <a:ea typeface="华文行楷" panose="02010800040101010101" pitchFamily="2" charset="-122"/>
              </a:rPr>
              <a:t>教学方式单一</a:t>
            </a:r>
            <a:r>
              <a:rPr lang="zh-CN" altLang="en-US" sz="2800" dirty="0" smtClean="0">
                <a:solidFill>
                  <a:srgbClr val="1509B7"/>
                </a:solidFill>
                <a:latin typeface="华文行楷" panose="02010800040101010101" pitchFamily="2" charset="-122"/>
                <a:ea typeface="华文行楷" panose="02010800040101010101" pitchFamily="2" charset="-122"/>
              </a:rPr>
              <a:t>。</a:t>
            </a:r>
            <a:r>
              <a:rPr lang="zh-CN" altLang="en-US" sz="2800" dirty="0" smtClean="0">
                <a:solidFill>
                  <a:srgbClr val="002060"/>
                </a:solidFill>
                <a:latin typeface="+mn-ea"/>
              </a:rPr>
              <a:t>教师安排学习过程，计划课堂，个性化学习程度不够。</a:t>
            </a:r>
            <a:endParaRPr lang="en-US" altLang="zh-CN" sz="2800" dirty="0" smtClean="0">
              <a:solidFill>
                <a:srgbClr val="002060"/>
              </a:solidFill>
              <a:latin typeface="+mn-ea"/>
            </a:endParaRPr>
          </a:p>
          <a:p>
            <a:pPr lvl="1" indent="-457200">
              <a:lnSpc>
                <a:spcPts val="4400"/>
              </a:lnSpc>
              <a:buClr>
                <a:srgbClr val="C00000"/>
              </a:buClr>
              <a:buFont typeface="Wingdings" panose="05000000000000000000" pitchFamily="2" charset="2"/>
              <a:buChar char="ü"/>
            </a:pPr>
            <a:r>
              <a:rPr lang="zh-CN" altLang="en-US" sz="2800" b="1" dirty="0">
                <a:solidFill>
                  <a:srgbClr val="1509B7"/>
                </a:solidFill>
                <a:latin typeface="华文行楷" panose="02010800040101010101" pitchFamily="2" charset="-122"/>
                <a:ea typeface="华文行楷" panose="02010800040101010101" pitchFamily="2" charset="-122"/>
              </a:rPr>
              <a:t>创新性思维能力培养普遍缺乏</a:t>
            </a:r>
            <a:r>
              <a:rPr lang="zh-CN" altLang="en-US" sz="2800" dirty="0" smtClean="0">
                <a:solidFill>
                  <a:srgbClr val="1509B7"/>
                </a:solidFill>
                <a:latin typeface="华文行楷" panose="02010800040101010101" pitchFamily="2" charset="-122"/>
                <a:ea typeface="华文行楷" panose="02010800040101010101" pitchFamily="2" charset="-122"/>
              </a:rPr>
              <a:t>。主要是通过听讲或读懂获得知识。</a:t>
            </a:r>
            <a:endParaRPr lang="en-US" altLang="zh-CN" sz="2800" dirty="0" smtClean="0">
              <a:solidFill>
                <a:srgbClr val="1509B7"/>
              </a:solidFill>
              <a:latin typeface="华文行楷" panose="02010800040101010101" pitchFamily="2" charset="-122"/>
              <a:ea typeface="华文行楷" panose="02010800040101010101" pitchFamily="2" charset="-122"/>
            </a:endParaRPr>
          </a:p>
        </p:txBody>
      </p:sp>
      <p:sp>
        <p:nvSpPr>
          <p:cNvPr id="5" name="Rectangle 3"/>
          <p:cNvSpPr txBox="1">
            <a:spLocks noChangeArrowheads="1"/>
          </p:cNvSpPr>
          <p:nvPr/>
        </p:nvSpPr>
        <p:spPr>
          <a:xfrm>
            <a:off x="5791" y="116632"/>
            <a:ext cx="8781051" cy="647700"/>
          </a:xfrm>
          <a:prstGeom prst="rect">
            <a:avLst/>
          </a:prstGeom>
          <a:solidFill>
            <a:schemeClr val="bg1"/>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zh-CN" sz="2800" b="1" dirty="0" smtClean="0">
                <a:solidFill>
                  <a:srgbClr val="FF0000"/>
                </a:solidFill>
                <a:latin typeface="黑体" panose="02010609060101010101" pitchFamily="49" charset="-122"/>
                <a:ea typeface="黑体" panose="02010609060101010101" pitchFamily="49" charset="-122"/>
              </a:rPr>
              <a:t>2.</a:t>
            </a:r>
            <a:r>
              <a:rPr lang="zh-CN" altLang="en-US" sz="2800" b="1" dirty="0" smtClean="0">
                <a:solidFill>
                  <a:srgbClr val="FF0000"/>
                </a:solidFill>
                <a:latin typeface="黑体" panose="02010609060101010101" pitchFamily="49" charset="-122"/>
                <a:ea typeface="黑体" panose="02010609060101010101" pitchFamily="49" charset="-122"/>
              </a:rPr>
              <a:t>教育普遍存在的本质问题及改革方向</a:t>
            </a:r>
            <a:endParaRPr lang="en-US" altLang="zh-CN" sz="2800" b="1" dirty="0">
              <a:solidFill>
                <a:srgbClr val="FF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1978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051818" y="2811472"/>
            <a:ext cx="3120303" cy="1944216"/>
          </a:xfrm>
          <a:prstGeom prst="rect">
            <a:avLst/>
          </a:prstGeom>
          <a:noFill/>
          <a:ln w="9525">
            <a:noFill/>
            <a:miter lim="800000"/>
            <a:headEnd/>
            <a:tailEnd/>
          </a:ln>
          <a:effectLst/>
        </p:spPr>
      </p:pic>
      <p:sp>
        <p:nvSpPr>
          <p:cNvPr id="5" name="笑脸 4">
            <a:hlinkClick r:id="rId3" action="ppaction://hlinkfile"/>
          </p:cNvPr>
          <p:cNvSpPr/>
          <p:nvPr/>
        </p:nvSpPr>
        <p:spPr>
          <a:xfrm>
            <a:off x="6228183" y="1124744"/>
            <a:ext cx="2736305" cy="2448272"/>
          </a:xfrm>
          <a:prstGeom prst="smileyFace">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ltLang="zh-CN" sz="2400" b="1" dirty="0">
              <a:latin typeface="微软雅黑" panose="020B0503020204020204" pitchFamily="34" charset="-122"/>
              <a:ea typeface="微软雅黑" panose="020B0503020204020204" pitchFamily="34" charset="-122"/>
            </a:endParaRPr>
          </a:p>
          <a:p>
            <a:pPr algn="ctr">
              <a:defRPr/>
            </a:pPr>
            <a:r>
              <a:rPr lang="zh-CN" altLang="en-US" sz="2400" b="1" dirty="0" smtClean="0">
                <a:latin typeface="黑体" pitchFamily="49" charset="-122"/>
                <a:ea typeface="黑体" pitchFamily="49" charset="-122"/>
                <a:cs typeface="华文楷体"/>
              </a:rPr>
              <a:t>个性化</a:t>
            </a:r>
            <a:endParaRPr lang="zh-CN" altLang="en-US" sz="2400" dirty="0"/>
          </a:p>
        </p:txBody>
      </p:sp>
      <p:pic>
        <p:nvPicPr>
          <p:cNvPr id="6" name="图片 5"/>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1958"/>
          <a:stretch/>
        </p:blipFill>
        <p:spPr>
          <a:xfrm>
            <a:off x="179513" y="1177691"/>
            <a:ext cx="2872306" cy="2016223"/>
          </a:xfrm>
          <a:prstGeom prst="rect">
            <a:avLst/>
          </a:prstGeom>
          <a:effectLst>
            <a:softEdge rad="63500"/>
          </a:effectLst>
        </p:spPr>
      </p:pic>
      <p:sp>
        <p:nvSpPr>
          <p:cNvPr id="2" name="矩形 1"/>
          <p:cNvSpPr/>
          <p:nvPr/>
        </p:nvSpPr>
        <p:spPr>
          <a:xfrm>
            <a:off x="644157" y="3094324"/>
            <a:ext cx="1988045" cy="523220"/>
          </a:xfrm>
          <a:prstGeom prst="rect">
            <a:avLst/>
          </a:prstGeom>
        </p:spPr>
        <p:txBody>
          <a:bodyPr wrap="none">
            <a:spAutoFit/>
          </a:bodyPr>
          <a:lstStyle/>
          <a:p>
            <a:pPr algn="ctr"/>
            <a:r>
              <a:rPr lang="zh-CN" altLang="en-US" sz="2800" b="1" dirty="0" smtClean="0">
                <a:latin typeface="黑体" pitchFamily="49" charset="-122"/>
                <a:ea typeface="黑体" pitchFamily="49" charset="-122"/>
                <a:cs typeface="华文楷体"/>
              </a:rPr>
              <a:t>认同、主动</a:t>
            </a:r>
            <a:endParaRPr lang="zh-CN" altLang="en-US" sz="2800" dirty="0"/>
          </a:p>
        </p:txBody>
      </p:sp>
      <p:pic>
        <p:nvPicPr>
          <p:cNvPr id="9" name="Picture 1"/>
          <p:cNvPicPr>
            <a:picLocks noChangeAspect="1" noChangeArrowheads="1"/>
          </p:cNvPicPr>
          <p:nvPr/>
        </p:nvPicPr>
        <p:blipFill>
          <a:blip r:embed="rId5" cstate="print"/>
          <a:srcRect/>
          <a:stretch>
            <a:fillRect/>
          </a:stretch>
        </p:blipFill>
        <p:spPr bwMode="auto">
          <a:xfrm>
            <a:off x="203903" y="4047361"/>
            <a:ext cx="2690772" cy="1698575"/>
          </a:xfrm>
          <a:prstGeom prst="rect">
            <a:avLst/>
          </a:prstGeom>
          <a:noFill/>
          <a:ln w="9525">
            <a:noFill/>
            <a:miter lim="800000"/>
            <a:headEnd/>
            <a:tailEnd/>
          </a:ln>
          <a:effectLst/>
        </p:spPr>
      </p:pic>
      <p:sp>
        <p:nvSpPr>
          <p:cNvPr id="11" name="矩形 10"/>
          <p:cNvSpPr/>
          <p:nvPr/>
        </p:nvSpPr>
        <p:spPr>
          <a:xfrm>
            <a:off x="6516216" y="6063679"/>
            <a:ext cx="2376264" cy="461665"/>
          </a:xfrm>
          <a:prstGeom prst="rect">
            <a:avLst/>
          </a:prstGeom>
        </p:spPr>
        <p:txBody>
          <a:bodyPr wrap="square">
            <a:spAutoFit/>
          </a:bodyPr>
          <a:lstStyle/>
          <a:p>
            <a:pPr algn="ctr">
              <a:defRPr/>
            </a:pPr>
            <a:r>
              <a:rPr lang="zh-CN" altLang="en-US" sz="2400" b="1" dirty="0">
                <a:latin typeface="黑体" pitchFamily="49" charset="-122"/>
                <a:ea typeface="黑体" pitchFamily="49" charset="-122"/>
                <a:cs typeface="华文楷体"/>
              </a:rPr>
              <a:t>轻松、愉快</a:t>
            </a:r>
            <a:endParaRPr lang="zh-CN" altLang="en-US" sz="2400" b="1" dirty="0">
              <a:latin typeface="微软雅黑" panose="020B0503020204020204" pitchFamily="34" charset="-122"/>
              <a:ea typeface="微软雅黑" panose="020B0503020204020204" pitchFamily="34" charset="-122"/>
            </a:endParaRPr>
          </a:p>
        </p:txBody>
      </p:sp>
      <p:pic>
        <p:nvPicPr>
          <p:cNvPr id="12"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2200" y="4098831"/>
            <a:ext cx="2664296" cy="1760476"/>
          </a:xfrm>
          <a:prstGeom prst="rect">
            <a:avLst/>
          </a:prstGeom>
          <a:ln>
            <a:noFill/>
          </a:ln>
          <a:effectLst>
            <a:outerShdw blurRad="190500" algn="tl" rotWithShape="0">
              <a:srgbClr val="000000">
                <a:alpha val="70000"/>
              </a:srgbClr>
            </a:outerShdw>
          </a:effectLst>
        </p:spPr>
      </p:pic>
      <p:sp>
        <p:nvSpPr>
          <p:cNvPr id="15" name="矩形 14"/>
          <p:cNvSpPr/>
          <p:nvPr/>
        </p:nvSpPr>
        <p:spPr>
          <a:xfrm>
            <a:off x="2894675" y="1916832"/>
            <a:ext cx="3268301" cy="715581"/>
          </a:xfrm>
          <a:prstGeom prst="rect">
            <a:avLst/>
          </a:prstGeom>
        </p:spPr>
        <p:txBody>
          <a:bodyPr wrap="square">
            <a:spAutoFit/>
          </a:bodyPr>
          <a:lstStyle/>
          <a:p>
            <a:pPr algn="ctr">
              <a:lnSpc>
                <a:spcPct val="150000"/>
              </a:lnSpc>
              <a:spcBef>
                <a:spcPct val="20000"/>
              </a:spcBef>
              <a:buClr>
                <a:srgbClr val="333399"/>
              </a:buClr>
              <a:defRPr/>
            </a:pPr>
            <a:r>
              <a:rPr lang="zh-CN" altLang="en-US" sz="3200" b="1" dirty="0" smtClean="0">
                <a:solidFill>
                  <a:srgbClr val="FF0000"/>
                </a:solidFill>
                <a:latin typeface="黑体" panose="02010609060101010101" pitchFamily="49" charset="-122"/>
                <a:ea typeface="黑体" panose="02010609060101010101" pitchFamily="49" charset="-122"/>
              </a:rPr>
              <a:t>构建智慧课堂</a:t>
            </a:r>
            <a:endParaRPr lang="en-US" altLang="zh-CN" sz="3200" b="1" dirty="0">
              <a:solidFill>
                <a:srgbClr val="FF0000"/>
              </a:solidFill>
              <a:latin typeface="黑体" panose="02010609060101010101" pitchFamily="49" charset="-122"/>
              <a:ea typeface="黑体" panose="02010609060101010101" pitchFamily="49" charset="-122"/>
            </a:endParaRPr>
          </a:p>
        </p:txBody>
      </p:sp>
      <p:sp>
        <p:nvSpPr>
          <p:cNvPr id="13" name="矩形 12"/>
          <p:cNvSpPr/>
          <p:nvPr/>
        </p:nvSpPr>
        <p:spPr>
          <a:xfrm>
            <a:off x="413991" y="5766355"/>
            <a:ext cx="2448377" cy="830997"/>
          </a:xfrm>
          <a:prstGeom prst="rect">
            <a:avLst/>
          </a:prstGeom>
        </p:spPr>
        <p:txBody>
          <a:bodyPr wrap="square">
            <a:spAutoFit/>
          </a:bodyPr>
          <a:lstStyle/>
          <a:p>
            <a:r>
              <a:rPr lang="zh-CN" altLang="en-US" sz="2400" b="1" dirty="0" smtClean="0">
                <a:latin typeface="黑体" pitchFamily="49" charset="-122"/>
                <a:ea typeface="黑体" pitchFamily="49" charset="-122"/>
                <a:cs typeface="华文楷体"/>
              </a:rPr>
              <a:t>会思考、会创造</a:t>
            </a:r>
            <a:endParaRPr lang="en-US" altLang="zh-CN" sz="2400" b="1" dirty="0" smtClean="0">
              <a:latin typeface="黑体" pitchFamily="49" charset="-122"/>
              <a:ea typeface="黑体" pitchFamily="49" charset="-122"/>
              <a:cs typeface="华文楷体"/>
            </a:endParaRPr>
          </a:p>
          <a:p>
            <a:r>
              <a:rPr lang="zh-CN" altLang="en-US" sz="2400" b="1" dirty="0" smtClean="0">
                <a:latin typeface="黑体" pitchFamily="49" charset="-122"/>
                <a:ea typeface="黑体" pitchFamily="49" charset="-122"/>
                <a:cs typeface="华文楷体"/>
              </a:rPr>
              <a:t>聪明、智慧起来</a:t>
            </a:r>
            <a:endParaRPr lang="zh-CN" altLang="en-US" sz="2400" dirty="0"/>
          </a:p>
        </p:txBody>
      </p:sp>
      <p:sp>
        <p:nvSpPr>
          <p:cNvPr id="14" name="矩形 13"/>
          <p:cNvSpPr/>
          <p:nvPr/>
        </p:nvSpPr>
        <p:spPr>
          <a:xfrm>
            <a:off x="3051818" y="4803532"/>
            <a:ext cx="3268301" cy="715581"/>
          </a:xfrm>
          <a:prstGeom prst="rect">
            <a:avLst/>
          </a:prstGeom>
        </p:spPr>
        <p:txBody>
          <a:bodyPr wrap="square">
            <a:spAutoFit/>
          </a:bodyPr>
          <a:lstStyle/>
          <a:p>
            <a:pPr algn="ctr">
              <a:lnSpc>
                <a:spcPct val="150000"/>
              </a:lnSpc>
              <a:spcBef>
                <a:spcPct val="20000"/>
              </a:spcBef>
              <a:buClr>
                <a:srgbClr val="333399"/>
              </a:buClr>
              <a:defRPr/>
            </a:pPr>
            <a:r>
              <a:rPr lang="zh-CN" altLang="en-US" sz="3200" b="1" dirty="0" smtClean="0">
                <a:solidFill>
                  <a:srgbClr val="1509B7"/>
                </a:solidFill>
                <a:latin typeface="黑体" panose="02010609060101010101" pitchFamily="49" charset="-122"/>
                <a:ea typeface="黑体" panose="02010609060101010101" pitchFamily="49" charset="-122"/>
              </a:rPr>
              <a:t>培养智慧的人</a:t>
            </a:r>
            <a:endParaRPr lang="en-US" altLang="zh-CN" sz="3200" b="1" dirty="0">
              <a:solidFill>
                <a:srgbClr val="1509B7"/>
              </a:solidFill>
              <a:latin typeface="黑体" panose="02010609060101010101" pitchFamily="49" charset="-122"/>
              <a:ea typeface="黑体" panose="02010609060101010101" pitchFamily="49" charset="-122"/>
            </a:endParaRPr>
          </a:p>
        </p:txBody>
      </p:sp>
      <p:sp>
        <p:nvSpPr>
          <p:cNvPr id="16" name="Rectangle 3"/>
          <p:cNvSpPr txBox="1">
            <a:spLocks noChangeArrowheads="1"/>
          </p:cNvSpPr>
          <p:nvPr/>
        </p:nvSpPr>
        <p:spPr>
          <a:xfrm>
            <a:off x="5791" y="116632"/>
            <a:ext cx="8781051" cy="647700"/>
          </a:xfrm>
          <a:prstGeom prst="rect">
            <a:avLst/>
          </a:prstGeom>
          <a:solidFill>
            <a:schemeClr val="bg1"/>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rgbClr val="1509B7"/>
                </a:solidFill>
                <a:latin typeface="黑体" panose="02010609060101010101" pitchFamily="49" charset="-122"/>
                <a:ea typeface="黑体" panose="02010609060101010101" pitchFamily="49" charset="-122"/>
              </a:rPr>
              <a:t>教育改革的方向</a:t>
            </a:r>
            <a:endParaRPr lang="en-US" altLang="zh-CN" sz="2800" b="1" dirty="0">
              <a:solidFill>
                <a:srgbClr val="1509B7"/>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23714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60648"/>
            <a:ext cx="8748464" cy="6192688"/>
          </a:xfrm>
        </p:spPr>
        <p:txBody>
          <a:bodyPr/>
          <a:lstStyle/>
          <a:p>
            <a:pPr marL="0" indent="0">
              <a:lnSpc>
                <a:spcPts val="4500"/>
              </a:lnSpc>
              <a:buClr>
                <a:srgbClr val="FF0000"/>
              </a:buClr>
              <a:buNone/>
            </a:pPr>
            <a:r>
              <a:rPr lang="zh-CN" altLang="en-US" sz="2800" b="1" dirty="0" smtClean="0">
                <a:solidFill>
                  <a:srgbClr val="002060"/>
                </a:solidFill>
                <a:latin typeface="黑体" panose="02010609060101010101" pitchFamily="49" charset="-122"/>
                <a:ea typeface="黑体" panose="02010609060101010101" pitchFamily="49" charset="-122"/>
              </a:rPr>
              <a:t>关于微课，需要认真思考和研究的问题：</a:t>
            </a:r>
            <a:endParaRPr lang="en-US" altLang="zh-CN" sz="2800" b="1" dirty="0" smtClean="0">
              <a:solidFill>
                <a:srgbClr val="002060"/>
              </a:solidFill>
              <a:latin typeface="黑体" panose="02010609060101010101" pitchFamily="49" charset="-122"/>
              <a:ea typeface="黑体" panose="02010609060101010101" pitchFamily="49" charset="-122"/>
            </a:endParaRPr>
          </a:p>
          <a:p>
            <a:pPr>
              <a:lnSpc>
                <a:spcPts val="4500"/>
              </a:lnSpc>
              <a:buClr>
                <a:srgbClr val="FF0000"/>
              </a:buClr>
              <a:buFont typeface="Wingdings" pitchFamily="2" charset="2"/>
              <a:buChar char="p"/>
            </a:pPr>
            <a:r>
              <a:rPr lang="zh-CN" altLang="en-US" sz="2800" dirty="0" smtClean="0">
                <a:latin typeface="+mn-ea"/>
              </a:rPr>
              <a:t>什么</a:t>
            </a:r>
            <a:r>
              <a:rPr lang="zh-CN" altLang="en-US" sz="2800" dirty="0">
                <a:latin typeface="+mn-ea"/>
              </a:rPr>
              <a:t>是</a:t>
            </a:r>
            <a:r>
              <a:rPr lang="zh-CN" altLang="en-US" sz="2800" dirty="0" smtClean="0">
                <a:latin typeface="+mn-ea"/>
              </a:rPr>
              <a:t>微课，什么情况下比较适合以微课的形式开展学习活动？</a:t>
            </a:r>
            <a:endParaRPr lang="en-US" altLang="zh-CN" sz="2800" dirty="0" smtClean="0">
              <a:latin typeface="+mn-ea"/>
            </a:endParaRPr>
          </a:p>
          <a:p>
            <a:pPr>
              <a:lnSpc>
                <a:spcPts val="4500"/>
              </a:lnSpc>
              <a:buClr>
                <a:srgbClr val="FF0000"/>
              </a:buClr>
              <a:buFont typeface="Wingdings" pitchFamily="2" charset="2"/>
              <a:buChar char="p"/>
            </a:pPr>
            <a:r>
              <a:rPr lang="zh-CN" altLang="en-US" sz="2800" dirty="0" smtClean="0">
                <a:latin typeface="+mn-ea"/>
              </a:rPr>
              <a:t>以微课形式开展学习活动需要什么样的资源和环境？</a:t>
            </a:r>
            <a:endParaRPr lang="en-US" altLang="zh-CN" sz="2800" dirty="0" smtClean="0">
              <a:latin typeface="+mn-ea"/>
            </a:endParaRPr>
          </a:p>
          <a:p>
            <a:pPr>
              <a:lnSpc>
                <a:spcPts val="4500"/>
              </a:lnSpc>
              <a:buClr>
                <a:srgbClr val="FF0000"/>
              </a:buClr>
              <a:buFont typeface="Wingdings" pitchFamily="2" charset="2"/>
              <a:buChar char="p"/>
            </a:pPr>
            <a:r>
              <a:rPr lang="zh-CN" altLang="en-US" sz="2800" dirty="0" smtClean="0">
                <a:latin typeface="+mn-ea"/>
              </a:rPr>
              <a:t>如何设计、制作微课资源，微课应以什么样的组织形式呈现给学生和教师使用？</a:t>
            </a:r>
            <a:endParaRPr lang="en-US" altLang="zh-CN" sz="2800" dirty="0" smtClean="0">
              <a:latin typeface="+mn-ea"/>
            </a:endParaRPr>
          </a:p>
          <a:p>
            <a:pPr>
              <a:lnSpc>
                <a:spcPts val="4500"/>
              </a:lnSpc>
              <a:buClr>
                <a:srgbClr val="FF0000"/>
              </a:buClr>
              <a:buFont typeface="Wingdings" pitchFamily="2" charset="2"/>
              <a:buChar char="p"/>
            </a:pPr>
            <a:endParaRPr lang="en-US" altLang="zh-CN" sz="2800" dirty="0" smtClean="0">
              <a:latin typeface="+mn-ea"/>
            </a:endParaRPr>
          </a:p>
        </p:txBody>
      </p:sp>
    </p:spTree>
    <p:extLst>
      <p:ext uri="{BB962C8B-B14F-4D97-AF65-F5344CB8AC3E}">
        <p14:creationId xmlns:p14="http://schemas.microsoft.com/office/powerpoint/2010/main" val="425760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052736"/>
            <a:ext cx="8496944" cy="5496134"/>
          </a:xfrm>
        </p:spPr>
        <p:txBody>
          <a:bodyPr/>
          <a:lstStyle/>
          <a:p>
            <a:pPr>
              <a:lnSpc>
                <a:spcPct val="150000"/>
              </a:lnSpc>
              <a:buClr>
                <a:srgbClr val="FF0000"/>
              </a:buClr>
              <a:buFont typeface="Wingdings" panose="05000000000000000000" pitchFamily="2" charset="2"/>
              <a:buChar char="ü"/>
            </a:pPr>
            <a:r>
              <a:rPr lang="zh-CN" altLang="en-US" sz="2800" b="1" dirty="0" smtClean="0">
                <a:solidFill>
                  <a:srgbClr val="1509B7"/>
                </a:solidFill>
                <a:latin typeface="黑体" panose="02010609060101010101" pitchFamily="49" charset="-122"/>
                <a:ea typeface="黑体" panose="02010609060101010101" pitchFamily="49" charset="-122"/>
              </a:rPr>
              <a:t>培养智慧的人</a:t>
            </a:r>
            <a:r>
              <a:rPr lang="zh-CN" altLang="en-US" sz="2800" b="1" dirty="0" smtClean="0">
                <a:solidFill>
                  <a:srgbClr val="002060"/>
                </a:solidFill>
                <a:latin typeface="+mn-ea"/>
              </a:rPr>
              <a:t>。</a:t>
            </a:r>
            <a:endParaRPr lang="en-US" altLang="zh-CN" sz="2800" b="1" dirty="0" smtClean="0">
              <a:solidFill>
                <a:srgbClr val="002060"/>
              </a:solidFill>
              <a:latin typeface="+mn-ea"/>
            </a:endParaRPr>
          </a:p>
          <a:p>
            <a:pPr>
              <a:lnSpc>
                <a:spcPct val="150000"/>
              </a:lnSpc>
              <a:buClr>
                <a:srgbClr val="FF0000"/>
              </a:buClr>
              <a:buFont typeface="Wingdings" panose="05000000000000000000" pitchFamily="2" charset="2"/>
              <a:buChar char="ü"/>
            </a:pPr>
            <a:r>
              <a:rPr lang="zh-CN" altLang="en-US" sz="2800" b="1" dirty="0" smtClean="0">
                <a:solidFill>
                  <a:srgbClr val="1509B7"/>
                </a:solidFill>
                <a:latin typeface="黑体" panose="02010609060101010101" pitchFamily="49" charset="-122"/>
                <a:ea typeface="黑体" panose="02010609060101010101" pitchFamily="49" charset="-122"/>
              </a:rPr>
              <a:t>智慧学</a:t>
            </a:r>
            <a:r>
              <a:rPr lang="zh-CN" altLang="en-US" sz="2800" b="1" dirty="0" smtClean="0">
                <a:solidFill>
                  <a:srgbClr val="002060"/>
                </a:solidFill>
                <a:latin typeface="黑体" panose="02010609060101010101" pitchFamily="49" charset="-122"/>
                <a:ea typeface="黑体" panose="02010609060101010101" pitchFamily="49" charset="-122"/>
              </a:rPr>
              <a:t>：</a:t>
            </a:r>
            <a:r>
              <a:rPr lang="zh-CN" altLang="en-US" sz="2800" b="1" dirty="0" smtClean="0">
                <a:solidFill>
                  <a:srgbClr val="002060"/>
                </a:solidFill>
                <a:latin typeface="+mn-ea"/>
              </a:rPr>
              <a:t>发自内心主动学习、个性化学习、轻松愉快学习、尽可能以归纳方式学习。</a:t>
            </a:r>
            <a:endParaRPr lang="en-US" altLang="zh-CN" sz="2800" b="1" dirty="0" smtClean="0">
              <a:solidFill>
                <a:srgbClr val="002060"/>
              </a:solidFill>
              <a:latin typeface="+mn-ea"/>
            </a:endParaRPr>
          </a:p>
          <a:p>
            <a:pPr>
              <a:lnSpc>
                <a:spcPct val="150000"/>
              </a:lnSpc>
              <a:buClr>
                <a:srgbClr val="FF0000"/>
              </a:buClr>
              <a:buFont typeface="Wingdings" panose="05000000000000000000" pitchFamily="2" charset="2"/>
              <a:buChar char="ü"/>
            </a:pPr>
            <a:r>
              <a:rPr lang="zh-CN" altLang="en-US" sz="2800" b="1" dirty="0">
                <a:solidFill>
                  <a:srgbClr val="1509B7"/>
                </a:solidFill>
                <a:latin typeface="黑体" panose="02010609060101010101" pitchFamily="49" charset="-122"/>
                <a:ea typeface="黑体" panose="02010609060101010101" pitchFamily="49" charset="-122"/>
              </a:rPr>
              <a:t>智慧</a:t>
            </a:r>
            <a:r>
              <a:rPr lang="zh-CN" altLang="en-US" sz="2800" b="1" dirty="0" smtClean="0">
                <a:solidFill>
                  <a:srgbClr val="1509B7"/>
                </a:solidFill>
                <a:latin typeface="黑体" panose="02010609060101010101" pitchFamily="49" charset="-122"/>
                <a:ea typeface="黑体" panose="02010609060101010101" pitchFamily="49" charset="-122"/>
              </a:rPr>
              <a:t>教</a:t>
            </a:r>
            <a:r>
              <a:rPr lang="zh-CN" altLang="en-US" sz="2800" b="1" dirty="0" smtClean="0">
                <a:solidFill>
                  <a:srgbClr val="002060"/>
                </a:solidFill>
                <a:latin typeface="黑体" panose="02010609060101010101" pitchFamily="49" charset="-122"/>
                <a:ea typeface="黑体" panose="02010609060101010101" pitchFamily="49" charset="-122"/>
              </a:rPr>
              <a:t>：</a:t>
            </a:r>
            <a:r>
              <a:rPr lang="zh-CN" altLang="en-US" sz="2800" b="1" dirty="0" smtClean="0">
                <a:solidFill>
                  <a:srgbClr val="002060"/>
                </a:solidFill>
                <a:latin typeface="+mn-ea"/>
              </a:rPr>
              <a:t>帮助学生按照自己的认知</a:t>
            </a:r>
            <a:r>
              <a:rPr lang="zh-CN" altLang="en-US" sz="2800" b="1" dirty="0">
                <a:solidFill>
                  <a:srgbClr val="002060"/>
                </a:solidFill>
                <a:latin typeface="+mn-ea"/>
              </a:rPr>
              <a:t>水平</a:t>
            </a:r>
            <a:r>
              <a:rPr lang="zh-CN" altLang="en-US" sz="2800" b="1" dirty="0" smtClean="0">
                <a:solidFill>
                  <a:srgbClr val="002060"/>
                </a:solidFill>
                <a:latin typeface="+mn-ea"/>
              </a:rPr>
              <a:t>、已有的知识水平、兴趣</a:t>
            </a:r>
            <a:r>
              <a:rPr lang="zh-CN" altLang="en-US" sz="2800" b="1" dirty="0">
                <a:solidFill>
                  <a:srgbClr val="002060"/>
                </a:solidFill>
                <a:latin typeface="+mn-ea"/>
              </a:rPr>
              <a:t>爱好</a:t>
            </a:r>
            <a:r>
              <a:rPr lang="zh-CN" altLang="en-US" sz="2800" b="1" dirty="0" smtClean="0">
                <a:solidFill>
                  <a:srgbClr val="002060"/>
                </a:solidFill>
                <a:latin typeface="+mn-ea"/>
              </a:rPr>
              <a:t>等</a:t>
            </a:r>
            <a:r>
              <a:rPr lang="zh-CN" altLang="en-US" sz="2800" b="1" dirty="0">
                <a:solidFill>
                  <a:srgbClr val="002060"/>
                </a:solidFill>
                <a:latin typeface="+mn-ea"/>
              </a:rPr>
              <a:t>选择</a:t>
            </a:r>
            <a:r>
              <a:rPr lang="zh-CN" altLang="en-US" sz="2800" b="1" dirty="0" smtClean="0">
                <a:solidFill>
                  <a:srgbClr val="002060"/>
                </a:solidFill>
                <a:latin typeface="+mn-ea"/>
              </a:rPr>
              <a:t>合适</a:t>
            </a:r>
            <a:r>
              <a:rPr lang="zh-CN" altLang="en-US" sz="2800" b="1" dirty="0">
                <a:solidFill>
                  <a:srgbClr val="002060"/>
                </a:solidFill>
                <a:latin typeface="+mn-ea"/>
              </a:rPr>
              <a:t>的</a:t>
            </a:r>
            <a:r>
              <a:rPr lang="zh-CN" altLang="en-US" sz="2800" b="1" dirty="0" smtClean="0">
                <a:solidFill>
                  <a:srgbClr val="002060"/>
                </a:solidFill>
                <a:latin typeface="+mn-ea"/>
              </a:rPr>
              <a:t>方式学习，并为学生提供有效</a:t>
            </a:r>
            <a:r>
              <a:rPr lang="zh-CN" altLang="en-US" sz="2800" b="1" dirty="0">
                <a:solidFill>
                  <a:srgbClr val="002060"/>
                </a:solidFill>
                <a:latin typeface="+mn-ea"/>
              </a:rPr>
              <a:t>的</a:t>
            </a:r>
            <a:r>
              <a:rPr lang="zh-CN" altLang="en-US" sz="2800" b="1" dirty="0">
                <a:solidFill>
                  <a:srgbClr val="002060"/>
                </a:solidFill>
                <a:latin typeface="+mn-ea"/>
                <a:hlinkClick r:id="rId2" action="ppaction://hlinkfile"/>
              </a:rPr>
              <a:t>资源学习</a:t>
            </a:r>
            <a:r>
              <a:rPr lang="zh-CN" altLang="en-US" sz="2800" b="1" dirty="0" smtClean="0">
                <a:solidFill>
                  <a:srgbClr val="002060"/>
                </a:solidFill>
                <a:latin typeface="+mn-ea"/>
              </a:rPr>
              <a:t>。尽可能将创新性智慧培养</a:t>
            </a:r>
            <a:r>
              <a:rPr lang="zh-CN" altLang="en-US" sz="2800" dirty="0" smtClean="0">
                <a:solidFill>
                  <a:srgbClr val="002060"/>
                </a:solidFill>
                <a:latin typeface="+mn-ea"/>
              </a:rPr>
              <a:t>与</a:t>
            </a:r>
            <a:r>
              <a:rPr lang="zh-CN" altLang="en-US" sz="2800" dirty="0">
                <a:solidFill>
                  <a:srgbClr val="002060"/>
                </a:solidFill>
                <a:latin typeface="+mn-ea"/>
              </a:rPr>
              <a:t>中</a:t>
            </a:r>
            <a:r>
              <a:rPr lang="zh-CN" altLang="en-US" sz="2800" dirty="0" smtClean="0">
                <a:solidFill>
                  <a:srgbClr val="002060"/>
                </a:solidFill>
                <a:latin typeface="+mn-ea"/>
              </a:rPr>
              <a:t>高考</a:t>
            </a:r>
            <a:r>
              <a:rPr lang="zh-CN" altLang="en-US" sz="2800" dirty="0">
                <a:solidFill>
                  <a:srgbClr val="002060"/>
                </a:solidFill>
                <a:latin typeface="+mn-ea"/>
              </a:rPr>
              <a:t>科</a:t>
            </a:r>
            <a:r>
              <a:rPr lang="zh-CN" altLang="en-US" sz="2800" dirty="0" smtClean="0">
                <a:solidFill>
                  <a:srgbClr val="002060"/>
                </a:solidFill>
                <a:latin typeface="+mn-ea"/>
              </a:rPr>
              <a:t>目的</a:t>
            </a:r>
            <a:r>
              <a:rPr lang="zh-CN" altLang="en-US" sz="2800" b="1" dirty="0" smtClean="0">
                <a:solidFill>
                  <a:srgbClr val="002060"/>
                </a:solidFill>
                <a:latin typeface="+mn-ea"/>
              </a:rPr>
              <a:t>知识学习融为一体。</a:t>
            </a:r>
          </a:p>
        </p:txBody>
      </p:sp>
      <p:sp>
        <p:nvSpPr>
          <p:cNvPr id="6" name="矩形 5"/>
          <p:cNvSpPr/>
          <p:nvPr/>
        </p:nvSpPr>
        <p:spPr>
          <a:xfrm>
            <a:off x="251520" y="188640"/>
            <a:ext cx="4923143" cy="584775"/>
          </a:xfrm>
          <a:prstGeom prst="rect">
            <a:avLst/>
          </a:prstGeom>
        </p:spPr>
        <p:txBody>
          <a:bodyPr wrap="none">
            <a:spAutoFit/>
          </a:bodyPr>
          <a:lstStyle/>
          <a:p>
            <a:r>
              <a:rPr lang="zh-CN" altLang="en-US" sz="3200" b="1" dirty="0" smtClean="0">
                <a:solidFill>
                  <a:srgbClr val="1509B7"/>
                </a:solidFill>
                <a:latin typeface="黑体" panose="02010609060101010101" pitchFamily="49" charset="-122"/>
                <a:ea typeface="黑体" panose="02010609060101010101" pitchFamily="49" charset="-122"/>
              </a:rPr>
              <a:t>教育改革的方向</a:t>
            </a:r>
            <a:r>
              <a:rPr lang="en-US" altLang="zh-CN" sz="3200" b="1" dirty="0" smtClean="0">
                <a:solidFill>
                  <a:srgbClr val="FF0000"/>
                </a:solidFill>
                <a:latin typeface="黑体" panose="02010609060101010101" pitchFamily="49" charset="-122"/>
                <a:ea typeface="黑体" panose="02010609060101010101" pitchFamily="49" charset="-122"/>
              </a:rPr>
              <a:t>-</a:t>
            </a:r>
            <a:r>
              <a:rPr lang="zh-CN" altLang="en-US" sz="3200" b="1" dirty="0" smtClean="0">
                <a:solidFill>
                  <a:srgbClr val="FF0000"/>
                </a:solidFill>
                <a:latin typeface="黑体" panose="02010609060101010101" pitchFamily="49" charset="-122"/>
                <a:ea typeface="黑体" panose="02010609060101010101" pitchFamily="49" charset="-122"/>
              </a:rPr>
              <a:t>智慧教育</a:t>
            </a:r>
            <a:endParaRPr lang="zh-CN" altLang="en-US" sz="3200" dirty="0">
              <a:solidFill>
                <a:srgbClr val="FF0000"/>
              </a:solidFill>
            </a:endParaRPr>
          </a:p>
        </p:txBody>
      </p:sp>
    </p:spTree>
    <p:extLst>
      <p:ext uri="{BB962C8B-B14F-4D97-AF65-F5344CB8AC3E}">
        <p14:creationId xmlns:p14="http://schemas.microsoft.com/office/powerpoint/2010/main" val="9242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04117" y="1484784"/>
            <a:ext cx="6584396"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什么是真正的教育信息化</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教育普遍存在的本质问题及改革方向</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破解教育本质问题的思路与方法</a:t>
            </a:r>
            <a:endParaRPr lang="en-US" altLang="zh-CN" sz="2800" dirty="0" smtClean="0">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790"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（一）微课资源设计</a:t>
            </a:r>
            <a:r>
              <a:rPr lang="zh-CN" altLang="en-US" sz="2800" b="1" dirty="0">
                <a:solidFill>
                  <a:schemeClr val="bg1"/>
                </a:solidFill>
                <a:latin typeface="仿宋_GB2312" pitchFamily="49" charset="-122"/>
                <a:ea typeface="仿宋_GB2312" pitchFamily="49" charset="-122"/>
              </a:rPr>
              <a:t>的依据</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136832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825615" y="2420888"/>
            <a:ext cx="5976664" cy="2677656"/>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华文楷体" panose="02010600040101010101" pitchFamily="2" charset="-122"/>
              </a:rPr>
              <a:t>任何知识都是</a:t>
            </a:r>
            <a:r>
              <a:rPr lang="zh-CN" altLang="en-US" sz="2800" b="1" dirty="0">
                <a:solidFill>
                  <a:srgbClr val="002060"/>
                </a:solidFill>
                <a:latin typeface="华文楷体" panose="02010600040101010101" pitchFamily="2" charset="-122"/>
              </a:rPr>
              <a:t>为</a:t>
            </a:r>
            <a:r>
              <a:rPr lang="zh-CN" altLang="en-US" sz="2800" b="1" dirty="0" smtClean="0">
                <a:solidFill>
                  <a:srgbClr val="002060"/>
                </a:solidFill>
                <a:latin typeface="华文楷体" panose="02010600040101010101" pitchFamily="2" charset="-122"/>
              </a:rPr>
              <a:t>解决具体问题</a:t>
            </a:r>
            <a:r>
              <a:rPr lang="zh-CN" altLang="en-US" sz="2800" b="1" dirty="0">
                <a:solidFill>
                  <a:srgbClr val="002060"/>
                </a:solidFill>
                <a:latin typeface="华文楷体" panose="02010600040101010101" pitchFamily="2" charset="-122"/>
              </a:rPr>
              <a:t>或完成任务而</a:t>
            </a:r>
            <a:r>
              <a:rPr lang="zh-CN" altLang="en-US" sz="2800" b="1" dirty="0" smtClean="0">
                <a:solidFill>
                  <a:srgbClr val="002060"/>
                </a:solidFill>
                <a:latin typeface="华文楷体" panose="02010600040101010101" pitchFamily="2" charset="-122"/>
              </a:rPr>
              <a:t>总结出来的。</a:t>
            </a:r>
            <a:endParaRPr lang="en-US" altLang="zh-CN" sz="2800" b="1" dirty="0" smtClean="0">
              <a:solidFill>
                <a:srgbClr val="002060"/>
              </a:solidFill>
              <a:latin typeface="华文楷体" panose="02010600040101010101" pitchFamily="2" charset="-122"/>
            </a:endParaRPr>
          </a:p>
          <a:p>
            <a:pPr lvl="1"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华文楷体" panose="02010600040101010101" pitchFamily="2" charset="-122"/>
              </a:rPr>
              <a:t>应将知识还原回</a:t>
            </a:r>
            <a:r>
              <a:rPr lang="zh-CN" altLang="en-US" sz="2800" b="1" dirty="0" smtClean="0">
                <a:solidFill>
                  <a:srgbClr val="002060"/>
                </a:solidFill>
                <a:latin typeface="华文楷体" panose="02010600040101010101" pitchFamily="2" charset="-122"/>
                <a:hlinkClick r:id="rId2" action="ppaction://hlinkfile"/>
              </a:rPr>
              <a:t>问题或</a:t>
            </a:r>
            <a:r>
              <a:rPr lang="zh-CN" altLang="en-US" sz="2800" b="1" dirty="0">
                <a:solidFill>
                  <a:srgbClr val="002060"/>
                </a:solidFill>
                <a:latin typeface="华文楷体" panose="02010600040101010101" pitchFamily="2" charset="-122"/>
                <a:hlinkClick r:id="rId2" action="ppaction://hlinkfile"/>
              </a:rPr>
              <a:t>任务</a:t>
            </a:r>
            <a:r>
              <a:rPr lang="zh-CN" altLang="en-US" sz="2800" b="1" dirty="0">
                <a:solidFill>
                  <a:srgbClr val="002060"/>
                </a:solidFill>
                <a:latin typeface="华文楷体" panose="02010600040101010101" pitchFamily="2" charset="-122"/>
              </a:rPr>
              <a:t>，通过问题或任务让学生认同学习内容</a:t>
            </a:r>
            <a:r>
              <a:rPr lang="zh-CN" altLang="en-US" sz="2800" b="1" dirty="0" smtClean="0">
                <a:solidFill>
                  <a:srgbClr val="002060"/>
                </a:solidFill>
                <a:latin typeface="华文楷体" panose="02010600040101010101" pitchFamily="2" charset="-122"/>
              </a:rPr>
              <a:t>。</a:t>
            </a:r>
            <a:endParaRPr lang="en-US" altLang="zh-CN" sz="2800" b="1" dirty="0" smtClean="0">
              <a:solidFill>
                <a:srgbClr val="002060"/>
              </a:solidFill>
              <a:latin typeface="华文楷体" panose="02010600040101010101"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564904"/>
            <a:ext cx="2563013" cy="2780972"/>
          </a:xfrm>
          <a:prstGeom prst="rect">
            <a:avLst/>
          </a:prstGeom>
        </p:spPr>
      </p:pic>
      <p:sp>
        <p:nvSpPr>
          <p:cNvPr id="4" name="Rectangle 3"/>
          <p:cNvSpPr txBox="1">
            <a:spLocks noChangeArrowheads="1"/>
          </p:cNvSpPr>
          <p:nvPr/>
        </p:nvSpPr>
        <p:spPr>
          <a:xfrm>
            <a:off x="251520" y="1304578"/>
            <a:ext cx="8781051" cy="647700"/>
          </a:xfrm>
          <a:prstGeom prst="rect">
            <a:avLst/>
          </a:prstGeom>
          <a:solidFill>
            <a:schemeClr val="bg1"/>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lnSpc>
                <a:spcPct val="150000"/>
              </a:lnSpc>
              <a:spcBef>
                <a:spcPct val="20000"/>
              </a:spcBef>
              <a:buClr>
                <a:srgbClr val="333399"/>
              </a:buClr>
              <a:defRPr/>
            </a:pPr>
            <a:r>
              <a:rPr lang="en-US" altLang="zh-CN" sz="2800" b="1" dirty="0" smtClean="0">
                <a:solidFill>
                  <a:srgbClr val="1509B7"/>
                </a:solidFill>
                <a:latin typeface="+mn-ea"/>
                <a:ea typeface="+mn-ea"/>
              </a:rPr>
              <a:t>【1】</a:t>
            </a:r>
            <a:r>
              <a:rPr lang="zh-CN" altLang="en-US" sz="2800" b="1" dirty="0" smtClean="0">
                <a:solidFill>
                  <a:srgbClr val="1509B7"/>
                </a:solidFill>
                <a:latin typeface="+mn-ea"/>
                <a:ea typeface="+mn-ea"/>
              </a:rPr>
              <a:t>让学生认同学习的思路与方法</a:t>
            </a:r>
            <a:endParaRPr lang="en-US" altLang="zh-CN" sz="2800" b="1" dirty="0">
              <a:solidFill>
                <a:srgbClr val="1509B7"/>
              </a:solidFill>
              <a:latin typeface="+mn-ea"/>
              <a:ea typeface="+mn-ea"/>
            </a:endParaRPr>
          </a:p>
        </p:txBody>
      </p:sp>
      <p:sp>
        <p:nvSpPr>
          <p:cNvPr id="6" name="Rectangle 3"/>
          <p:cNvSpPr txBox="1">
            <a:spLocks noChangeArrowheads="1"/>
          </p:cNvSpPr>
          <p:nvPr/>
        </p:nvSpPr>
        <p:spPr>
          <a:xfrm>
            <a:off x="35496" y="260648"/>
            <a:ext cx="8781051" cy="647700"/>
          </a:xfrm>
          <a:prstGeom prst="rect">
            <a:avLst/>
          </a:prstGeom>
          <a:solidFill>
            <a:schemeClr val="bg1"/>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lnSpc>
                <a:spcPct val="150000"/>
              </a:lnSpc>
              <a:spcBef>
                <a:spcPct val="20000"/>
              </a:spcBef>
              <a:buClr>
                <a:srgbClr val="333399"/>
              </a:buClr>
              <a:defRPr/>
            </a:pPr>
            <a:r>
              <a:rPr lang="en-US" altLang="zh-CN" sz="2800" b="1" dirty="0" smtClean="0">
                <a:solidFill>
                  <a:srgbClr val="1509B7"/>
                </a:solidFill>
                <a:latin typeface="黑体" panose="02010609060101010101" pitchFamily="49" charset="-122"/>
                <a:ea typeface="黑体" panose="02010609060101010101" pitchFamily="49" charset="-122"/>
              </a:rPr>
              <a:t>3.</a:t>
            </a:r>
            <a:r>
              <a:rPr lang="zh-CN" altLang="en-US" sz="2800" b="1" dirty="0" smtClean="0">
                <a:solidFill>
                  <a:srgbClr val="1509B7"/>
                </a:solidFill>
                <a:latin typeface="黑体" panose="02010609060101010101" pitchFamily="49" charset="-122"/>
                <a:ea typeface="黑体" panose="02010609060101010101" pitchFamily="49" charset="-122"/>
              </a:rPr>
              <a:t>破解教育本质问题的思路与方法</a:t>
            </a:r>
            <a:endParaRPr lang="en-US" altLang="zh-CN" sz="2800" b="1" dirty="0">
              <a:solidFill>
                <a:srgbClr val="1509B7"/>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8106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hlinkClick r:id="rId2" action="ppaction://hlinkfile"/>
          </p:cNvPr>
          <p:cNvSpPr txBox="1"/>
          <p:nvPr/>
        </p:nvSpPr>
        <p:spPr>
          <a:xfrm>
            <a:off x="1907416" y="5600853"/>
            <a:ext cx="5328880" cy="492443"/>
          </a:xfrm>
          <a:prstGeom prst="rect">
            <a:avLst/>
          </a:prstGeom>
          <a:ln/>
          <a:effectLst>
            <a:glow rad="228600">
              <a:schemeClr val="accent2">
                <a:satMod val="175000"/>
                <a:alpha val="40000"/>
              </a:schemeClr>
            </a:glow>
            <a:outerShdw blurRad="50800" dist="38100" dir="5400000" rotWithShape="0">
              <a:srgbClr val="000000">
                <a:alpha val="35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dirty="0" smtClean="0">
                <a:solidFill>
                  <a:srgbClr val="FF0000"/>
                </a:solidFill>
                <a:effectLst>
                  <a:outerShdw blurRad="38100" dist="38100" dir="2700000" algn="tl">
                    <a:srgbClr val="000000">
                      <a:alpha val="43137"/>
                    </a:srgbClr>
                  </a:outerShdw>
                </a:effectLst>
              </a:rPr>
              <a:t>学科基本知识体系</a:t>
            </a:r>
          </a:p>
        </p:txBody>
      </p:sp>
      <p:sp>
        <p:nvSpPr>
          <p:cNvPr id="7" name="文本框 6">
            <a:hlinkClick r:id="rId2" action="ppaction://hlinkfile"/>
          </p:cNvPr>
          <p:cNvSpPr txBox="1"/>
          <p:nvPr/>
        </p:nvSpPr>
        <p:spPr>
          <a:xfrm>
            <a:off x="2633045" y="4033679"/>
            <a:ext cx="3854407" cy="984885"/>
          </a:xfrm>
          <a:prstGeom prst="rect">
            <a:avLst/>
          </a:prstGeom>
          <a:ln/>
          <a:effectLst>
            <a:glow rad="228600">
              <a:schemeClr val="accent5">
                <a:satMod val="175000"/>
                <a:alpha val="40000"/>
              </a:schemeClr>
            </a:glow>
            <a:outerShdw blurRad="50800" dist="38100" dir="5400000" rotWithShape="0">
              <a:srgbClr val="000000">
                <a:alpha val="35000"/>
              </a:srgbClr>
            </a:outerShdw>
          </a:effectLst>
        </p:spPr>
        <p:style>
          <a:lnRef idx="1">
            <a:schemeClr val="accent6"/>
          </a:lnRef>
          <a:fillRef idx="2">
            <a:schemeClr val="accent6"/>
          </a:fillRef>
          <a:effectRef idx="1">
            <a:schemeClr val="accent6"/>
          </a:effectRef>
          <a:fontRef idx="minor">
            <a:schemeClr val="dk1"/>
          </a:fontRef>
        </p:style>
        <p:txBody>
          <a:bodyPr wrap="square" lIns="0" tIns="0" rIns="0" bIns="0" rtlCol="0">
            <a:spAutoFit/>
          </a:bodyPr>
          <a:lstStyle/>
          <a:p>
            <a:pPr algn="ctr"/>
            <a:r>
              <a:rPr lang="zh-CN" altLang="en-US" sz="3200" dirty="0" smtClean="0">
                <a:solidFill>
                  <a:srgbClr val="FF0000"/>
                </a:solidFill>
                <a:effectLst>
                  <a:outerShdw blurRad="38100" dist="38100" dir="2700000" algn="tl">
                    <a:srgbClr val="000000">
                      <a:alpha val="43137"/>
                    </a:srgbClr>
                  </a:outerShdw>
                </a:effectLst>
              </a:rPr>
              <a:t>解决问题或完成任务的方法体系</a:t>
            </a:r>
          </a:p>
        </p:txBody>
      </p:sp>
      <p:sp>
        <p:nvSpPr>
          <p:cNvPr id="8" name="文本框 7">
            <a:hlinkClick r:id="rId2" action="ppaction://hlinkfile"/>
          </p:cNvPr>
          <p:cNvSpPr txBox="1"/>
          <p:nvPr/>
        </p:nvSpPr>
        <p:spPr>
          <a:xfrm>
            <a:off x="2633045" y="2435383"/>
            <a:ext cx="3839515" cy="984885"/>
          </a:xfrm>
          <a:prstGeom prst="rect">
            <a:avLst/>
          </a:prstGeom>
          <a:ln/>
          <a:effectLst>
            <a:glow rad="228600">
              <a:schemeClr val="accent6">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p>
            <a:pPr algn="ctr"/>
            <a:r>
              <a:rPr lang="zh-CN" altLang="en-US" sz="3200" dirty="0" smtClean="0">
                <a:solidFill>
                  <a:srgbClr val="FF0000"/>
                </a:solidFill>
                <a:effectLst>
                  <a:outerShdw blurRad="38100" dist="38100" dir="2700000" algn="tl">
                    <a:srgbClr val="000000">
                      <a:alpha val="43137"/>
                    </a:srgbClr>
                  </a:outerShdw>
                </a:effectLst>
              </a:rPr>
              <a:t>学科能力体系</a:t>
            </a:r>
            <a:r>
              <a:rPr lang="en-US" altLang="zh-CN" sz="3200" dirty="0" smtClean="0">
                <a:solidFill>
                  <a:srgbClr val="FF0000"/>
                </a:solidFill>
                <a:effectLst>
                  <a:outerShdw blurRad="38100" dist="38100" dir="2700000" algn="tl">
                    <a:srgbClr val="000000">
                      <a:alpha val="43137"/>
                    </a:srgbClr>
                  </a:outerShdw>
                </a:effectLst>
              </a:rPr>
              <a:t>---</a:t>
            </a:r>
            <a:r>
              <a:rPr lang="zh-CN" altLang="en-US" sz="3200" dirty="0" smtClean="0">
                <a:solidFill>
                  <a:srgbClr val="FF0000"/>
                </a:solidFill>
                <a:effectLst>
                  <a:outerShdw blurRad="38100" dist="38100" dir="2700000" algn="tl">
                    <a:srgbClr val="000000">
                      <a:alpha val="43137"/>
                    </a:srgbClr>
                  </a:outerShdw>
                </a:effectLst>
              </a:rPr>
              <a:t>能够解决的问题或任务</a:t>
            </a:r>
          </a:p>
        </p:txBody>
      </p:sp>
      <p:sp>
        <p:nvSpPr>
          <p:cNvPr id="9" name="文本框 8">
            <a:hlinkClick r:id="rId2" action="ppaction://hlinkfile"/>
          </p:cNvPr>
          <p:cNvSpPr txBox="1"/>
          <p:nvPr/>
        </p:nvSpPr>
        <p:spPr>
          <a:xfrm>
            <a:off x="1907415" y="756045"/>
            <a:ext cx="2128522" cy="1077218"/>
          </a:xfrm>
          <a:prstGeom prst="rect">
            <a:avLst/>
          </a:prstGeom>
          <a:ln>
            <a:noFill/>
          </a:ln>
          <a:effectLst>
            <a:glow rad="228600">
              <a:schemeClr val="accent2">
                <a:satMod val="175000"/>
                <a:alpha val="40000"/>
              </a:schemeClr>
            </a:glow>
          </a:effectLst>
          <a:scene3d>
            <a:camera prst="obliqueBottomLef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nchor="ctr" anchorCtr="1">
            <a:spAutoFit/>
          </a:bodyPr>
          <a:lstStyle>
            <a:defPPr>
              <a:defRPr lang="zh-CN"/>
            </a:defPPr>
            <a:lvl1pPr lvl="0" algn="ctr">
              <a:buClr>
                <a:srgbClr val="C00000"/>
              </a:buClr>
              <a:defRPr sz="28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200" smtClean="0">
                <a:solidFill>
                  <a:srgbClr val="002060"/>
                </a:solidFill>
              </a:rPr>
              <a:t>自主与合作能力</a:t>
            </a:r>
            <a:endParaRPr lang="zh-CN" altLang="en-US" sz="3200" dirty="0">
              <a:solidFill>
                <a:srgbClr val="002060"/>
              </a:solidFill>
            </a:endParaRPr>
          </a:p>
        </p:txBody>
      </p:sp>
      <p:sp>
        <p:nvSpPr>
          <p:cNvPr id="10" name="文本框 9">
            <a:hlinkClick r:id="rId2" action="ppaction://hlinkfile"/>
          </p:cNvPr>
          <p:cNvSpPr txBox="1"/>
          <p:nvPr/>
        </p:nvSpPr>
        <p:spPr>
          <a:xfrm>
            <a:off x="5114021" y="756045"/>
            <a:ext cx="2122275" cy="1077218"/>
          </a:xfrm>
          <a:prstGeom prst="rect">
            <a:avLst/>
          </a:prstGeom>
          <a:ln>
            <a:noFill/>
          </a:ln>
          <a:effectLst>
            <a:glow rad="228600">
              <a:schemeClr val="accent2">
                <a:satMod val="175000"/>
                <a:alpha val="40000"/>
              </a:schemeClr>
            </a:glow>
          </a:effectLst>
          <a:scene3d>
            <a:camera prst="obliqueBottomLef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nchor="ctr" anchorCtr="1">
            <a:spAutoFit/>
          </a:bodyPr>
          <a:lstStyle>
            <a:defPPr>
              <a:defRPr lang="zh-CN"/>
            </a:defPPr>
            <a:lvl1pPr lvl="0" algn="ctr">
              <a:buClr>
                <a:srgbClr val="C00000"/>
              </a:buClr>
              <a:defRPr sz="2800" b="1">
                <a:solidFill>
                  <a:srgbClr val="0070C0"/>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3200" dirty="0" smtClean="0">
                <a:solidFill>
                  <a:srgbClr val="002060"/>
                </a:solidFill>
              </a:rPr>
              <a:t>创新性思维能力</a:t>
            </a:r>
            <a:endParaRPr lang="zh-CN" altLang="en-US" sz="3200" dirty="0">
              <a:solidFill>
                <a:srgbClr val="002060"/>
              </a:solidFill>
            </a:endParaRPr>
          </a:p>
        </p:txBody>
      </p:sp>
      <p:sp>
        <p:nvSpPr>
          <p:cNvPr id="11" name="Freeform 8"/>
          <p:cNvSpPr>
            <a:spLocks/>
          </p:cNvSpPr>
          <p:nvPr/>
        </p:nvSpPr>
        <p:spPr bwMode="gray">
          <a:xfrm rot="3670625">
            <a:off x="3022423" y="1841297"/>
            <a:ext cx="601322" cy="66997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60000"/>
              <a:lumOff val="40000"/>
            </a:schemeClr>
          </a:solidFill>
          <a:ln>
            <a:noFill/>
          </a:ln>
          <a:extLst/>
        </p:spPr>
        <p:txBody>
          <a:bodyPr/>
          <a:lstStyle/>
          <a:p>
            <a:endParaRPr lang="zh-CN" altLang="en-US" sz="2000">
              <a:latin typeface="Arial" charset="0"/>
              <a:ea typeface="宋体" charset="-122"/>
            </a:endParaRPr>
          </a:p>
        </p:txBody>
      </p:sp>
      <p:sp>
        <p:nvSpPr>
          <p:cNvPr id="12" name="Freeform 10"/>
          <p:cNvSpPr>
            <a:spLocks/>
          </p:cNvSpPr>
          <p:nvPr/>
        </p:nvSpPr>
        <p:spPr bwMode="gray">
          <a:xfrm rot="18534848" flipH="1">
            <a:off x="5517630" y="1908000"/>
            <a:ext cx="678120" cy="58474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60000"/>
              <a:lumOff val="40000"/>
            </a:schemeClr>
          </a:solidFill>
          <a:ln>
            <a:noFill/>
          </a:ln>
          <a:extLst/>
        </p:spPr>
        <p:txBody>
          <a:bodyPr/>
          <a:lstStyle/>
          <a:p>
            <a:endParaRPr lang="zh-CN" altLang="en-US" sz="2000">
              <a:latin typeface="Arial" charset="0"/>
              <a:ea typeface="宋体" charset="-122"/>
            </a:endParaRPr>
          </a:p>
        </p:txBody>
      </p:sp>
      <p:sp>
        <p:nvSpPr>
          <p:cNvPr id="13" name="虚尾箭头 12"/>
          <p:cNvSpPr/>
          <p:nvPr/>
        </p:nvSpPr>
        <p:spPr>
          <a:xfrm rot="5400000" flipV="1">
            <a:off x="4126704" y="3466782"/>
            <a:ext cx="338718" cy="513478"/>
          </a:xfrm>
          <a:prstGeom prst="stripedRightArrow">
            <a:avLst/>
          </a:prstGeom>
          <a:solidFill>
            <a:srgbClr val="FFC000"/>
          </a:solidFill>
          <a:ln/>
          <a:effectLst>
            <a:glow rad="101600">
              <a:schemeClr val="accent4">
                <a:satMod val="175000"/>
                <a:alpha val="40000"/>
              </a:schemeClr>
            </a:glo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4" name="虚尾箭头 13"/>
          <p:cNvSpPr/>
          <p:nvPr/>
        </p:nvSpPr>
        <p:spPr>
          <a:xfrm rot="5122122" flipV="1">
            <a:off x="4880309" y="3466783"/>
            <a:ext cx="338718" cy="513478"/>
          </a:xfrm>
          <a:prstGeom prst="stripedRightArrow">
            <a:avLst/>
          </a:prstGeom>
          <a:solidFill>
            <a:srgbClr val="FFC000"/>
          </a:solidFill>
          <a:ln/>
          <a:effectLst>
            <a:glow rad="101600">
              <a:schemeClr val="accent4">
                <a:satMod val="175000"/>
                <a:alpha val="40000"/>
              </a:schemeClr>
            </a:glo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5" name="虚尾箭头 14"/>
          <p:cNvSpPr/>
          <p:nvPr/>
        </p:nvSpPr>
        <p:spPr>
          <a:xfrm rot="4898117" flipV="1">
            <a:off x="4871239" y="5101799"/>
            <a:ext cx="338718" cy="513478"/>
          </a:xfrm>
          <a:prstGeom prst="stripedRightArrow">
            <a:avLst/>
          </a:prstGeom>
          <a:solidFill>
            <a:srgbClr val="FFC000"/>
          </a:solidFill>
          <a:ln/>
          <a:effectLst>
            <a:glow rad="101600">
              <a:schemeClr val="accent4">
                <a:satMod val="175000"/>
                <a:alpha val="40000"/>
              </a:schemeClr>
            </a:glo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cxnSp>
        <p:nvCxnSpPr>
          <p:cNvPr id="16" name="直接箭头连接符 15"/>
          <p:cNvCxnSpPr/>
          <p:nvPr/>
        </p:nvCxnSpPr>
        <p:spPr>
          <a:xfrm>
            <a:off x="4253257" y="1251924"/>
            <a:ext cx="546279" cy="1161"/>
          </a:xfrm>
          <a:prstGeom prst="straightConnector1">
            <a:avLst/>
          </a:prstGeom>
          <a:ln w="57150">
            <a:tailEnd type="triangle"/>
          </a:ln>
          <a:effectLst>
            <a:glow rad="101600">
              <a:schemeClr val="accent6">
                <a:satMod val="175000"/>
                <a:alpha val="40000"/>
              </a:schemeClr>
            </a:glow>
            <a:outerShdw blurRad="50800" dist="381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cxnSp>
      <p:sp>
        <p:nvSpPr>
          <p:cNvPr id="17" name="虚尾箭头 16"/>
          <p:cNvSpPr/>
          <p:nvPr/>
        </p:nvSpPr>
        <p:spPr>
          <a:xfrm rot="5906816" flipV="1">
            <a:off x="4208441" y="5101798"/>
            <a:ext cx="338718" cy="513478"/>
          </a:xfrm>
          <a:prstGeom prst="stripedRightArrow">
            <a:avLst/>
          </a:prstGeom>
          <a:solidFill>
            <a:srgbClr val="FFC000"/>
          </a:solidFill>
          <a:ln/>
          <a:effectLst>
            <a:glow rad="101600">
              <a:schemeClr val="accent4">
                <a:satMod val="175000"/>
                <a:alpha val="40000"/>
              </a:schemeClr>
            </a:glow>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2560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131840" y="1844824"/>
            <a:ext cx="5904656" cy="2031325"/>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华文楷体" panose="02010600040101010101" pitchFamily="2" charset="-122"/>
              </a:rPr>
              <a:t>有教无类、因材施教；</a:t>
            </a:r>
            <a:endParaRPr lang="en-US" altLang="zh-CN" sz="2800" b="1" dirty="0" smtClean="0">
              <a:solidFill>
                <a:srgbClr val="002060"/>
              </a:solidFill>
              <a:latin typeface="华文楷体" panose="02010600040101010101" pitchFamily="2" charset="-122"/>
            </a:endParaRPr>
          </a:p>
          <a:p>
            <a:pPr lvl="1"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华文楷体" panose="02010600040101010101" pitchFamily="2" charset="-122"/>
              </a:rPr>
              <a:t>做中学，尽可能让学生以探究方式学。</a:t>
            </a:r>
            <a:endParaRPr lang="en-US" altLang="zh-CN" sz="2800" b="1" dirty="0" smtClean="0">
              <a:solidFill>
                <a:srgbClr val="002060"/>
              </a:solidFill>
              <a:latin typeface="华文楷体" panose="02010600040101010101" pitchFamily="2"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56140"/>
            <a:ext cx="2563013" cy="2780972"/>
          </a:xfrm>
          <a:prstGeom prst="rect">
            <a:avLst/>
          </a:prstGeom>
        </p:spPr>
      </p:pic>
      <p:sp>
        <p:nvSpPr>
          <p:cNvPr id="5" name="Rectangle 3"/>
          <p:cNvSpPr txBox="1">
            <a:spLocks noChangeArrowheads="1"/>
          </p:cNvSpPr>
          <p:nvPr/>
        </p:nvSpPr>
        <p:spPr>
          <a:xfrm>
            <a:off x="-36512" y="333028"/>
            <a:ext cx="8781051" cy="647700"/>
          </a:xfrm>
          <a:prstGeom prst="rect">
            <a:avLst/>
          </a:prstGeom>
          <a:solidFill>
            <a:schemeClr val="bg1"/>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lnSpc>
                <a:spcPct val="150000"/>
              </a:lnSpc>
              <a:spcBef>
                <a:spcPct val="20000"/>
              </a:spcBef>
              <a:buClr>
                <a:srgbClr val="333399"/>
              </a:buClr>
              <a:defRPr/>
            </a:pPr>
            <a:r>
              <a:rPr lang="en-US" altLang="zh-CN" sz="2800" b="1" dirty="0" smtClean="0">
                <a:solidFill>
                  <a:srgbClr val="1509B7"/>
                </a:solidFill>
                <a:latin typeface="黑体" panose="02010609060101010101" pitchFamily="49" charset="-122"/>
                <a:ea typeface="黑体" panose="02010609060101010101" pitchFamily="49" charset="-122"/>
              </a:rPr>
              <a:t>【2】</a:t>
            </a:r>
            <a:r>
              <a:rPr lang="zh-CN" altLang="en-US" sz="2800" b="1" dirty="0" smtClean="0">
                <a:solidFill>
                  <a:srgbClr val="1509B7"/>
                </a:solidFill>
                <a:latin typeface="黑体" panose="02010609060101010101" pitchFamily="49" charset="-122"/>
                <a:ea typeface="黑体" panose="02010609060101010101" pitchFamily="49" charset="-122"/>
              </a:rPr>
              <a:t>让学生个性化学习、越学越聪明的思路与方法</a:t>
            </a:r>
            <a:endParaRPr lang="en-US" altLang="zh-CN" sz="2800" b="1" dirty="0">
              <a:solidFill>
                <a:srgbClr val="1509B7"/>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9135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a:hlinkClick r:id="rId2" action="ppaction://hlinkfile"/>
          </p:cNvPr>
          <p:cNvSpPr/>
          <p:nvPr/>
        </p:nvSpPr>
        <p:spPr bwMode="auto">
          <a:xfrm>
            <a:off x="458927" y="2689929"/>
            <a:ext cx="1574646" cy="1569623"/>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2954" b="1" dirty="0">
                <a:solidFill>
                  <a:srgbClr val="00B050"/>
                </a:solidFill>
                <a:latin typeface="黑体" panose="02010609060101010101" pitchFamily="49" charset="-122"/>
                <a:ea typeface="黑体" panose="02010609060101010101" pitchFamily="49" charset="-122"/>
              </a:rPr>
              <a:t>布置问题</a:t>
            </a:r>
            <a:r>
              <a:rPr lang="en-US" altLang="zh-CN" sz="2954" b="1" dirty="0">
                <a:solidFill>
                  <a:srgbClr val="00B050"/>
                </a:solidFill>
                <a:latin typeface="黑体" panose="02010609060101010101" pitchFamily="49" charset="-122"/>
                <a:ea typeface="黑体" panose="02010609060101010101" pitchFamily="49" charset="-122"/>
              </a:rPr>
              <a:t>/</a:t>
            </a:r>
            <a:r>
              <a:rPr lang="zh-CN" altLang="en-US" sz="2954" b="1" dirty="0">
                <a:solidFill>
                  <a:srgbClr val="00B050"/>
                </a:solidFill>
                <a:latin typeface="黑体" panose="02010609060101010101" pitchFamily="49" charset="-122"/>
                <a:ea typeface="黑体" panose="02010609060101010101" pitchFamily="49" charset="-122"/>
              </a:rPr>
              <a:t>任务</a:t>
            </a:r>
          </a:p>
        </p:txBody>
      </p:sp>
      <p:sp>
        <p:nvSpPr>
          <p:cNvPr id="12" name="圆角矩形 11">
            <a:hlinkClick r:id="rId3" action="ppaction://hlinkfile"/>
          </p:cNvPr>
          <p:cNvSpPr/>
          <p:nvPr/>
        </p:nvSpPr>
        <p:spPr bwMode="auto">
          <a:xfrm>
            <a:off x="4998077" y="1465836"/>
            <a:ext cx="1585939" cy="1569623"/>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2954" dirty="0">
                <a:solidFill>
                  <a:srgbClr val="1509B7"/>
                </a:solidFill>
                <a:latin typeface="微软雅黑" panose="020B0503020204020204" pitchFamily="34" charset="-122"/>
                <a:ea typeface="微软雅黑" panose="020B0503020204020204" pitchFamily="34" charset="-122"/>
              </a:rPr>
              <a:t>测试</a:t>
            </a:r>
            <a:r>
              <a:rPr lang="zh-CN" altLang="en-US" sz="2954" dirty="0" smtClean="0">
                <a:solidFill>
                  <a:srgbClr val="1509B7"/>
                </a:solidFill>
                <a:latin typeface="微软雅黑" panose="020B0503020204020204" pitchFamily="34" charset="-122"/>
                <a:ea typeface="微软雅黑" panose="020B0503020204020204" pitchFamily="34" charset="-122"/>
              </a:rPr>
              <a:t>与提升</a:t>
            </a:r>
            <a:endParaRPr lang="zh-CN" altLang="en-US" sz="2954" dirty="0">
              <a:solidFill>
                <a:srgbClr val="1509B7"/>
              </a:solidFill>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4998799" y="4163633"/>
            <a:ext cx="1585939" cy="1569623"/>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2954" dirty="0">
                <a:solidFill>
                  <a:srgbClr val="1509B7"/>
                </a:solidFill>
                <a:latin typeface="微软雅黑" panose="020B0503020204020204" pitchFamily="34" charset="-122"/>
                <a:ea typeface="微软雅黑" panose="020B0503020204020204" pitchFamily="34" charset="-122"/>
              </a:rPr>
              <a:t>知识体系</a:t>
            </a:r>
            <a:r>
              <a:rPr lang="zh-CN" altLang="en-US" sz="2954" dirty="0" smtClean="0">
                <a:solidFill>
                  <a:srgbClr val="1509B7"/>
                </a:solidFill>
                <a:latin typeface="微软雅黑" panose="020B0503020204020204" pitchFamily="34" charset="-122"/>
                <a:ea typeface="微软雅黑" panose="020B0503020204020204" pitchFamily="34" charset="-122"/>
              </a:rPr>
              <a:t>梳理</a:t>
            </a:r>
            <a:endParaRPr lang="zh-CN" altLang="en-US" sz="2954" dirty="0">
              <a:solidFill>
                <a:srgbClr val="1509B7"/>
              </a:solidFill>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7227200" y="2636912"/>
            <a:ext cx="1523989" cy="1569623"/>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2954" dirty="0">
                <a:solidFill>
                  <a:srgbClr val="1509B7"/>
                </a:solidFill>
                <a:latin typeface="微软雅黑" panose="020B0503020204020204" pitchFamily="34" charset="-122"/>
                <a:ea typeface="微软雅黑" panose="020B0503020204020204" pitchFamily="34" charset="-122"/>
              </a:rPr>
              <a:t>拓展</a:t>
            </a:r>
            <a:endParaRPr lang="en-US" altLang="zh-CN" sz="2954" dirty="0">
              <a:solidFill>
                <a:srgbClr val="1509B7"/>
              </a:solidFill>
              <a:latin typeface="微软雅黑" panose="020B0503020204020204" pitchFamily="34" charset="-122"/>
              <a:ea typeface="微软雅黑" panose="020B0503020204020204" pitchFamily="34" charset="-122"/>
            </a:endParaRPr>
          </a:p>
          <a:p>
            <a:pPr algn="ctr"/>
            <a:r>
              <a:rPr lang="zh-CN" altLang="en-US" sz="2954" dirty="0">
                <a:solidFill>
                  <a:srgbClr val="1509B7"/>
                </a:solidFill>
                <a:latin typeface="微软雅黑" panose="020B0503020204020204" pitchFamily="34" charset="-122"/>
                <a:ea typeface="微软雅黑" panose="020B0503020204020204" pitchFamily="34" charset="-122"/>
              </a:rPr>
              <a:t>延伸</a:t>
            </a:r>
          </a:p>
        </p:txBody>
      </p:sp>
      <p:grpSp>
        <p:nvGrpSpPr>
          <p:cNvPr id="19" name="组合 18"/>
          <p:cNvGrpSpPr/>
          <p:nvPr/>
        </p:nvGrpSpPr>
        <p:grpSpPr>
          <a:xfrm>
            <a:off x="2577973" y="2276872"/>
            <a:ext cx="1782725" cy="2218635"/>
            <a:chOff x="5288351" y="1266738"/>
            <a:chExt cx="1931285" cy="2403521"/>
          </a:xfrm>
        </p:grpSpPr>
        <p:sp>
          <p:nvSpPr>
            <p:cNvPr id="15" name="圆角矩形 14">
              <a:hlinkClick r:id="rId4" action="ppaction://hlinkfile"/>
            </p:cNvPr>
            <p:cNvSpPr/>
            <p:nvPr/>
          </p:nvSpPr>
          <p:spPr bwMode="auto">
            <a:xfrm>
              <a:off x="5296738" y="1266738"/>
              <a:ext cx="1901016" cy="699691"/>
            </a:xfrm>
            <a:prstGeom prst="roundRect">
              <a:avLst>
                <a:gd name="adj" fmla="val 7848"/>
              </a:avLst>
            </a:prstGeom>
            <a:ln/>
          </p:spPr>
          <p:style>
            <a:lnRef idx="2">
              <a:schemeClr val="accent5"/>
            </a:lnRef>
            <a:fillRef idx="1">
              <a:schemeClr val="lt1"/>
            </a:fillRef>
            <a:effectRef idx="0">
              <a:schemeClr val="accent5"/>
            </a:effectRef>
            <a:fontRef idx="minor">
              <a:schemeClr val="dk1"/>
            </a:fontRef>
          </p:style>
          <p:txBody>
            <a:bodyPr anchor="ctr">
              <a:sp3d/>
            </a:bodyPr>
            <a:lstStyle/>
            <a:p>
              <a:pPr algn="ctr"/>
              <a:r>
                <a:rPr lang="zh-CN" altLang="en-US" sz="2954" b="1" dirty="0">
                  <a:solidFill>
                    <a:srgbClr val="1509B7"/>
                  </a:solidFill>
                  <a:latin typeface="微软雅黑" panose="020B0503020204020204" pitchFamily="34" charset="-122"/>
                  <a:ea typeface="微软雅黑" panose="020B0503020204020204" pitchFamily="34" charset="-122"/>
                </a:rPr>
                <a:t>知识学习</a:t>
              </a:r>
            </a:p>
          </p:txBody>
        </p:sp>
        <p:sp>
          <p:nvSpPr>
            <p:cNvPr id="16" name="圆角矩形 15">
              <a:hlinkClick r:id="rId5" action="ppaction://hlinkfile"/>
            </p:cNvPr>
            <p:cNvSpPr/>
            <p:nvPr/>
          </p:nvSpPr>
          <p:spPr bwMode="auto">
            <a:xfrm>
              <a:off x="5288351" y="1969834"/>
              <a:ext cx="651056" cy="1700425"/>
            </a:xfrm>
            <a:prstGeom prst="roundRect">
              <a:avLst>
                <a:gd name="adj" fmla="val 7848"/>
              </a:avLst>
            </a:prstGeom>
            <a:ln/>
          </p:spPr>
          <p:style>
            <a:lnRef idx="2">
              <a:schemeClr val="accent5"/>
            </a:lnRef>
            <a:fillRef idx="1">
              <a:schemeClr val="lt1"/>
            </a:fillRef>
            <a:effectRef idx="0">
              <a:schemeClr val="accent5"/>
            </a:effectRef>
            <a:fontRef idx="minor">
              <a:schemeClr val="dk1"/>
            </a:fontRef>
          </p:style>
          <p:txBody>
            <a:bodyPr anchor="ctr">
              <a:sp3d/>
            </a:bodyPr>
            <a:lstStyle/>
            <a:p>
              <a:pPr algn="ctr"/>
              <a:r>
                <a:rPr lang="zh-CN" altLang="en-US" sz="2954" dirty="0" smtClean="0">
                  <a:solidFill>
                    <a:srgbClr val="FF0000"/>
                  </a:solidFill>
                  <a:latin typeface="微软雅黑" panose="020B0503020204020204" pitchFamily="34" charset="-122"/>
                  <a:ea typeface="微软雅黑" panose="020B0503020204020204" pitchFamily="34" charset="-122"/>
                </a:rPr>
                <a:t>听讲</a:t>
              </a:r>
              <a:endParaRPr lang="zh-CN" altLang="en-US" sz="2954" dirty="0">
                <a:solidFill>
                  <a:srgbClr val="FF0000"/>
                </a:solidFill>
                <a:latin typeface="微软雅黑" panose="020B0503020204020204" pitchFamily="34" charset="-122"/>
                <a:ea typeface="微软雅黑" panose="020B0503020204020204" pitchFamily="34" charset="-122"/>
              </a:endParaRPr>
            </a:p>
          </p:txBody>
        </p:sp>
        <p:sp>
          <p:nvSpPr>
            <p:cNvPr id="17" name="圆角矩形 16">
              <a:hlinkClick r:id="rId6" action="ppaction://hlinkfile"/>
            </p:cNvPr>
            <p:cNvSpPr/>
            <p:nvPr/>
          </p:nvSpPr>
          <p:spPr bwMode="auto">
            <a:xfrm>
              <a:off x="5917524" y="1969834"/>
              <a:ext cx="651056" cy="1700425"/>
            </a:xfrm>
            <a:prstGeom prst="roundRect">
              <a:avLst>
                <a:gd name="adj" fmla="val 7848"/>
              </a:avLst>
            </a:prstGeom>
            <a:ln/>
          </p:spPr>
          <p:style>
            <a:lnRef idx="2">
              <a:schemeClr val="accent5"/>
            </a:lnRef>
            <a:fillRef idx="1">
              <a:schemeClr val="lt1"/>
            </a:fillRef>
            <a:effectRef idx="0">
              <a:schemeClr val="accent5"/>
            </a:effectRef>
            <a:fontRef idx="minor">
              <a:schemeClr val="dk1"/>
            </a:fontRef>
          </p:style>
          <p:txBody>
            <a:bodyPr anchor="ctr">
              <a:sp3d/>
            </a:bodyPr>
            <a:lstStyle/>
            <a:p>
              <a:pPr algn="ctr"/>
              <a:r>
                <a:rPr lang="zh-CN" altLang="en-US" sz="2954" dirty="0" smtClean="0">
                  <a:solidFill>
                    <a:srgbClr val="FF0000"/>
                  </a:solidFill>
                  <a:latin typeface="微软雅黑" panose="020B0503020204020204" pitchFamily="34" charset="-122"/>
                  <a:ea typeface="微软雅黑" panose="020B0503020204020204" pitchFamily="34" charset="-122"/>
                </a:rPr>
                <a:t>读懂</a:t>
              </a:r>
              <a:endParaRPr lang="zh-CN" altLang="en-US" sz="2954" dirty="0">
                <a:solidFill>
                  <a:srgbClr val="FF0000"/>
                </a:solidFill>
                <a:latin typeface="微软雅黑" panose="020B0503020204020204" pitchFamily="34" charset="-122"/>
                <a:ea typeface="微软雅黑" panose="020B0503020204020204" pitchFamily="34" charset="-122"/>
              </a:endParaRPr>
            </a:p>
          </p:txBody>
        </p:sp>
        <p:sp>
          <p:nvSpPr>
            <p:cNvPr id="18" name="圆角矩形 17">
              <a:hlinkClick r:id="rId7" action="ppaction://hlinkfile"/>
            </p:cNvPr>
            <p:cNvSpPr/>
            <p:nvPr/>
          </p:nvSpPr>
          <p:spPr bwMode="auto">
            <a:xfrm>
              <a:off x="6568580" y="1966429"/>
              <a:ext cx="651056" cy="1700425"/>
            </a:xfrm>
            <a:prstGeom prst="roundRect">
              <a:avLst>
                <a:gd name="adj" fmla="val 7848"/>
              </a:avLst>
            </a:prstGeom>
            <a:ln/>
          </p:spPr>
          <p:style>
            <a:lnRef idx="2">
              <a:schemeClr val="accent5"/>
            </a:lnRef>
            <a:fillRef idx="1">
              <a:schemeClr val="lt1"/>
            </a:fillRef>
            <a:effectRef idx="0">
              <a:schemeClr val="accent5"/>
            </a:effectRef>
            <a:fontRef idx="minor">
              <a:schemeClr val="dk1"/>
            </a:fontRef>
          </p:style>
          <p:txBody>
            <a:bodyPr anchor="ctr">
              <a:sp3d/>
            </a:bodyPr>
            <a:lstStyle/>
            <a:p>
              <a:pPr algn="ctr"/>
              <a:r>
                <a:rPr lang="zh-CN" altLang="en-US" sz="2954" dirty="0" smtClean="0">
                  <a:solidFill>
                    <a:srgbClr val="FF0000"/>
                  </a:solidFill>
                  <a:latin typeface="微软雅黑" panose="020B0503020204020204" pitchFamily="34" charset="-122"/>
                  <a:ea typeface="微软雅黑" panose="020B0503020204020204" pitchFamily="34" charset="-122"/>
                </a:rPr>
                <a:t>探究</a:t>
              </a:r>
              <a:endParaRPr lang="zh-CN" altLang="en-US" sz="2954" dirty="0">
                <a:solidFill>
                  <a:srgbClr val="FF0000"/>
                </a:solidFill>
                <a:latin typeface="微软雅黑" panose="020B0503020204020204" pitchFamily="34" charset="-122"/>
                <a:ea typeface="微软雅黑" panose="020B0503020204020204" pitchFamily="34" charset="-122"/>
              </a:endParaRPr>
            </a:p>
          </p:txBody>
        </p:sp>
      </p:grpSp>
      <p:cxnSp>
        <p:nvCxnSpPr>
          <p:cNvPr id="27" name="直接箭头连接符 26"/>
          <p:cNvCxnSpPr>
            <a:stCxn id="11" idx="3"/>
          </p:cNvCxnSpPr>
          <p:nvPr/>
        </p:nvCxnSpPr>
        <p:spPr>
          <a:xfrm flipV="1">
            <a:off x="2033573" y="3474740"/>
            <a:ext cx="544400" cy="1"/>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28" name="直接箭头连接符 27"/>
          <p:cNvCxnSpPr/>
          <p:nvPr/>
        </p:nvCxnSpPr>
        <p:spPr>
          <a:xfrm flipV="1">
            <a:off x="4370105" y="2954478"/>
            <a:ext cx="627972" cy="346416"/>
          </a:xfrm>
          <a:prstGeom prst="straightConnector1">
            <a:avLst/>
          </a:prstGeom>
          <a:ln w="76200">
            <a:headEnd type="triangl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30" name="直接箭头连接符 29"/>
          <p:cNvCxnSpPr/>
          <p:nvPr/>
        </p:nvCxnSpPr>
        <p:spPr>
          <a:xfrm>
            <a:off x="4414417" y="3762771"/>
            <a:ext cx="563273" cy="400861"/>
          </a:xfrm>
          <a:prstGeom prst="straightConnector1">
            <a:avLst/>
          </a:prstGeom>
          <a:ln w="76200">
            <a:headEnd type="triangle" w="med" len="med"/>
            <a:tailEnd type="triangle" w="med" len="med"/>
          </a:ln>
        </p:spPr>
        <p:style>
          <a:lnRef idx="3">
            <a:schemeClr val="accent5"/>
          </a:lnRef>
          <a:fillRef idx="0">
            <a:schemeClr val="accent5"/>
          </a:fillRef>
          <a:effectRef idx="2">
            <a:schemeClr val="accent5"/>
          </a:effectRef>
          <a:fontRef idx="minor">
            <a:schemeClr val="tx1"/>
          </a:fontRef>
        </p:style>
      </p:cxnSp>
      <p:cxnSp>
        <p:nvCxnSpPr>
          <p:cNvPr id="35" name="直接箭头连接符 34"/>
          <p:cNvCxnSpPr/>
          <p:nvPr/>
        </p:nvCxnSpPr>
        <p:spPr>
          <a:xfrm flipV="1">
            <a:off x="6605846" y="3697767"/>
            <a:ext cx="577220" cy="405282"/>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38" name="直接箭头连接符 37"/>
          <p:cNvCxnSpPr/>
          <p:nvPr/>
        </p:nvCxnSpPr>
        <p:spPr>
          <a:xfrm>
            <a:off x="6605846" y="2954479"/>
            <a:ext cx="578276" cy="20043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39" name="直接箭头连接符 38"/>
          <p:cNvCxnSpPr/>
          <p:nvPr/>
        </p:nvCxnSpPr>
        <p:spPr>
          <a:xfrm flipH="1">
            <a:off x="5773512" y="3085198"/>
            <a:ext cx="1" cy="1078434"/>
          </a:xfrm>
          <a:prstGeom prst="straightConnector1">
            <a:avLst/>
          </a:prstGeom>
          <a:ln w="76200">
            <a:headEnd type="triangle" w="med" len="med"/>
            <a:tailEnd type="triangle" w="med"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032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04117" y="1484784"/>
            <a:ext cx="6584396"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微课资源设计的依据</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微课资源设计的基本思路</a:t>
            </a:r>
            <a:endParaRPr lang="en-US" altLang="zh-CN" sz="2800" dirty="0" smtClean="0">
              <a:latin typeface="黑体" panose="02010609060101010101" pitchFamily="49" charset="-122"/>
              <a:ea typeface="黑体" panose="02010609060101010101" pitchFamily="49" charset="-122"/>
            </a:endParaRPr>
          </a:p>
        </p:txBody>
      </p:sp>
      <p:sp>
        <p:nvSpPr>
          <p:cNvPr id="6" name="Rectangle 3"/>
          <p:cNvSpPr txBox="1">
            <a:spLocks noChangeArrowheads="1"/>
          </p:cNvSpPr>
          <p:nvPr/>
        </p:nvSpPr>
        <p:spPr>
          <a:xfrm>
            <a:off x="5790"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二、微课资源设计</a:t>
            </a:r>
            <a:r>
              <a:rPr lang="zh-CN" altLang="en-US" sz="2800" b="1" dirty="0">
                <a:solidFill>
                  <a:schemeClr val="bg1"/>
                </a:solidFill>
                <a:latin typeface="仿宋_GB2312" pitchFamily="49" charset="-122"/>
                <a:ea typeface="仿宋_GB2312" pitchFamily="49" charset="-122"/>
              </a:rPr>
              <a:t>的依据</a:t>
            </a:r>
            <a:r>
              <a:rPr lang="zh-CN" altLang="en-US" sz="2800" b="1" dirty="0" smtClean="0">
                <a:solidFill>
                  <a:schemeClr val="bg1"/>
                </a:solidFill>
                <a:latin typeface="仿宋_GB2312" pitchFamily="49" charset="-122"/>
                <a:ea typeface="仿宋_GB2312" pitchFamily="49" charset="-122"/>
              </a:rPr>
              <a:t>与思路</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347074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1386" y="980728"/>
            <a:ext cx="8784976" cy="5184576"/>
          </a:xfrm>
        </p:spPr>
        <p:txBody>
          <a:bodyPr/>
          <a:lstStyle/>
          <a:p>
            <a:pPr>
              <a:lnSpc>
                <a:spcPts val="4600"/>
              </a:lnSpc>
              <a:buClr>
                <a:srgbClr val="FF0000"/>
              </a:buClr>
              <a:buFont typeface="Wingdings" panose="05000000000000000000" pitchFamily="2" charset="2"/>
              <a:buChar char="ü"/>
            </a:pPr>
            <a:r>
              <a:rPr lang="zh-CN" altLang="en-US" sz="2800" b="1" dirty="0" smtClean="0">
                <a:solidFill>
                  <a:srgbClr val="00B050"/>
                </a:solidFill>
                <a:latin typeface="黑体" panose="02010609060101010101" pitchFamily="49" charset="-122"/>
                <a:ea typeface="黑体" panose="02010609060101010101" pitchFamily="49" charset="-122"/>
              </a:rPr>
              <a:t>找准问题</a:t>
            </a:r>
            <a:r>
              <a:rPr lang="zh-CN" altLang="en-US" sz="2800" dirty="0" smtClean="0">
                <a:latin typeface="+mn-ea"/>
              </a:rPr>
              <a:t>：研究清楚教育所存在的本质问题，明确教改方向；</a:t>
            </a:r>
            <a:endParaRPr lang="en-US" altLang="zh-CN" sz="2800" dirty="0" smtClean="0">
              <a:latin typeface="+mn-ea"/>
            </a:endParaRPr>
          </a:p>
          <a:p>
            <a:pPr>
              <a:lnSpc>
                <a:spcPts val="4600"/>
              </a:lnSpc>
              <a:buClr>
                <a:srgbClr val="FF0000"/>
              </a:buClr>
              <a:buFont typeface="Wingdings" panose="05000000000000000000" pitchFamily="2" charset="2"/>
              <a:buChar char="ü"/>
            </a:pPr>
            <a:r>
              <a:rPr lang="zh-CN" altLang="en-US" sz="2800" b="1" dirty="0">
                <a:solidFill>
                  <a:srgbClr val="00B050"/>
                </a:solidFill>
                <a:latin typeface="黑体" panose="02010609060101010101" pitchFamily="49" charset="-122"/>
                <a:ea typeface="黑体" panose="02010609060101010101" pitchFamily="49" charset="-122"/>
              </a:rPr>
              <a:t>寻找出路</a:t>
            </a:r>
            <a:r>
              <a:rPr lang="zh-CN" altLang="en-US" sz="2800" dirty="0" smtClean="0">
                <a:latin typeface="+mn-ea"/>
              </a:rPr>
              <a:t>：探索出破解教育本质问题的新思路；</a:t>
            </a:r>
            <a:endParaRPr lang="en-US" altLang="zh-CN" sz="2800" dirty="0" smtClean="0">
              <a:latin typeface="+mn-ea"/>
            </a:endParaRPr>
          </a:p>
          <a:p>
            <a:pPr>
              <a:lnSpc>
                <a:spcPts val="4600"/>
              </a:lnSpc>
              <a:buClr>
                <a:srgbClr val="FF0000"/>
              </a:buClr>
              <a:buFont typeface="Wingdings" panose="05000000000000000000" pitchFamily="2" charset="2"/>
              <a:buChar char="ü"/>
            </a:pPr>
            <a:r>
              <a:rPr lang="zh-CN" altLang="en-US" sz="2800" b="1" dirty="0">
                <a:solidFill>
                  <a:srgbClr val="00B050"/>
                </a:solidFill>
                <a:latin typeface="黑体" panose="02010609060101010101" pitchFamily="49" charset="-122"/>
                <a:ea typeface="黑体" panose="02010609060101010101" pitchFamily="49" charset="-122"/>
              </a:rPr>
              <a:t>建设环境</a:t>
            </a:r>
            <a:r>
              <a:rPr lang="zh-CN" altLang="en-US" sz="2800" dirty="0" smtClean="0">
                <a:latin typeface="+mn-ea"/>
              </a:rPr>
              <a:t>：按照</a:t>
            </a:r>
            <a:r>
              <a:rPr lang="zh-CN" altLang="en-US" sz="2800" dirty="0">
                <a:latin typeface="+mn-ea"/>
              </a:rPr>
              <a:t>新教育思路</a:t>
            </a:r>
            <a:r>
              <a:rPr lang="zh-CN" altLang="en-US" sz="2800" dirty="0" smtClean="0">
                <a:latin typeface="+mn-ea"/>
              </a:rPr>
              <a:t>，针对常规</a:t>
            </a:r>
            <a:r>
              <a:rPr lang="zh-CN" altLang="en-US" sz="2800" dirty="0">
                <a:latin typeface="+mn-ea"/>
              </a:rPr>
              <a:t>教学条件下</a:t>
            </a:r>
            <a:r>
              <a:rPr lang="zh-CN" altLang="en-US" sz="2800" dirty="0" smtClean="0">
                <a:latin typeface="+mn-ea"/>
              </a:rPr>
              <a:t>完成困难的点，</a:t>
            </a:r>
            <a:r>
              <a:rPr lang="zh-CN" altLang="en-US" sz="2800" dirty="0" smtClean="0">
                <a:latin typeface="+mn-ea"/>
                <a:hlinkClick r:id="rId2" action="ppaction://hlinkfile"/>
              </a:rPr>
              <a:t>构建信息化环境</a:t>
            </a:r>
            <a:r>
              <a:rPr lang="zh-CN" altLang="en-US" sz="2800" dirty="0" smtClean="0">
                <a:latin typeface="+mn-ea"/>
              </a:rPr>
              <a:t>（系统、资源、</a:t>
            </a:r>
            <a:r>
              <a:rPr lang="zh-CN" altLang="en-US" sz="2800" dirty="0" smtClean="0">
                <a:solidFill>
                  <a:srgbClr val="FF0000"/>
                </a:solidFill>
                <a:latin typeface="+mn-ea"/>
              </a:rPr>
              <a:t>微课</a:t>
            </a:r>
            <a:r>
              <a:rPr lang="zh-CN" altLang="en-US" sz="2800" dirty="0" smtClean="0">
                <a:latin typeface="+mn-ea"/>
              </a:rPr>
              <a:t>）</a:t>
            </a:r>
            <a:r>
              <a:rPr lang="zh-CN" altLang="en-US" sz="2800" dirty="0" smtClean="0">
                <a:solidFill>
                  <a:srgbClr val="FF0000"/>
                </a:solidFill>
                <a:latin typeface="+mn-ea"/>
              </a:rPr>
              <a:t>，</a:t>
            </a:r>
            <a:r>
              <a:rPr lang="zh-CN" altLang="en-US" sz="2800" dirty="0" smtClean="0">
                <a:latin typeface="+mn-ea"/>
              </a:rPr>
              <a:t>创新教学。构建能够将</a:t>
            </a:r>
            <a:r>
              <a:rPr lang="zh-CN" altLang="en-US" sz="2800" dirty="0" smtClean="0">
                <a:solidFill>
                  <a:srgbClr val="1509B7"/>
                </a:solidFill>
                <a:latin typeface="+mn-ea"/>
              </a:rPr>
              <a:t>教育</a:t>
            </a:r>
            <a:r>
              <a:rPr lang="zh-CN" altLang="en-US" sz="2800" dirty="0">
                <a:solidFill>
                  <a:srgbClr val="1509B7"/>
                </a:solidFill>
                <a:latin typeface="+mn-ea"/>
              </a:rPr>
              <a:t>智慧（过程和原因）物化、</a:t>
            </a:r>
            <a:r>
              <a:rPr lang="zh-CN" altLang="en-US" sz="2800" dirty="0" smtClean="0">
                <a:solidFill>
                  <a:srgbClr val="1509B7"/>
                </a:solidFill>
                <a:latin typeface="+mn-ea"/>
              </a:rPr>
              <a:t>汇集和大规模复制</a:t>
            </a:r>
            <a:r>
              <a:rPr lang="zh-CN" altLang="en-US" sz="2800" dirty="0" smtClean="0">
                <a:latin typeface="+mn-ea"/>
              </a:rPr>
              <a:t>的支撑环境（系统、资源、</a:t>
            </a:r>
            <a:r>
              <a:rPr lang="zh-CN" altLang="en-US" sz="2800" dirty="0" smtClean="0">
                <a:solidFill>
                  <a:srgbClr val="FF0000"/>
                </a:solidFill>
                <a:latin typeface="+mn-ea"/>
              </a:rPr>
              <a:t>微课</a:t>
            </a:r>
            <a:r>
              <a:rPr lang="zh-CN" altLang="en-US" sz="2800" dirty="0" smtClean="0">
                <a:latin typeface="+mn-ea"/>
              </a:rPr>
              <a:t>），</a:t>
            </a:r>
            <a:r>
              <a:rPr lang="zh-CN" altLang="en-US" sz="2800" dirty="0" smtClean="0">
                <a:solidFill>
                  <a:srgbClr val="FF0000"/>
                </a:solidFill>
                <a:latin typeface="+mn-ea"/>
                <a:hlinkClick r:id="rId3" action="ppaction://hlinkfile"/>
              </a:rPr>
              <a:t>促进公平</a:t>
            </a:r>
            <a:r>
              <a:rPr lang="zh-CN" altLang="en-US" sz="2800" dirty="0" smtClean="0">
                <a:latin typeface="+mn-ea"/>
              </a:rPr>
              <a:t>。</a:t>
            </a:r>
            <a:endParaRPr lang="en-US" altLang="zh-CN" sz="2800" dirty="0">
              <a:latin typeface="+mn-ea"/>
            </a:endParaRPr>
          </a:p>
        </p:txBody>
      </p:sp>
      <p:sp>
        <p:nvSpPr>
          <p:cNvPr id="5" name="Rectangle 3"/>
          <p:cNvSpPr txBox="1">
            <a:spLocks noChangeArrowheads="1"/>
          </p:cNvSpPr>
          <p:nvPr/>
        </p:nvSpPr>
        <p:spPr>
          <a:xfrm>
            <a:off x="5790"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（二）微课资源设计的基本思路</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8645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任意多边形 34"/>
          <p:cNvSpPr>
            <a:spLocks noEditPoints="1"/>
          </p:cNvSpPr>
          <p:nvPr/>
        </p:nvSpPr>
        <p:spPr bwMode="gray">
          <a:xfrm>
            <a:off x="6679339" y="5157192"/>
            <a:ext cx="2432628" cy="1616521"/>
          </a:xfrm>
          <a:custGeom>
            <a:avLst/>
            <a:gdLst>
              <a:gd name="T0" fmla="*/ 2147483647 w 3482"/>
              <a:gd name="T1" fmla="*/ 2147483647 h 2308"/>
              <a:gd name="T2" fmla="*/ 2147483647 w 3482"/>
              <a:gd name="T3" fmla="*/ 2147483647 h 2308"/>
              <a:gd name="T4" fmla="*/ 2147483647 w 3482"/>
              <a:gd name="T5" fmla="*/ 2147483647 h 2308"/>
              <a:gd name="T6" fmla="*/ 2147483647 w 3482"/>
              <a:gd name="T7" fmla="*/ 2147483647 h 2308"/>
              <a:gd name="T8" fmla="*/ 2147483647 w 3482"/>
              <a:gd name="T9" fmla="*/ 2147483647 h 2308"/>
              <a:gd name="T10" fmla="*/ 2147483647 w 3482"/>
              <a:gd name="T11" fmla="*/ 2147483647 h 2308"/>
              <a:gd name="T12" fmla="*/ 2147483647 w 3482"/>
              <a:gd name="T13" fmla="*/ 2147483647 h 2308"/>
              <a:gd name="T14" fmla="*/ 2147483647 w 3482"/>
              <a:gd name="T15" fmla="*/ 2147483647 h 2308"/>
              <a:gd name="T16" fmla="*/ 2147483647 w 3482"/>
              <a:gd name="T17" fmla="*/ 2147483647 h 2308"/>
              <a:gd name="T18" fmla="*/ 2147483647 w 3482"/>
              <a:gd name="T19" fmla="*/ 2147483647 h 2308"/>
              <a:gd name="T20" fmla="*/ 2147483647 w 3482"/>
              <a:gd name="T21" fmla="*/ 2147483647 h 2308"/>
              <a:gd name="T22" fmla="*/ 2147483647 w 3482"/>
              <a:gd name="T23" fmla="*/ 2147483647 h 2308"/>
              <a:gd name="T24" fmla="*/ 2147483647 w 3482"/>
              <a:gd name="T25" fmla="*/ 2147483647 h 2308"/>
              <a:gd name="T26" fmla="*/ 2147483647 w 3482"/>
              <a:gd name="T27" fmla="*/ 2147483647 h 2308"/>
              <a:gd name="T28" fmla="*/ 2147483647 w 3482"/>
              <a:gd name="T29" fmla="*/ 2147483647 h 2308"/>
              <a:gd name="T30" fmla="*/ 2147483647 w 3482"/>
              <a:gd name="T31" fmla="*/ 2147483647 h 2308"/>
              <a:gd name="T32" fmla="*/ 2147483647 w 3482"/>
              <a:gd name="T33" fmla="*/ 2147483647 h 2308"/>
              <a:gd name="T34" fmla="*/ 2147483647 w 3482"/>
              <a:gd name="T35" fmla="*/ 2147483647 h 2308"/>
              <a:gd name="T36" fmla="*/ 2147483647 w 3482"/>
              <a:gd name="T37" fmla="*/ 2147483647 h 2308"/>
              <a:gd name="T38" fmla="*/ 2147483647 w 3482"/>
              <a:gd name="T39" fmla="*/ 2147483647 h 2308"/>
              <a:gd name="T40" fmla="*/ 2147483647 w 3482"/>
              <a:gd name="T41" fmla="*/ 2147483647 h 2308"/>
              <a:gd name="T42" fmla="*/ 2147483647 w 3482"/>
              <a:gd name="T43" fmla="*/ 2147483647 h 2308"/>
              <a:gd name="T44" fmla="*/ 2147483647 w 3482"/>
              <a:gd name="T45" fmla="*/ 2147483647 h 2308"/>
              <a:gd name="T46" fmla="*/ 2147483647 w 3482"/>
              <a:gd name="T47" fmla="*/ 2147483647 h 2308"/>
              <a:gd name="T48" fmla="*/ 2147483647 w 3482"/>
              <a:gd name="T49" fmla="*/ 2147483647 h 2308"/>
              <a:gd name="T50" fmla="*/ 2147483647 w 3482"/>
              <a:gd name="T51" fmla="*/ 2147483647 h 2308"/>
              <a:gd name="T52" fmla="*/ 2147483647 w 3482"/>
              <a:gd name="T53" fmla="*/ 2147483647 h 2308"/>
              <a:gd name="T54" fmla="*/ 2147483647 w 3482"/>
              <a:gd name="T55" fmla="*/ 2147483647 h 2308"/>
              <a:gd name="T56" fmla="*/ 2147483647 w 3482"/>
              <a:gd name="T57" fmla="*/ 2147483647 h 2308"/>
              <a:gd name="T58" fmla="*/ 2147483647 w 3482"/>
              <a:gd name="T59" fmla="*/ 2147483647 h 2308"/>
              <a:gd name="T60" fmla="*/ 2147483647 w 3482"/>
              <a:gd name="T61" fmla="*/ 2147483647 h 2308"/>
              <a:gd name="T62" fmla="*/ 2147483647 w 3482"/>
              <a:gd name="T63" fmla="*/ 2147483647 h 2308"/>
              <a:gd name="T64" fmla="*/ 2147483647 w 3482"/>
              <a:gd name="T65" fmla="*/ 2147483647 h 2308"/>
              <a:gd name="T66" fmla="*/ 2147483647 w 3482"/>
              <a:gd name="T67" fmla="*/ 2147483647 h 2308"/>
              <a:gd name="T68" fmla="*/ 2147483647 w 3482"/>
              <a:gd name="T69" fmla="*/ 2147483647 h 2308"/>
              <a:gd name="T70" fmla="*/ 2147483647 w 3482"/>
              <a:gd name="T71" fmla="*/ 2147483647 h 2308"/>
              <a:gd name="T72" fmla="*/ 2147483647 w 3482"/>
              <a:gd name="T73" fmla="*/ 2147483647 h 2308"/>
              <a:gd name="T74" fmla="*/ 2147483647 w 3482"/>
              <a:gd name="T75" fmla="*/ 2147483647 h 2308"/>
              <a:gd name="T76" fmla="*/ 2147483647 w 3482"/>
              <a:gd name="T77" fmla="*/ 2147483647 h 2308"/>
              <a:gd name="T78" fmla="*/ 2147483647 w 3482"/>
              <a:gd name="T79" fmla="*/ 2147483647 h 2308"/>
              <a:gd name="T80" fmla="*/ 2147483647 w 3482"/>
              <a:gd name="T81" fmla="*/ 2147483647 h 2308"/>
              <a:gd name="T82" fmla="*/ 2147483647 w 3482"/>
              <a:gd name="T83" fmla="*/ 2147483647 h 2308"/>
              <a:gd name="T84" fmla="*/ 2147483647 w 3482"/>
              <a:gd name="T85" fmla="*/ 2147483647 h 2308"/>
              <a:gd name="T86" fmla="*/ 2147483647 w 3482"/>
              <a:gd name="T87" fmla="*/ 2147483647 h 2308"/>
              <a:gd name="T88" fmla="*/ 2147483647 w 3482"/>
              <a:gd name="T89" fmla="*/ 2147483647 h 2308"/>
              <a:gd name="T90" fmla="*/ 2147483647 w 3482"/>
              <a:gd name="T91" fmla="*/ 2147483647 h 2308"/>
              <a:gd name="T92" fmla="*/ 2147483647 w 3482"/>
              <a:gd name="T93" fmla="*/ 2147483647 h 2308"/>
              <a:gd name="T94" fmla="*/ 2147483647 w 3482"/>
              <a:gd name="T95" fmla="*/ 2147483647 h 2308"/>
              <a:gd name="T96" fmla="*/ 2147483647 w 3482"/>
              <a:gd name="T97" fmla="*/ 2147483647 h 2308"/>
              <a:gd name="T98" fmla="*/ 2147483647 w 3482"/>
              <a:gd name="T99" fmla="*/ 2147483647 h 2308"/>
              <a:gd name="T100" fmla="*/ 2147483647 w 3482"/>
              <a:gd name="T101" fmla="*/ 2147483647 h 2308"/>
              <a:gd name="T102" fmla="*/ 2147483647 w 3482"/>
              <a:gd name="T103" fmla="*/ 2147483647 h 2308"/>
              <a:gd name="T104" fmla="*/ 2147483647 w 3482"/>
              <a:gd name="T105" fmla="*/ 2147483647 h 2308"/>
              <a:gd name="T106" fmla="*/ 2147483647 w 3482"/>
              <a:gd name="T107" fmla="*/ 2147483647 h 2308"/>
              <a:gd name="T108" fmla="*/ 2147483647 w 3482"/>
              <a:gd name="T109" fmla="*/ 2147483647 h 2308"/>
              <a:gd name="T110" fmla="*/ 2147483647 w 3482"/>
              <a:gd name="T111" fmla="*/ 2147483647 h 2308"/>
              <a:gd name="T112" fmla="*/ 2147483647 w 3482"/>
              <a:gd name="T113" fmla="*/ 2147483647 h 2308"/>
              <a:gd name="T114" fmla="*/ 2147483647 w 3482"/>
              <a:gd name="T115" fmla="*/ 2147483647 h 2308"/>
              <a:gd name="T116" fmla="*/ 2147483647 w 3482"/>
              <a:gd name="T117" fmla="*/ 2147483647 h 2308"/>
              <a:gd name="T118" fmla="*/ 2147483647 w 3482"/>
              <a:gd name="T119" fmla="*/ 2147483647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2"/>
              <a:gd name="T181" fmla="*/ 0 h 2308"/>
              <a:gd name="T182" fmla="*/ 3482 w 3482"/>
              <a:gd name="T183" fmla="*/ 2308 h 2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a:solidFill>
              <a:schemeClr val="bg1"/>
            </a:solidFill>
            <a:round/>
            <a:headEnd/>
            <a:tailEnd/>
          </a:ln>
        </p:spPr>
        <p:txBody>
          <a:bodyPr/>
          <a:lstStyle/>
          <a:p>
            <a:endParaRPr lang="zh-CN" altLang="en-US"/>
          </a:p>
        </p:txBody>
      </p:sp>
      <p:sp>
        <p:nvSpPr>
          <p:cNvPr id="28" name="Rectangle 2"/>
          <p:cNvSpPr txBox="1">
            <a:spLocks noChangeArrowheads="1"/>
          </p:cNvSpPr>
          <p:nvPr/>
        </p:nvSpPr>
        <p:spPr bwMode="auto">
          <a:xfrm>
            <a:off x="539552" y="1052736"/>
            <a:ext cx="8424937"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一、微课的界定与应用方向</a:t>
            </a:r>
            <a:endParaRPr lang="en-US" altLang="zh-CN" sz="2800" b="1" dirty="0" smtClean="0">
              <a:solidFill>
                <a:srgbClr val="002060"/>
              </a:solidFill>
              <a:latin typeface="黑体" pitchFamily="49" charset="-122"/>
              <a:ea typeface="黑体" pitchFamily="49" charset="-122"/>
              <a:cs typeface="华文楷体"/>
            </a:endParaRPr>
          </a:p>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二、微课资源的设计依据与思路</a:t>
            </a:r>
            <a:endParaRPr lang="en-US" altLang="zh-CN" sz="2800" b="1" dirty="0" smtClean="0">
              <a:solidFill>
                <a:srgbClr val="002060"/>
              </a:solidFill>
              <a:latin typeface="黑体" pitchFamily="49" charset="-122"/>
              <a:ea typeface="黑体" pitchFamily="49" charset="-122"/>
              <a:cs typeface="华文楷体"/>
            </a:endParaRPr>
          </a:p>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三、微课资源的建设类别与应用组织方式</a:t>
            </a:r>
            <a:endParaRPr lang="en-US" altLang="zh-CN" sz="2800" b="1" dirty="0" smtClean="0">
              <a:solidFill>
                <a:srgbClr val="002060"/>
              </a:solidFill>
              <a:latin typeface="黑体" pitchFamily="49" charset="-122"/>
              <a:ea typeface="黑体" pitchFamily="49" charset="-122"/>
              <a:cs typeface="华文楷体"/>
            </a:endParaRPr>
          </a:p>
        </p:txBody>
      </p:sp>
    </p:spTree>
    <p:extLst>
      <p:ext uri="{BB962C8B-B14F-4D97-AF65-F5344CB8AC3E}">
        <p14:creationId xmlns:p14="http://schemas.microsoft.com/office/powerpoint/2010/main" val="17584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28">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55576" y="1844824"/>
            <a:ext cx="7416824"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微课资源的建设类别</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微课资源的应用组织方式</a:t>
            </a:r>
          </a:p>
        </p:txBody>
      </p:sp>
      <p:sp>
        <p:nvSpPr>
          <p:cNvPr id="3" name="Rectangle 3"/>
          <p:cNvSpPr txBox="1">
            <a:spLocks noChangeArrowheads="1"/>
          </p:cNvSpPr>
          <p:nvPr/>
        </p:nvSpPr>
        <p:spPr>
          <a:xfrm>
            <a:off x="5791" y="116632"/>
            <a:ext cx="8781051" cy="643596"/>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lnSpc>
                <a:spcPct val="150000"/>
              </a:lnSpc>
              <a:spcBef>
                <a:spcPct val="20000"/>
              </a:spcBef>
              <a:buClr>
                <a:srgbClr val="333399"/>
              </a:buClr>
              <a:defRPr/>
            </a:pPr>
            <a:r>
              <a:rPr lang="zh-CN" altLang="en-US" sz="2800" b="1" dirty="0" smtClean="0">
                <a:solidFill>
                  <a:schemeClr val="bg1"/>
                </a:solidFill>
                <a:latin typeface="仿宋_GB2312" pitchFamily="49" charset="-122"/>
                <a:ea typeface="仿宋_GB2312" pitchFamily="49" charset="-122"/>
              </a:rPr>
              <a:t>三</a:t>
            </a:r>
            <a:r>
              <a:rPr lang="zh-CN" altLang="en-US" sz="2800" b="1" dirty="0">
                <a:solidFill>
                  <a:schemeClr val="bg1"/>
                </a:solidFill>
                <a:latin typeface="仿宋_GB2312" pitchFamily="49" charset="-122"/>
                <a:ea typeface="仿宋_GB2312" pitchFamily="49" charset="-122"/>
              </a:rPr>
              <a:t>、微课资源的建设类别与应用组织方式</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25820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任意多边形 34"/>
          <p:cNvSpPr>
            <a:spLocks noEditPoints="1"/>
          </p:cNvSpPr>
          <p:nvPr/>
        </p:nvSpPr>
        <p:spPr bwMode="gray">
          <a:xfrm>
            <a:off x="6679339" y="5157192"/>
            <a:ext cx="2432628" cy="1616521"/>
          </a:xfrm>
          <a:custGeom>
            <a:avLst/>
            <a:gdLst>
              <a:gd name="T0" fmla="*/ 2147483647 w 3482"/>
              <a:gd name="T1" fmla="*/ 2147483647 h 2308"/>
              <a:gd name="T2" fmla="*/ 2147483647 w 3482"/>
              <a:gd name="T3" fmla="*/ 2147483647 h 2308"/>
              <a:gd name="T4" fmla="*/ 2147483647 w 3482"/>
              <a:gd name="T5" fmla="*/ 2147483647 h 2308"/>
              <a:gd name="T6" fmla="*/ 2147483647 w 3482"/>
              <a:gd name="T7" fmla="*/ 2147483647 h 2308"/>
              <a:gd name="T8" fmla="*/ 2147483647 w 3482"/>
              <a:gd name="T9" fmla="*/ 2147483647 h 2308"/>
              <a:gd name="T10" fmla="*/ 2147483647 w 3482"/>
              <a:gd name="T11" fmla="*/ 2147483647 h 2308"/>
              <a:gd name="T12" fmla="*/ 2147483647 w 3482"/>
              <a:gd name="T13" fmla="*/ 2147483647 h 2308"/>
              <a:gd name="T14" fmla="*/ 2147483647 w 3482"/>
              <a:gd name="T15" fmla="*/ 2147483647 h 2308"/>
              <a:gd name="T16" fmla="*/ 2147483647 w 3482"/>
              <a:gd name="T17" fmla="*/ 2147483647 h 2308"/>
              <a:gd name="T18" fmla="*/ 2147483647 w 3482"/>
              <a:gd name="T19" fmla="*/ 2147483647 h 2308"/>
              <a:gd name="T20" fmla="*/ 2147483647 w 3482"/>
              <a:gd name="T21" fmla="*/ 2147483647 h 2308"/>
              <a:gd name="T22" fmla="*/ 2147483647 w 3482"/>
              <a:gd name="T23" fmla="*/ 2147483647 h 2308"/>
              <a:gd name="T24" fmla="*/ 2147483647 w 3482"/>
              <a:gd name="T25" fmla="*/ 2147483647 h 2308"/>
              <a:gd name="T26" fmla="*/ 2147483647 w 3482"/>
              <a:gd name="T27" fmla="*/ 2147483647 h 2308"/>
              <a:gd name="T28" fmla="*/ 2147483647 w 3482"/>
              <a:gd name="T29" fmla="*/ 2147483647 h 2308"/>
              <a:gd name="T30" fmla="*/ 2147483647 w 3482"/>
              <a:gd name="T31" fmla="*/ 2147483647 h 2308"/>
              <a:gd name="T32" fmla="*/ 2147483647 w 3482"/>
              <a:gd name="T33" fmla="*/ 2147483647 h 2308"/>
              <a:gd name="T34" fmla="*/ 2147483647 w 3482"/>
              <a:gd name="T35" fmla="*/ 2147483647 h 2308"/>
              <a:gd name="T36" fmla="*/ 2147483647 w 3482"/>
              <a:gd name="T37" fmla="*/ 2147483647 h 2308"/>
              <a:gd name="T38" fmla="*/ 2147483647 w 3482"/>
              <a:gd name="T39" fmla="*/ 2147483647 h 2308"/>
              <a:gd name="T40" fmla="*/ 2147483647 w 3482"/>
              <a:gd name="T41" fmla="*/ 2147483647 h 2308"/>
              <a:gd name="T42" fmla="*/ 2147483647 w 3482"/>
              <a:gd name="T43" fmla="*/ 2147483647 h 2308"/>
              <a:gd name="T44" fmla="*/ 2147483647 w 3482"/>
              <a:gd name="T45" fmla="*/ 2147483647 h 2308"/>
              <a:gd name="T46" fmla="*/ 2147483647 w 3482"/>
              <a:gd name="T47" fmla="*/ 2147483647 h 2308"/>
              <a:gd name="T48" fmla="*/ 2147483647 w 3482"/>
              <a:gd name="T49" fmla="*/ 2147483647 h 2308"/>
              <a:gd name="T50" fmla="*/ 2147483647 w 3482"/>
              <a:gd name="T51" fmla="*/ 2147483647 h 2308"/>
              <a:gd name="T52" fmla="*/ 2147483647 w 3482"/>
              <a:gd name="T53" fmla="*/ 2147483647 h 2308"/>
              <a:gd name="T54" fmla="*/ 2147483647 w 3482"/>
              <a:gd name="T55" fmla="*/ 2147483647 h 2308"/>
              <a:gd name="T56" fmla="*/ 2147483647 w 3482"/>
              <a:gd name="T57" fmla="*/ 2147483647 h 2308"/>
              <a:gd name="T58" fmla="*/ 2147483647 w 3482"/>
              <a:gd name="T59" fmla="*/ 2147483647 h 2308"/>
              <a:gd name="T60" fmla="*/ 2147483647 w 3482"/>
              <a:gd name="T61" fmla="*/ 2147483647 h 2308"/>
              <a:gd name="T62" fmla="*/ 2147483647 w 3482"/>
              <a:gd name="T63" fmla="*/ 2147483647 h 2308"/>
              <a:gd name="T64" fmla="*/ 2147483647 w 3482"/>
              <a:gd name="T65" fmla="*/ 2147483647 h 2308"/>
              <a:gd name="T66" fmla="*/ 2147483647 w 3482"/>
              <a:gd name="T67" fmla="*/ 2147483647 h 2308"/>
              <a:gd name="T68" fmla="*/ 2147483647 w 3482"/>
              <a:gd name="T69" fmla="*/ 2147483647 h 2308"/>
              <a:gd name="T70" fmla="*/ 2147483647 w 3482"/>
              <a:gd name="T71" fmla="*/ 2147483647 h 2308"/>
              <a:gd name="T72" fmla="*/ 2147483647 w 3482"/>
              <a:gd name="T73" fmla="*/ 2147483647 h 2308"/>
              <a:gd name="T74" fmla="*/ 2147483647 w 3482"/>
              <a:gd name="T75" fmla="*/ 2147483647 h 2308"/>
              <a:gd name="T76" fmla="*/ 2147483647 w 3482"/>
              <a:gd name="T77" fmla="*/ 2147483647 h 2308"/>
              <a:gd name="T78" fmla="*/ 2147483647 w 3482"/>
              <a:gd name="T79" fmla="*/ 2147483647 h 2308"/>
              <a:gd name="T80" fmla="*/ 2147483647 w 3482"/>
              <a:gd name="T81" fmla="*/ 2147483647 h 2308"/>
              <a:gd name="T82" fmla="*/ 2147483647 w 3482"/>
              <a:gd name="T83" fmla="*/ 2147483647 h 2308"/>
              <a:gd name="T84" fmla="*/ 2147483647 w 3482"/>
              <a:gd name="T85" fmla="*/ 2147483647 h 2308"/>
              <a:gd name="T86" fmla="*/ 2147483647 w 3482"/>
              <a:gd name="T87" fmla="*/ 2147483647 h 2308"/>
              <a:gd name="T88" fmla="*/ 2147483647 w 3482"/>
              <a:gd name="T89" fmla="*/ 2147483647 h 2308"/>
              <a:gd name="T90" fmla="*/ 2147483647 w 3482"/>
              <a:gd name="T91" fmla="*/ 2147483647 h 2308"/>
              <a:gd name="T92" fmla="*/ 2147483647 w 3482"/>
              <a:gd name="T93" fmla="*/ 2147483647 h 2308"/>
              <a:gd name="T94" fmla="*/ 2147483647 w 3482"/>
              <a:gd name="T95" fmla="*/ 2147483647 h 2308"/>
              <a:gd name="T96" fmla="*/ 2147483647 w 3482"/>
              <a:gd name="T97" fmla="*/ 2147483647 h 2308"/>
              <a:gd name="T98" fmla="*/ 2147483647 w 3482"/>
              <a:gd name="T99" fmla="*/ 2147483647 h 2308"/>
              <a:gd name="T100" fmla="*/ 2147483647 w 3482"/>
              <a:gd name="T101" fmla="*/ 2147483647 h 2308"/>
              <a:gd name="T102" fmla="*/ 2147483647 w 3482"/>
              <a:gd name="T103" fmla="*/ 2147483647 h 2308"/>
              <a:gd name="T104" fmla="*/ 2147483647 w 3482"/>
              <a:gd name="T105" fmla="*/ 2147483647 h 2308"/>
              <a:gd name="T106" fmla="*/ 2147483647 w 3482"/>
              <a:gd name="T107" fmla="*/ 2147483647 h 2308"/>
              <a:gd name="T108" fmla="*/ 2147483647 w 3482"/>
              <a:gd name="T109" fmla="*/ 2147483647 h 2308"/>
              <a:gd name="T110" fmla="*/ 2147483647 w 3482"/>
              <a:gd name="T111" fmla="*/ 2147483647 h 2308"/>
              <a:gd name="T112" fmla="*/ 2147483647 w 3482"/>
              <a:gd name="T113" fmla="*/ 2147483647 h 2308"/>
              <a:gd name="T114" fmla="*/ 2147483647 w 3482"/>
              <a:gd name="T115" fmla="*/ 2147483647 h 2308"/>
              <a:gd name="T116" fmla="*/ 2147483647 w 3482"/>
              <a:gd name="T117" fmla="*/ 2147483647 h 2308"/>
              <a:gd name="T118" fmla="*/ 2147483647 w 3482"/>
              <a:gd name="T119" fmla="*/ 2147483647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2"/>
              <a:gd name="T181" fmla="*/ 0 h 2308"/>
              <a:gd name="T182" fmla="*/ 3482 w 3482"/>
              <a:gd name="T183" fmla="*/ 2308 h 2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a:solidFill>
              <a:schemeClr val="bg1"/>
            </a:solidFill>
            <a:round/>
            <a:headEnd/>
            <a:tailEnd/>
          </a:ln>
        </p:spPr>
        <p:txBody>
          <a:bodyPr/>
          <a:lstStyle/>
          <a:p>
            <a:endParaRPr lang="zh-CN" altLang="en-US"/>
          </a:p>
        </p:txBody>
      </p:sp>
      <p:sp>
        <p:nvSpPr>
          <p:cNvPr id="28" name="Rectangle 2"/>
          <p:cNvSpPr txBox="1">
            <a:spLocks noChangeArrowheads="1"/>
          </p:cNvSpPr>
          <p:nvPr/>
        </p:nvSpPr>
        <p:spPr bwMode="auto">
          <a:xfrm>
            <a:off x="539552" y="1052736"/>
            <a:ext cx="8424937"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一、微课的界定与应用方向</a:t>
            </a:r>
            <a:endParaRPr lang="en-US" altLang="zh-CN" sz="2800" b="1" dirty="0" smtClean="0">
              <a:solidFill>
                <a:srgbClr val="002060"/>
              </a:solidFill>
              <a:latin typeface="黑体" pitchFamily="49" charset="-122"/>
              <a:ea typeface="黑体" pitchFamily="49" charset="-122"/>
              <a:cs typeface="华文楷体"/>
            </a:endParaRPr>
          </a:p>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二、微课资源的设计依据与思路</a:t>
            </a:r>
            <a:endParaRPr lang="zh-CN" altLang="zh-CN" sz="2800" b="1" dirty="0">
              <a:solidFill>
                <a:srgbClr val="002060"/>
              </a:solidFill>
              <a:latin typeface="黑体" pitchFamily="49" charset="-122"/>
              <a:ea typeface="黑体" pitchFamily="49" charset="-122"/>
              <a:cs typeface="华文楷体"/>
            </a:endParaRPr>
          </a:p>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三、微课资源的建设类别与应用组织方式</a:t>
            </a:r>
            <a:endParaRPr lang="en-US" altLang="zh-CN" sz="2800" b="1" dirty="0" smtClean="0">
              <a:solidFill>
                <a:srgbClr val="002060"/>
              </a:solidFill>
              <a:latin typeface="黑体" pitchFamily="49" charset="-122"/>
              <a:ea typeface="黑体" pitchFamily="49" charset="-122"/>
              <a:cs typeface="华文楷体"/>
            </a:endParaRPr>
          </a:p>
        </p:txBody>
      </p:sp>
    </p:spTree>
    <p:extLst>
      <p:ext uri="{BB962C8B-B14F-4D97-AF65-F5344CB8AC3E}">
        <p14:creationId xmlns:p14="http://schemas.microsoft.com/office/powerpoint/2010/main" val="19334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28">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512" y="1412776"/>
            <a:ext cx="8784976" cy="3970318"/>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mn-ea"/>
                <a:ea typeface="+mn-ea"/>
              </a:rPr>
              <a:t>应根据教学改革的需要，有针对性地建设微课资源。应着重围绕教育的本质问题建设微课资源。</a:t>
            </a:r>
            <a:endParaRPr lang="en-US" altLang="zh-CN" sz="2800" b="1" dirty="0" smtClean="0">
              <a:solidFill>
                <a:srgbClr val="002060"/>
              </a:solidFill>
              <a:latin typeface="+mn-ea"/>
              <a:ea typeface="+mn-ea"/>
            </a:endParaRPr>
          </a:p>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mn-ea"/>
                <a:ea typeface="+mn-ea"/>
              </a:rPr>
              <a:t>应从让学生</a:t>
            </a:r>
            <a:r>
              <a:rPr lang="zh-CN" altLang="en-US" sz="2800" b="1" dirty="0" smtClean="0">
                <a:solidFill>
                  <a:srgbClr val="00B050"/>
                </a:solidFill>
                <a:latin typeface="+mn-ea"/>
                <a:ea typeface="+mn-ea"/>
              </a:rPr>
              <a:t>认同学习内容、</a:t>
            </a:r>
            <a:r>
              <a:rPr lang="zh-CN" altLang="en-US" sz="2800" b="1" dirty="0" smtClean="0">
                <a:solidFill>
                  <a:srgbClr val="002060"/>
                </a:solidFill>
                <a:latin typeface="+mn-ea"/>
              </a:rPr>
              <a:t>能够</a:t>
            </a:r>
            <a:r>
              <a:rPr lang="zh-CN" altLang="en-US" sz="2800" b="1" dirty="0">
                <a:solidFill>
                  <a:srgbClr val="002060"/>
                </a:solidFill>
                <a:latin typeface="+mn-ea"/>
              </a:rPr>
              <a:t>选择</a:t>
            </a:r>
            <a:r>
              <a:rPr lang="zh-CN" altLang="en-US" sz="2800" b="1" dirty="0">
                <a:solidFill>
                  <a:srgbClr val="00B0F0"/>
                </a:solidFill>
                <a:latin typeface="+mn-ea"/>
              </a:rPr>
              <a:t>合适的方式</a:t>
            </a:r>
            <a:r>
              <a:rPr lang="zh-CN" altLang="en-US" sz="2800" b="1" dirty="0">
                <a:solidFill>
                  <a:srgbClr val="002060"/>
                </a:solidFill>
                <a:latin typeface="+mn-ea"/>
              </a:rPr>
              <a:t>获得</a:t>
            </a:r>
            <a:r>
              <a:rPr lang="zh-CN" altLang="en-US" sz="2800" b="1" dirty="0" smtClean="0">
                <a:solidFill>
                  <a:srgbClr val="002060"/>
                </a:solidFill>
                <a:latin typeface="+mn-ea"/>
              </a:rPr>
              <a:t>新知、</a:t>
            </a:r>
            <a:r>
              <a:rPr lang="zh-CN" altLang="en-US" sz="2800" b="1" dirty="0" smtClean="0">
                <a:solidFill>
                  <a:srgbClr val="002060"/>
                </a:solidFill>
                <a:latin typeface="+mn-ea"/>
                <a:ea typeface="+mn-ea"/>
              </a:rPr>
              <a:t>越学越聪明、能够进行</a:t>
            </a:r>
            <a:r>
              <a:rPr lang="zh-CN" altLang="en-US" sz="2800" b="1" dirty="0" smtClean="0">
                <a:solidFill>
                  <a:srgbClr val="00B050"/>
                </a:solidFill>
                <a:latin typeface="+mn-ea"/>
                <a:ea typeface="+mn-ea"/>
              </a:rPr>
              <a:t>个性化测试</a:t>
            </a:r>
            <a:r>
              <a:rPr lang="zh-CN" altLang="en-US" sz="2800" b="1" dirty="0" smtClean="0">
                <a:solidFill>
                  <a:srgbClr val="002060"/>
                </a:solidFill>
                <a:latin typeface="+mn-ea"/>
                <a:ea typeface="+mn-ea"/>
              </a:rPr>
              <a:t>和</a:t>
            </a:r>
            <a:r>
              <a:rPr lang="zh-CN" altLang="en-US" sz="2800" b="1" dirty="0" smtClean="0">
                <a:solidFill>
                  <a:srgbClr val="00B0F0"/>
                </a:solidFill>
                <a:latin typeface="+mn-ea"/>
                <a:ea typeface="+mn-ea"/>
              </a:rPr>
              <a:t>有针对性</a:t>
            </a:r>
            <a:r>
              <a:rPr lang="zh-CN" altLang="en-US" sz="2800" b="1" dirty="0" smtClean="0">
                <a:solidFill>
                  <a:srgbClr val="002060"/>
                </a:solidFill>
                <a:latin typeface="+mn-ea"/>
                <a:ea typeface="+mn-ea"/>
              </a:rPr>
              <a:t>的提升、能够以问题</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任务为线索</a:t>
            </a:r>
            <a:r>
              <a:rPr lang="zh-CN" altLang="en-US" sz="2800" b="1" dirty="0" smtClean="0">
                <a:solidFill>
                  <a:srgbClr val="00B050"/>
                </a:solidFill>
                <a:latin typeface="+mn-ea"/>
                <a:ea typeface="+mn-ea"/>
              </a:rPr>
              <a:t>反向构建</a:t>
            </a:r>
            <a:r>
              <a:rPr lang="zh-CN" altLang="en-US" sz="2800" b="1" dirty="0" smtClean="0">
                <a:solidFill>
                  <a:srgbClr val="002060"/>
                </a:solidFill>
                <a:latin typeface="+mn-ea"/>
                <a:ea typeface="+mn-ea"/>
              </a:rPr>
              <a:t>知识体系等方面建设相应的微课资源。</a:t>
            </a:r>
            <a:endParaRPr lang="en-US" altLang="zh-CN" sz="2800" b="1" dirty="0" smtClean="0">
              <a:solidFill>
                <a:srgbClr val="002060"/>
              </a:solidFill>
              <a:latin typeface="+mn-ea"/>
              <a:ea typeface="+mn-ea"/>
            </a:endParaRPr>
          </a:p>
        </p:txBody>
      </p:sp>
      <p:sp>
        <p:nvSpPr>
          <p:cNvPr id="4" name="Rectangle 3"/>
          <p:cNvSpPr txBox="1">
            <a:spLocks noChangeArrowheads="1"/>
          </p:cNvSpPr>
          <p:nvPr/>
        </p:nvSpPr>
        <p:spPr>
          <a:xfrm>
            <a:off x="35496" y="260648"/>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zh-CN" sz="2800" b="1" dirty="0" smtClean="0">
                <a:solidFill>
                  <a:schemeClr val="bg1"/>
                </a:solidFill>
                <a:latin typeface="仿宋_GB2312" pitchFamily="49" charset="-122"/>
                <a:ea typeface="仿宋_GB2312" pitchFamily="49" charset="-122"/>
              </a:rPr>
              <a:t>1.</a:t>
            </a:r>
            <a:r>
              <a:rPr lang="zh-CN" altLang="en-US" sz="2800" b="1" dirty="0" smtClean="0">
                <a:solidFill>
                  <a:schemeClr val="bg1"/>
                </a:solidFill>
                <a:latin typeface="仿宋_GB2312" pitchFamily="49" charset="-122"/>
                <a:ea typeface="仿宋_GB2312" pitchFamily="49" charset="-122"/>
              </a:rPr>
              <a:t>微课资源的建设类别</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256936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2" action="ppaction://hlinkpres?slideindex=1&amp;slidetitle="/>
          </p:cNvPr>
          <p:cNvSpPr txBox="1"/>
          <p:nvPr/>
        </p:nvSpPr>
        <p:spPr>
          <a:xfrm>
            <a:off x="4635312" y="4902832"/>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学生解读</a:t>
            </a:r>
          </a:p>
        </p:txBody>
      </p:sp>
      <p:sp>
        <p:nvSpPr>
          <p:cNvPr id="6" name="圆角矩形 5"/>
          <p:cNvSpPr/>
          <p:nvPr/>
        </p:nvSpPr>
        <p:spPr bwMode="gray">
          <a:xfrm>
            <a:off x="2584372" y="1259614"/>
            <a:ext cx="2319071" cy="113045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任务</a:t>
            </a:r>
            <a:r>
              <a:rPr lang="en-US" altLang="zh-CN" sz="2800" b="1" dirty="0" smtClean="0">
                <a:solidFill>
                  <a:srgbClr val="FFFF00"/>
                </a:solidFill>
                <a:latin typeface="微软雅黑" panose="020B0503020204020204" pitchFamily="34" charset="-122"/>
                <a:ea typeface="微软雅黑" panose="020B0503020204020204" pitchFamily="34" charset="-122"/>
              </a:rPr>
              <a:t>/</a:t>
            </a:r>
            <a:r>
              <a:rPr lang="zh-CN" altLang="en-US" sz="2800" b="1" dirty="0" smtClean="0">
                <a:solidFill>
                  <a:srgbClr val="FFFF00"/>
                </a:solidFill>
                <a:latin typeface="微软雅黑" panose="020B0503020204020204" pitchFamily="34" charset="-122"/>
                <a:ea typeface="微软雅黑" panose="020B0503020204020204" pitchFamily="34" charset="-122"/>
              </a:rPr>
              <a:t>问题布置资源</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8" name="圆角矩形 7">
            <a:hlinkClick r:id="rId3" action="ppaction://hlinkfile"/>
          </p:cNvPr>
          <p:cNvSpPr/>
          <p:nvPr/>
        </p:nvSpPr>
        <p:spPr bwMode="gray">
          <a:xfrm>
            <a:off x="361429" y="3121845"/>
            <a:ext cx="2554387" cy="1098065"/>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任务布置支架资源与工具</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0" name="圆角矩形 9"/>
          <p:cNvSpPr/>
          <p:nvPr/>
        </p:nvSpPr>
        <p:spPr bwMode="gray">
          <a:xfrm>
            <a:off x="4821192" y="3119927"/>
            <a:ext cx="2266355" cy="1098065"/>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a:solidFill>
                  <a:srgbClr val="FFFF00"/>
                </a:solidFill>
                <a:latin typeface="微软雅黑" panose="020B0503020204020204" pitchFamily="34" charset="-122"/>
                <a:ea typeface="微软雅黑" panose="020B0503020204020204" pitchFamily="34" charset="-122"/>
              </a:rPr>
              <a:t>微视频</a:t>
            </a:r>
            <a:r>
              <a:rPr lang="zh-CN" altLang="en-US" sz="2800" b="1" dirty="0" smtClean="0">
                <a:solidFill>
                  <a:srgbClr val="FFFF00"/>
                </a:solidFill>
                <a:latin typeface="微软雅黑" panose="020B0503020204020204" pitchFamily="34" charset="-122"/>
                <a:ea typeface="微软雅黑" panose="020B0503020204020204" pitchFamily="34" charset="-122"/>
              </a:rPr>
              <a:t>资源</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1" name="文本框 10">
            <a:hlinkClick r:id="rId4" action="ppaction://hlinkpres?slideindex=1&amp;slidetitle="/>
          </p:cNvPr>
          <p:cNvSpPr txBox="1"/>
          <p:nvPr/>
        </p:nvSpPr>
        <p:spPr>
          <a:xfrm>
            <a:off x="6156176" y="4902832"/>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教师指导</a:t>
            </a:r>
          </a:p>
        </p:txBody>
      </p:sp>
      <p:sp>
        <p:nvSpPr>
          <p:cNvPr id="9" name="AutoShape 101"/>
          <p:cNvSpPr>
            <a:spLocks noChangeArrowheads="1"/>
          </p:cNvSpPr>
          <p:nvPr/>
        </p:nvSpPr>
        <p:spPr bwMode="ltGray">
          <a:xfrm>
            <a:off x="1547664" y="2447284"/>
            <a:ext cx="4536504" cy="1259048"/>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sp>
        <p:nvSpPr>
          <p:cNvPr id="27" name="文本框 26">
            <a:hlinkClick r:id="rId5" action="ppaction://hlinkpres?slideindex=1&amp;slidetitle="/>
          </p:cNvPr>
          <p:cNvSpPr txBox="1"/>
          <p:nvPr/>
        </p:nvSpPr>
        <p:spPr>
          <a:xfrm>
            <a:off x="7740352" y="4902832"/>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教师解读</a:t>
            </a:r>
          </a:p>
        </p:txBody>
      </p:sp>
      <p:sp>
        <p:nvSpPr>
          <p:cNvPr id="37" name="文本框 36">
            <a:hlinkClick r:id="rId2" action="ppaction://hlinkpres?slideindex=1&amp;slidetitle="/>
          </p:cNvPr>
          <p:cNvSpPr txBox="1"/>
          <p:nvPr/>
        </p:nvSpPr>
        <p:spPr>
          <a:xfrm>
            <a:off x="3051136" y="4902832"/>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教师布置</a:t>
            </a:r>
          </a:p>
        </p:txBody>
      </p:sp>
      <p:sp>
        <p:nvSpPr>
          <p:cNvPr id="47" name="AutoShape 101"/>
          <p:cNvSpPr>
            <a:spLocks noChangeArrowheads="1"/>
          </p:cNvSpPr>
          <p:nvPr/>
        </p:nvSpPr>
        <p:spPr bwMode="ltGray">
          <a:xfrm>
            <a:off x="3448308" y="4231349"/>
            <a:ext cx="5012124" cy="1259048"/>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sp>
        <p:nvSpPr>
          <p:cNvPr id="17" name="矩形 16"/>
          <p:cNvSpPr/>
          <p:nvPr/>
        </p:nvSpPr>
        <p:spPr>
          <a:xfrm>
            <a:off x="0" y="116632"/>
            <a:ext cx="6876256" cy="738664"/>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黑体" panose="02010609060101010101" pitchFamily="49" charset="-122"/>
                <a:ea typeface="黑体" panose="02010609060101010101" pitchFamily="49" charset="-122"/>
              </a:rPr>
              <a:t>任务</a:t>
            </a:r>
            <a:r>
              <a:rPr lang="en-US" altLang="zh-CN" sz="2800" b="1" dirty="0">
                <a:solidFill>
                  <a:srgbClr val="002060"/>
                </a:solidFill>
                <a:latin typeface="黑体" panose="02010609060101010101" pitchFamily="49" charset="-122"/>
                <a:ea typeface="黑体" panose="02010609060101010101" pitchFamily="49" charset="-122"/>
              </a:rPr>
              <a:t>/</a:t>
            </a:r>
            <a:r>
              <a:rPr lang="zh-CN" altLang="en-US" sz="2800" b="1" dirty="0">
                <a:solidFill>
                  <a:srgbClr val="002060"/>
                </a:solidFill>
                <a:latin typeface="黑体" panose="02010609060101010101" pitchFamily="49" charset="-122"/>
                <a:ea typeface="黑体" panose="02010609060101010101" pitchFamily="49" charset="-122"/>
              </a:rPr>
              <a:t>问题</a:t>
            </a:r>
            <a:r>
              <a:rPr lang="zh-CN" altLang="en-US" sz="2800" b="1" dirty="0" smtClean="0">
                <a:solidFill>
                  <a:srgbClr val="002060"/>
                </a:solidFill>
                <a:latin typeface="黑体" panose="02010609060101010101" pitchFamily="49" charset="-122"/>
                <a:ea typeface="黑体" panose="02010609060101010101" pitchFamily="49" charset="-122"/>
              </a:rPr>
              <a:t>布置所需要的资源</a:t>
            </a:r>
            <a:endParaRPr lang="en-US" altLang="zh-CN" sz="2800" b="1"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00015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P spid="11" grpId="0" animBg="1"/>
      <p:bldP spid="9" grpId="0" animBg="1"/>
      <p:bldP spid="27" grpId="0" animBg="1"/>
      <p:bldP spid="37"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2" action="ppaction://hlinkpres?slideindex=1&amp;slidetitle="/>
          </p:cNvPr>
          <p:cNvSpPr txBox="1"/>
          <p:nvPr/>
        </p:nvSpPr>
        <p:spPr>
          <a:xfrm>
            <a:off x="5005946" y="4904000"/>
            <a:ext cx="1080120" cy="984885"/>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p>
            <a:pPr algn="ctr"/>
            <a:r>
              <a:rPr lang="zh-CN" altLang="en-US" sz="3200" b="1" dirty="0" smtClean="0">
                <a:solidFill>
                  <a:srgbClr val="1509B7"/>
                </a:solidFill>
                <a:latin typeface="黑体" panose="02010609060101010101" pitchFamily="49" charset="-122"/>
                <a:ea typeface="黑体" panose="02010609060101010101" pitchFamily="49" charset="-122"/>
              </a:rPr>
              <a:t>教师讲解</a:t>
            </a:r>
          </a:p>
        </p:txBody>
      </p:sp>
      <p:sp>
        <p:nvSpPr>
          <p:cNvPr id="6" name="圆角矩形 5"/>
          <p:cNvSpPr/>
          <p:nvPr/>
        </p:nvSpPr>
        <p:spPr bwMode="gray">
          <a:xfrm>
            <a:off x="3405056" y="1292184"/>
            <a:ext cx="2319071" cy="113045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讲解</a:t>
            </a:r>
            <a:endParaRPr lang="en-US" altLang="zh-CN" sz="2800" b="1" dirty="0" smtClean="0">
              <a:solidFill>
                <a:srgbClr val="FFFF00"/>
              </a:solidFill>
              <a:latin typeface="微软雅黑" panose="020B0503020204020204" pitchFamily="34" charset="-122"/>
              <a:ea typeface="微软雅黑" panose="020B0503020204020204" pitchFamily="34" charset="-122"/>
            </a:endParaRPr>
          </a:p>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资源与工具</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8" name="圆角矩形 7"/>
          <p:cNvSpPr/>
          <p:nvPr/>
        </p:nvSpPr>
        <p:spPr bwMode="gray">
          <a:xfrm>
            <a:off x="1225525" y="3121845"/>
            <a:ext cx="2266355" cy="1098065"/>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a:solidFill>
                  <a:srgbClr val="FFFF00"/>
                </a:solidFill>
                <a:latin typeface="微软雅黑" panose="020B0503020204020204" pitchFamily="34" charset="-122"/>
                <a:ea typeface="微软雅黑" panose="020B0503020204020204" pitchFamily="34" charset="-122"/>
              </a:rPr>
              <a:t>支架</a:t>
            </a:r>
            <a:r>
              <a:rPr lang="zh-CN" altLang="en-US" sz="2800" b="1" dirty="0" smtClean="0">
                <a:solidFill>
                  <a:srgbClr val="FFFF00"/>
                </a:solidFill>
                <a:latin typeface="微软雅黑" panose="020B0503020204020204" pitchFamily="34" charset="-122"/>
                <a:ea typeface="微软雅黑" panose="020B0503020204020204" pitchFamily="34" charset="-122"/>
              </a:rPr>
              <a:t>资源与工具</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0" name="圆角矩形 9"/>
          <p:cNvSpPr/>
          <p:nvPr/>
        </p:nvSpPr>
        <p:spPr bwMode="gray">
          <a:xfrm>
            <a:off x="5618013" y="3121844"/>
            <a:ext cx="2266355" cy="1098065"/>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a:solidFill>
                  <a:srgbClr val="FFFF00"/>
                </a:solidFill>
                <a:latin typeface="微软雅黑" panose="020B0503020204020204" pitchFamily="34" charset="-122"/>
                <a:ea typeface="微软雅黑" panose="020B0503020204020204" pitchFamily="34" charset="-122"/>
              </a:rPr>
              <a:t>微视频</a:t>
            </a:r>
            <a:r>
              <a:rPr lang="zh-CN" altLang="en-US" sz="2800" b="1" dirty="0" smtClean="0">
                <a:solidFill>
                  <a:srgbClr val="FFFF00"/>
                </a:solidFill>
                <a:latin typeface="微软雅黑" panose="020B0503020204020204" pitchFamily="34" charset="-122"/>
                <a:ea typeface="微软雅黑" panose="020B0503020204020204" pitchFamily="34" charset="-122"/>
              </a:rPr>
              <a:t>资源</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302090" y="4904000"/>
            <a:ext cx="1080120" cy="984885"/>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p>
            <a:pPr algn="ctr"/>
            <a:r>
              <a:rPr lang="zh-CN" altLang="en-US" sz="3200" b="1" dirty="0" smtClean="0">
                <a:solidFill>
                  <a:srgbClr val="1509B7"/>
                </a:solidFill>
                <a:latin typeface="黑体" panose="02010609060101010101" pitchFamily="49" charset="-122"/>
                <a:ea typeface="黑体" panose="02010609060101010101" pitchFamily="49" charset="-122"/>
              </a:rPr>
              <a:t>教师解读</a:t>
            </a:r>
          </a:p>
        </p:txBody>
      </p:sp>
      <p:sp>
        <p:nvSpPr>
          <p:cNvPr id="12" name="文本框 11">
            <a:hlinkClick r:id="rId3" action="ppaction://hlinkpres?slideindex=1&amp;slidetitle="/>
          </p:cNvPr>
          <p:cNvSpPr txBox="1"/>
          <p:nvPr/>
        </p:nvSpPr>
        <p:spPr>
          <a:xfrm>
            <a:off x="7596336" y="4892584"/>
            <a:ext cx="1080120" cy="984885"/>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rtlCol="0">
            <a:spAutoFit/>
          </a:bodyPr>
          <a:lstStyle/>
          <a:p>
            <a:pPr algn="ctr"/>
            <a:r>
              <a:rPr lang="zh-CN" altLang="en-US" sz="3200" b="1" dirty="0" smtClean="0">
                <a:solidFill>
                  <a:srgbClr val="1509B7"/>
                </a:solidFill>
                <a:latin typeface="黑体" panose="02010609060101010101" pitchFamily="49" charset="-122"/>
                <a:ea typeface="黑体" panose="02010609060101010101" pitchFamily="49" charset="-122"/>
              </a:rPr>
              <a:t>学生理解</a:t>
            </a:r>
          </a:p>
        </p:txBody>
      </p:sp>
      <p:sp>
        <p:nvSpPr>
          <p:cNvPr id="9" name="AutoShape 101"/>
          <p:cNvSpPr>
            <a:spLocks noChangeArrowheads="1"/>
          </p:cNvSpPr>
          <p:nvPr/>
        </p:nvSpPr>
        <p:spPr bwMode="ltGray">
          <a:xfrm>
            <a:off x="2235184" y="2447284"/>
            <a:ext cx="4658814" cy="1259048"/>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cxnSp>
        <p:nvCxnSpPr>
          <p:cNvPr id="4" name="直接箭头连接符 3"/>
          <p:cNvCxnSpPr/>
          <p:nvPr/>
        </p:nvCxnSpPr>
        <p:spPr>
          <a:xfrm flipH="1">
            <a:off x="5546006" y="4318405"/>
            <a:ext cx="322138" cy="5021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直接箭头连接符 12"/>
          <p:cNvCxnSpPr/>
          <p:nvPr/>
        </p:nvCxnSpPr>
        <p:spPr>
          <a:xfrm>
            <a:off x="7596336" y="4318405"/>
            <a:ext cx="540060" cy="50217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直接箭头连接符 13"/>
          <p:cNvCxnSpPr/>
          <p:nvPr/>
        </p:nvCxnSpPr>
        <p:spPr>
          <a:xfrm>
            <a:off x="6819457" y="4354409"/>
            <a:ext cx="7323" cy="46616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8" name="文本框 17"/>
          <p:cNvSpPr txBox="1"/>
          <p:nvPr/>
        </p:nvSpPr>
        <p:spPr>
          <a:xfrm>
            <a:off x="456044" y="4904000"/>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1509B7"/>
                </a:solidFill>
                <a:latin typeface="黑体" panose="02010609060101010101" pitchFamily="49" charset="-122"/>
                <a:ea typeface="黑体" panose="02010609060101010101" pitchFamily="49" charset="-122"/>
              </a:rPr>
              <a:t>结果讲授</a:t>
            </a:r>
          </a:p>
        </p:txBody>
      </p:sp>
      <p:sp>
        <p:nvSpPr>
          <p:cNvPr id="19" name="文本框 18"/>
          <p:cNvSpPr txBox="1"/>
          <p:nvPr/>
        </p:nvSpPr>
        <p:spPr>
          <a:xfrm>
            <a:off x="1899648" y="4904000"/>
            <a:ext cx="108012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1509B7"/>
                </a:solidFill>
                <a:latin typeface="黑体" panose="02010609060101010101" pitchFamily="49" charset="-122"/>
                <a:ea typeface="黑体" panose="02010609060101010101" pitchFamily="49" charset="-122"/>
              </a:rPr>
              <a:t>来龙去脉讲授</a:t>
            </a:r>
          </a:p>
        </p:txBody>
      </p:sp>
      <p:sp>
        <p:nvSpPr>
          <p:cNvPr id="20" name="文本框 19"/>
          <p:cNvSpPr txBox="1"/>
          <p:nvPr/>
        </p:nvSpPr>
        <p:spPr>
          <a:xfrm>
            <a:off x="3347864" y="4904000"/>
            <a:ext cx="1080120" cy="984885"/>
          </a:xfrm>
          <a:prstGeom prst="rect">
            <a:avLst/>
          </a:prstGeom>
        </p:spPr>
        <p:style>
          <a:lnRef idx="3">
            <a:schemeClr val="lt1"/>
          </a:lnRef>
          <a:fillRef idx="1">
            <a:schemeClr val="accent6"/>
          </a:fillRef>
          <a:effectRef idx="1">
            <a:schemeClr val="accent6"/>
          </a:effectRef>
          <a:fontRef idx="minor">
            <a:schemeClr val="lt1"/>
          </a:fontRef>
        </p:style>
        <p:txBody>
          <a:bodyPr wrap="square" lIns="0" tIns="0" rIns="0" bIns="0" rtlCol="0">
            <a:spAutoFit/>
          </a:bodyPr>
          <a:lstStyle/>
          <a:p>
            <a:pPr algn="ctr"/>
            <a:r>
              <a:rPr lang="zh-CN" altLang="en-US" sz="3200" b="1" dirty="0" smtClean="0">
                <a:solidFill>
                  <a:srgbClr val="1509B7"/>
                </a:solidFill>
                <a:latin typeface="黑体" panose="02010609060101010101" pitchFamily="49" charset="-122"/>
                <a:ea typeface="黑体" panose="02010609060101010101" pitchFamily="49" charset="-122"/>
              </a:rPr>
              <a:t>智慧讲授</a:t>
            </a:r>
          </a:p>
        </p:txBody>
      </p:sp>
      <p:cxnSp>
        <p:nvCxnSpPr>
          <p:cNvPr id="21" name="直接箭头连接符 20"/>
          <p:cNvCxnSpPr/>
          <p:nvPr/>
        </p:nvCxnSpPr>
        <p:spPr>
          <a:xfrm flipH="1">
            <a:off x="1136847" y="4380893"/>
            <a:ext cx="409246" cy="4499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 name="直接箭头连接符 21"/>
          <p:cNvCxnSpPr/>
          <p:nvPr/>
        </p:nvCxnSpPr>
        <p:spPr>
          <a:xfrm>
            <a:off x="3334424" y="4390422"/>
            <a:ext cx="392811" cy="44043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3" name="直接箭头连接符 22"/>
          <p:cNvCxnSpPr/>
          <p:nvPr/>
        </p:nvCxnSpPr>
        <p:spPr>
          <a:xfrm>
            <a:off x="2439708" y="4380893"/>
            <a:ext cx="1101" cy="41395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8" name="矩形 47"/>
          <p:cNvSpPr/>
          <p:nvPr/>
        </p:nvSpPr>
        <p:spPr>
          <a:xfrm>
            <a:off x="179512" y="160804"/>
            <a:ext cx="7596336" cy="738664"/>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黑体" panose="02010609060101010101" pitchFamily="49" charset="-122"/>
                <a:ea typeface="黑体" panose="02010609060101010101" pitchFamily="49" charset="-122"/>
              </a:rPr>
              <a:t>通过</a:t>
            </a:r>
            <a:r>
              <a:rPr lang="zh-CN" altLang="en-US" sz="2800" b="1" dirty="0">
                <a:solidFill>
                  <a:srgbClr val="002060"/>
                </a:solidFill>
                <a:latin typeface="黑体" panose="02010609060101010101" pitchFamily="49" charset="-122"/>
                <a:ea typeface="黑体" panose="02010609060101010101" pitchFamily="49" charset="-122"/>
              </a:rPr>
              <a:t>听讲获得</a:t>
            </a:r>
            <a:r>
              <a:rPr lang="zh-CN" altLang="en-US" sz="2800" b="1" dirty="0" smtClean="0">
                <a:solidFill>
                  <a:srgbClr val="002060"/>
                </a:solidFill>
                <a:latin typeface="黑体" panose="02010609060101010101" pitchFamily="49" charset="-122"/>
                <a:ea typeface="黑体" panose="02010609060101010101" pitchFamily="49" charset="-122"/>
              </a:rPr>
              <a:t>新知所需要的</a:t>
            </a:r>
            <a:r>
              <a:rPr lang="zh-CN" altLang="en-US" sz="2800" b="1" dirty="0">
                <a:solidFill>
                  <a:srgbClr val="002060"/>
                </a:solidFill>
                <a:latin typeface="黑体" panose="02010609060101010101" pitchFamily="49" charset="-122"/>
                <a:ea typeface="黑体" panose="02010609060101010101" pitchFamily="49" charset="-122"/>
              </a:rPr>
              <a:t>资源与工具</a:t>
            </a:r>
            <a:endParaRPr lang="en-US" altLang="zh-CN" sz="2800" b="1"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180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P spid="11" grpId="0" animBg="1"/>
      <p:bldP spid="12" grpId="0" animBg="1"/>
      <p:bldP spid="9"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03948" y="4902832"/>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学生解读</a:t>
            </a:r>
          </a:p>
        </p:txBody>
      </p:sp>
      <p:sp>
        <p:nvSpPr>
          <p:cNvPr id="6" name="圆角矩形 5">
            <a:hlinkClick r:id="rId2" action="ppaction://hlinkfile"/>
          </p:cNvPr>
          <p:cNvSpPr/>
          <p:nvPr/>
        </p:nvSpPr>
        <p:spPr bwMode="gray">
          <a:xfrm>
            <a:off x="2584372" y="1259614"/>
            <a:ext cx="2319071" cy="113045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读懂及探究资源与工具</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8" name="圆角矩形 7"/>
          <p:cNvSpPr/>
          <p:nvPr/>
        </p:nvSpPr>
        <p:spPr bwMode="gray">
          <a:xfrm>
            <a:off x="361429" y="3121845"/>
            <a:ext cx="2266355" cy="1098065"/>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a:solidFill>
                  <a:srgbClr val="FFFF00"/>
                </a:solidFill>
                <a:latin typeface="微软雅黑" panose="020B0503020204020204" pitchFamily="34" charset="-122"/>
                <a:ea typeface="微软雅黑" panose="020B0503020204020204" pitchFamily="34" charset="-122"/>
              </a:rPr>
              <a:t>支架</a:t>
            </a:r>
            <a:r>
              <a:rPr lang="zh-CN" altLang="en-US" sz="2800" b="1" dirty="0" smtClean="0">
                <a:solidFill>
                  <a:srgbClr val="FFFF00"/>
                </a:solidFill>
                <a:latin typeface="微软雅黑" panose="020B0503020204020204" pitchFamily="34" charset="-122"/>
                <a:ea typeface="微软雅黑" panose="020B0503020204020204" pitchFamily="34" charset="-122"/>
              </a:rPr>
              <a:t>资源与工具</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0" name="圆角矩形 9"/>
          <p:cNvSpPr/>
          <p:nvPr/>
        </p:nvSpPr>
        <p:spPr bwMode="gray">
          <a:xfrm>
            <a:off x="4821192" y="3119927"/>
            <a:ext cx="2266355" cy="1098065"/>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a:solidFill>
                  <a:srgbClr val="FFFF00"/>
                </a:solidFill>
                <a:latin typeface="微软雅黑" panose="020B0503020204020204" pitchFamily="34" charset="-122"/>
                <a:ea typeface="微软雅黑" panose="020B0503020204020204" pitchFamily="34" charset="-122"/>
              </a:rPr>
              <a:t>微视频</a:t>
            </a:r>
            <a:r>
              <a:rPr lang="zh-CN" altLang="en-US" sz="2800" b="1" dirty="0" smtClean="0">
                <a:solidFill>
                  <a:srgbClr val="FFFF00"/>
                </a:solidFill>
                <a:latin typeface="微软雅黑" panose="020B0503020204020204" pitchFamily="34" charset="-122"/>
                <a:ea typeface="微软雅黑" panose="020B0503020204020204" pitchFamily="34" charset="-122"/>
              </a:rPr>
              <a:t>资源</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364088" y="4904000"/>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教师指导</a:t>
            </a:r>
          </a:p>
        </p:txBody>
      </p:sp>
      <p:sp>
        <p:nvSpPr>
          <p:cNvPr id="12" name="文本框 11"/>
          <p:cNvSpPr txBox="1"/>
          <p:nvPr/>
        </p:nvSpPr>
        <p:spPr>
          <a:xfrm>
            <a:off x="7884368" y="4892584"/>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工具使用</a:t>
            </a:r>
          </a:p>
        </p:txBody>
      </p:sp>
      <p:sp>
        <p:nvSpPr>
          <p:cNvPr id="9" name="AutoShape 101"/>
          <p:cNvSpPr>
            <a:spLocks noChangeArrowheads="1"/>
          </p:cNvSpPr>
          <p:nvPr/>
        </p:nvSpPr>
        <p:spPr bwMode="ltGray">
          <a:xfrm>
            <a:off x="1403648" y="2447284"/>
            <a:ext cx="4680520" cy="1259048"/>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sp>
        <p:nvSpPr>
          <p:cNvPr id="18" name="文本框 17"/>
          <p:cNvSpPr txBox="1"/>
          <p:nvPr/>
        </p:nvSpPr>
        <p:spPr>
          <a:xfrm>
            <a:off x="179512" y="4904000"/>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1509B7"/>
                </a:solidFill>
                <a:latin typeface="黑体" panose="02010609060101010101" pitchFamily="49" charset="-122"/>
                <a:ea typeface="黑体" panose="02010609060101010101" pitchFamily="49" charset="-122"/>
              </a:rPr>
              <a:t>知识理解</a:t>
            </a:r>
          </a:p>
        </p:txBody>
      </p:sp>
      <p:sp>
        <p:nvSpPr>
          <p:cNvPr id="20" name="文本框 19"/>
          <p:cNvSpPr txBox="1"/>
          <p:nvPr/>
        </p:nvSpPr>
        <p:spPr>
          <a:xfrm>
            <a:off x="1403648" y="4904000"/>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1509B7"/>
                </a:solidFill>
                <a:latin typeface="黑体" panose="02010609060101010101" pitchFamily="49" charset="-122"/>
                <a:ea typeface="黑体" panose="02010609060101010101" pitchFamily="49" charset="-122"/>
              </a:rPr>
              <a:t>知识探究</a:t>
            </a:r>
          </a:p>
        </p:txBody>
      </p:sp>
      <p:cxnSp>
        <p:nvCxnSpPr>
          <p:cNvPr id="21" name="直接箭头连接符 20"/>
          <p:cNvCxnSpPr/>
          <p:nvPr/>
        </p:nvCxnSpPr>
        <p:spPr>
          <a:xfrm flipH="1">
            <a:off x="719572" y="4321791"/>
            <a:ext cx="259596" cy="47146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2" name="直接箭头连接符 21"/>
          <p:cNvCxnSpPr/>
          <p:nvPr/>
        </p:nvCxnSpPr>
        <p:spPr>
          <a:xfrm>
            <a:off x="1943708" y="4360127"/>
            <a:ext cx="8427" cy="3947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4" name="矩形 23"/>
          <p:cNvSpPr/>
          <p:nvPr/>
        </p:nvSpPr>
        <p:spPr>
          <a:xfrm>
            <a:off x="72008" y="116632"/>
            <a:ext cx="8676456" cy="738664"/>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黑体" panose="02010609060101010101" pitchFamily="49" charset="-122"/>
                <a:ea typeface="黑体" panose="02010609060101010101" pitchFamily="49" charset="-122"/>
              </a:rPr>
              <a:t>通过</a:t>
            </a:r>
            <a:r>
              <a:rPr lang="zh-CN" altLang="en-US" sz="2800" b="1" dirty="0">
                <a:solidFill>
                  <a:srgbClr val="002060"/>
                </a:solidFill>
                <a:latin typeface="黑体" panose="02010609060101010101" pitchFamily="49" charset="-122"/>
                <a:ea typeface="黑体" panose="02010609060101010101" pitchFamily="49" charset="-122"/>
              </a:rPr>
              <a:t>读懂及探究</a:t>
            </a:r>
            <a:r>
              <a:rPr lang="zh-CN" altLang="en-US" sz="2800" b="1" dirty="0" smtClean="0">
                <a:solidFill>
                  <a:srgbClr val="002060"/>
                </a:solidFill>
                <a:latin typeface="黑体" panose="02010609060101010101" pitchFamily="49" charset="-122"/>
                <a:ea typeface="黑体" panose="02010609060101010101" pitchFamily="49" charset="-122"/>
              </a:rPr>
              <a:t>获得新知所需要的</a:t>
            </a:r>
            <a:r>
              <a:rPr lang="zh-CN" altLang="en-US" sz="2800" b="1" dirty="0">
                <a:solidFill>
                  <a:srgbClr val="002060"/>
                </a:solidFill>
                <a:latin typeface="黑体" panose="02010609060101010101" pitchFamily="49" charset="-122"/>
                <a:ea typeface="黑体" panose="02010609060101010101" pitchFamily="49" charset="-122"/>
              </a:rPr>
              <a:t>资源与工具</a:t>
            </a:r>
            <a:endParaRPr lang="en-US" altLang="zh-CN" sz="2800" b="1" dirty="0">
              <a:solidFill>
                <a:srgbClr val="002060"/>
              </a:solidFill>
              <a:latin typeface="黑体" panose="02010609060101010101" pitchFamily="49" charset="-122"/>
              <a:ea typeface="黑体" panose="02010609060101010101" pitchFamily="49" charset="-122"/>
            </a:endParaRPr>
          </a:p>
        </p:txBody>
      </p:sp>
      <p:sp>
        <p:nvSpPr>
          <p:cNvPr id="27" name="文本框 26"/>
          <p:cNvSpPr txBox="1"/>
          <p:nvPr/>
        </p:nvSpPr>
        <p:spPr>
          <a:xfrm>
            <a:off x="6624228" y="4902832"/>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教师解读</a:t>
            </a:r>
          </a:p>
        </p:txBody>
      </p:sp>
      <p:sp>
        <p:nvSpPr>
          <p:cNvPr id="37" name="文本框 36"/>
          <p:cNvSpPr txBox="1"/>
          <p:nvPr/>
        </p:nvSpPr>
        <p:spPr>
          <a:xfrm>
            <a:off x="2869532" y="4894002"/>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学生活动</a:t>
            </a:r>
          </a:p>
        </p:txBody>
      </p:sp>
      <p:sp>
        <p:nvSpPr>
          <p:cNvPr id="47" name="AutoShape 101"/>
          <p:cNvSpPr>
            <a:spLocks noChangeArrowheads="1"/>
          </p:cNvSpPr>
          <p:nvPr/>
        </p:nvSpPr>
        <p:spPr bwMode="ltGray">
          <a:xfrm>
            <a:off x="3448308" y="4231349"/>
            <a:ext cx="5012124" cy="1259048"/>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154306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0" grpId="0" animBg="1"/>
      <p:bldP spid="11" grpId="0" animBg="1"/>
      <p:bldP spid="12" grpId="0" animBg="1"/>
      <p:bldP spid="9" grpId="0" animBg="1"/>
      <p:bldP spid="18" grpId="0" animBg="1"/>
      <p:bldP spid="20" grpId="0" animBg="1"/>
      <p:bldP spid="27" grpId="0" animBg="1"/>
      <p:bldP spid="37" grpId="0"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6" descr="http://oaae.info/Images/word_icon.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887" y="4535270"/>
            <a:ext cx="279036" cy="27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3"/>
          <p:cNvSpPr txBox="1">
            <a:spLocks noChangeArrowheads="1"/>
          </p:cNvSpPr>
          <p:nvPr/>
        </p:nvSpPr>
        <p:spPr bwMode="auto">
          <a:xfrm>
            <a:off x="569229" y="4435987"/>
            <a:ext cx="947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zh-CN" altLang="en-US" sz="2800" b="0" dirty="0" smtClean="0">
                <a:latin typeface="微软雅黑" pitchFamily="34" charset="-122"/>
                <a:ea typeface="微软雅黑" pitchFamily="34" charset="-122"/>
              </a:rPr>
              <a:t>组卷</a:t>
            </a:r>
            <a:endParaRPr lang="zh-CN" altLang="en-US" sz="2800" b="0" dirty="0">
              <a:latin typeface="微软雅黑" pitchFamily="34" charset="-122"/>
              <a:ea typeface="微软雅黑" pitchFamily="34" charset="-122"/>
            </a:endParaRPr>
          </a:p>
        </p:txBody>
      </p:sp>
      <p:pic>
        <p:nvPicPr>
          <p:cNvPr id="93" name="Picture 10"/>
          <p:cNvPicPr>
            <a:picLocks noChangeAspect="1" noChangeArrowheads="1"/>
          </p:cNvPicPr>
          <p:nvPr/>
        </p:nvPicPr>
        <p:blipFill>
          <a:blip r:embed="rId3" cstate="print"/>
          <a:srcRect/>
          <a:stretch>
            <a:fillRect/>
          </a:stretch>
        </p:blipFill>
        <p:spPr bwMode="auto">
          <a:xfrm>
            <a:off x="1043784" y="5089634"/>
            <a:ext cx="443132" cy="324792"/>
          </a:xfrm>
          <a:prstGeom prst="rect">
            <a:avLst/>
          </a:prstGeom>
          <a:noFill/>
          <a:ln w="9525">
            <a:noFill/>
            <a:miter lim="800000"/>
            <a:headEnd/>
            <a:tailEnd/>
          </a:ln>
          <a:effectLst/>
        </p:spPr>
      </p:pic>
      <p:sp>
        <p:nvSpPr>
          <p:cNvPr id="94" name="TextBox 3"/>
          <p:cNvSpPr txBox="1">
            <a:spLocks noChangeArrowheads="1"/>
          </p:cNvSpPr>
          <p:nvPr/>
        </p:nvSpPr>
        <p:spPr bwMode="auto">
          <a:xfrm>
            <a:off x="1354804" y="5007956"/>
            <a:ext cx="1000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zh-CN" altLang="en-US" sz="2800" b="0" dirty="0" smtClean="0">
                <a:latin typeface="微软雅黑" pitchFamily="34" charset="-122"/>
                <a:ea typeface="微软雅黑" pitchFamily="34" charset="-122"/>
              </a:rPr>
              <a:t>答题</a:t>
            </a:r>
            <a:endParaRPr lang="zh-CN" altLang="en-US" sz="2800" b="0" dirty="0">
              <a:latin typeface="微软雅黑" pitchFamily="34" charset="-122"/>
              <a:ea typeface="微软雅黑" pitchFamily="34" charset="-122"/>
            </a:endParaRPr>
          </a:p>
        </p:txBody>
      </p:sp>
      <p:pic>
        <p:nvPicPr>
          <p:cNvPr id="95" name="Picture 10" descr="C:\Users\Administrator\Pictures\90_icon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7137" y="4463729"/>
            <a:ext cx="374396" cy="311154"/>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3"/>
          <p:cNvSpPr txBox="1">
            <a:spLocks noChangeArrowheads="1"/>
          </p:cNvSpPr>
          <p:nvPr/>
        </p:nvSpPr>
        <p:spPr bwMode="auto">
          <a:xfrm>
            <a:off x="2435811" y="4431892"/>
            <a:ext cx="1056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zh-CN" altLang="en-US" sz="2800" b="0" dirty="0" smtClean="0">
                <a:latin typeface="微软雅黑" pitchFamily="34" charset="-122"/>
                <a:ea typeface="微软雅黑" pitchFamily="34" charset="-122"/>
              </a:rPr>
              <a:t>评价</a:t>
            </a:r>
            <a:endParaRPr lang="zh-CN" altLang="en-US" sz="2800" b="0" dirty="0">
              <a:latin typeface="微软雅黑" pitchFamily="34" charset="-122"/>
              <a:ea typeface="微软雅黑" pitchFamily="34" charset="-122"/>
            </a:endParaRPr>
          </a:p>
        </p:txBody>
      </p:sp>
      <p:cxnSp>
        <p:nvCxnSpPr>
          <p:cNvPr id="97" name="直接箭头连接符 96"/>
          <p:cNvCxnSpPr/>
          <p:nvPr/>
        </p:nvCxnSpPr>
        <p:spPr>
          <a:xfrm flipH="1">
            <a:off x="1213969" y="4158329"/>
            <a:ext cx="174397" cy="264453"/>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2246823" y="4045175"/>
            <a:ext cx="449466" cy="30735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a:off x="1788864" y="4149648"/>
            <a:ext cx="20536" cy="793439"/>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pic>
        <p:nvPicPr>
          <p:cNvPr id="102" name="泪滴形 66">
            <a:hlinkClick r:id="rId5" action="ppaction://hlinkfile"/>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203568">
            <a:off x="5575371" y="3034376"/>
            <a:ext cx="1196011" cy="1271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 name="Picture 22"/>
          <p:cNvPicPr>
            <a:picLocks noChangeAspect="1" noChangeArrowheads="1"/>
          </p:cNvPicPr>
          <p:nvPr/>
        </p:nvPicPr>
        <p:blipFill>
          <a:blip r:embed="rId7" cstate="print"/>
          <a:srcRect/>
          <a:stretch>
            <a:fillRect/>
          </a:stretch>
        </p:blipFill>
        <p:spPr bwMode="auto">
          <a:xfrm>
            <a:off x="6618741" y="4363116"/>
            <a:ext cx="410095" cy="262092"/>
          </a:xfrm>
          <a:prstGeom prst="rect">
            <a:avLst/>
          </a:prstGeom>
          <a:noFill/>
          <a:ln w="9525">
            <a:noFill/>
            <a:miter lim="800000"/>
            <a:headEnd/>
            <a:tailEnd/>
          </a:ln>
          <a:effectLst/>
        </p:spPr>
      </p:pic>
      <p:sp>
        <p:nvSpPr>
          <p:cNvPr id="105" name="TextBox 3"/>
          <p:cNvSpPr txBox="1">
            <a:spLocks noChangeArrowheads="1"/>
          </p:cNvSpPr>
          <p:nvPr/>
        </p:nvSpPr>
        <p:spPr bwMode="auto">
          <a:xfrm>
            <a:off x="6973471" y="4287876"/>
            <a:ext cx="931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zh-CN" altLang="en-US" sz="2800" b="0" dirty="0" smtClean="0">
                <a:latin typeface="微软雅黑" pitchFamily="34" charset="-122"/>
                <a:ea typeface="微软雅黑" pitchFamily="34" charset="-122"/>
              </a:rPr>
              <a:t>学习</a:t>
            </a:r>
            <a:endParaRPr lang="zh-CN" altLang="en-US" sz="2800" b="0" dirty="0">
              <a:latin typeface="微软雅黑" pitchFamily="34" charset="-122"/>
              <a:ea typeface="微软雅黑" pitchFamily="34" charset="-122"/>
            </a:endParaRPr>
          </a:p>
        </p:txBody>
      </p:sp>
      <p:sp>
        <p:nvSpPr>
          <p:cNvPr id="106" name="TextBox 3"/>
          <p:cNvSpPr txBox="1">
            <a:spLocks noChangeArrowheads="1"/>
          </p:cNvSpPr>
          <p:nvPr/>
        </p:nvSpPr>
        <p:spPr bwMode="auto">
          <a:xfrm>
            <a:off x="4514299" y="4364184"/>
            <a:ext cx="1552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zh-CN" altLang="en-US" sz="2800" b="0" dirty="0" smtClean="0">
                <a:latin typeface="微软雅黑" pitchFamily="34" charset="-122"/>
                <a:ea typeface="微软雅黑" pitchFamily="34" charset="-122"/>
              </a:rPr>
              <a:t>选资源</a:t>
            </a:r>
            <a:endParaRPr lang="zh-CN" altLang="en-US" sz="2800" b="0" dirty="0">
              <a:latin typeface="微软雅黑" pitchFamily="34" charset="-122"/>
              <a:ea typeface="微软雅黑" pitchFamily="34" charset="-122"/>
            </a:endParaRPr>
          </a:p>
        </p:txBody>
      </p:sp>
      <p:pic>
        <p:nvPicPr>
          <p:cNvPr id="107" name="图片 11" descr="C:\Users\Administrator.Shangjx-PC\AppData\Local\Microsoft\Windows\Temporary Internet Files\Content.IE5\MSL3GG0C\MC90043157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8820" y="4395027"/>
            <a:ext cx="409767" cy="312528"/>
          </a:xfrm>
          <a:prstGeom prst="rect">
            <a:avLst/>
          </a:prstGeom>
          <a:noFill/>
          <a:extLst>
            <a:ext uri="{909E8E84-426E-40DD-AFC4-6F175D3DCCD1}">
              <a14:hiddenFill xmlns:a14="http://schemas.microsoft.com/office/drawing/2010/main">
                <a:solidFill>
                  <a:srgbClr val="FFFFFF"/>
                </a:solidFill>
              </a14:hiddenFill>
            </a:ext>
          </a:extLst>
        </p:spPr>
      </p:pic>
      <p:cxnSp>
        <p:nvCxnSpPr>
          <p:cNvPr id="108" name="直接箭头连接符 107"/>
          <p:cNvCxnSpPr/>
          <p:nvPr/>
        </p:nvCxnSpPr>
        <p:spPr>
          <a:xfrm flipH="1">
            <a:off x="4429695" y="4881091"/>
            <a:ext cx="250413" cy="366658"/>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p:nvPr/>
        </p:nvCxnSpPr>
        <p:spPr>
          <a:xfrm flipH="1" flipV="1">
            <a:off x="5137886" y="4804698"/>
            <a:ext cx="355998" cy="580401"/>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p:nvPr/>
        </p:nvCxnSpPr>
        <p:spPr>
          <a:xfrm>
            <a:off x="6625965" y="4100656"/>
            <a:ext cx="486908" cy="185232"/>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flipH="1">
            <a:off x="5233880" y="4104146"/>
            <a:ext cx="287045" cy="220557"/>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112" name="TextBox 20"/>
          <p:cNvSpPr txBox="1">
            <a:spLocks noChangeArrowheads="1"/>
          </p:cNvSpPr>
          <p:nvPr/>
        </p:nvSpPr>
        <p:spPr bwMode="auto">
          <a:xfrm>
            <a:off x="4959158" y="5348559"/>
            <a:ext cx="1557058" cy="954107"/>
          </a:xfrm>
          <a:prstGeom prst="rect">
            <a:avLst/>
          </a:prstGeom>
          <a:noFill/>
          <a:effectLst>
            <a:glow rad="101600">
              <a:schemeClr val="accent3">
                <a:satMod val="175000"/>
                <a:alpha val="40000"/>
              </a:schemeClr>
            </a:glow>
          </a:effectLst>
          <a:scene3d>
            <a:camera prst="orthographicFront"/>
            <a:lightRig rig="threePt" dir="t"/>
          </a:scene3d>
          <a:sp3d/>
        </p:spPr>
        <p:txBody>
          <a:bodyPr wrap="square">
            <a:spAutoFit/>
          </a:bodyPr>
          <a:lstStyle/>
          <a:p>
            <a:pPr algn="ctr">
              <a:defRPr/>
            </a:pPr>
            <a:r>
              <a:rPr lang="zh-CN" altLang="en-US" sz="2800" dirty="0" smtClean="0">
                <a:solidFill>
                  <a:srgbClr val="FF0000"/>
                </a:solidFill>
                <a:latin typeface="黑体" panose="02010609060101010101" pitchFamily="49" charset="-122"/>
                <a:ea typeface="黑体" panose="02010609060101010101" pitchFamily="49" charset="-122"/>
              </a:rPr>
              <a:t>学习大数据</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119" name="椭圆 118"/>
          <p:cNvSpPr/>
          <p:nvPr/>
        </p:nvSpPr>
        <p:spPr>
          <a:xfrm>
            <a:off x="3374115" y="5333647"/>
            <a:ext cx="1722223" cy="1053322"/>
          </a:xfrm>
          <a:prstGeom prst="ellipse">
            <a:avLst/>
          </a:prstGeom>
          <a:ln>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800" dirty="0">
              <a:solidFill>
                <a:schemeClr val="dk1"/>
              </a:solidFill>
            </a:endParaRPr>
          </a:p>
        </p:txBody>
      </p:sp>
      <p:sp>
        <p:nvSpPr>
          <p:cNvPr id="127" name="TextBox 20"/>
          <p:cNvSpPr txBox="1">
            <a:spLocks noChangeArrowheads="1"/>
          </p:cNvSpPr>
          <p:nvPr/>
        </p:nvSpPr>
        <p:spPr bwMode="auto">
          <a:xfrm>
            <a:off x="3374115" y="5628769"/>
            <a:ext cx="1694174" cy="523220"/>
          </a:xfrm>
          <a:prstGeom prst="rect">
            <a:avLst/>
          </a:prstGeom>
          <a:noFill/>
          <a:effectLst>
            <a:glow rad="101600">
              <a:schemeClr val="accent3">
                <a:satMod val="175000"/>
                <a:alpha val="40000"/>
              </a:schemeClr>
            </a:glow>
          </a:effectLst>
          <a:scene3d>
            <a:camera prst="orthographicFront"/>
            <a:lightRig rig="threePt" dir="t"/>
          </a:scene3d>
          <a:sp3d/>
        </p:spPr>
        <p:txBody>
          <a:bodyPr wrap="square">
            <a:spAutoFit/>
          </a:bodyPr>
          <a:lstStyle/>
          <a:p>
            <a:pPr algn="ctr">
              <a:defRPr/>
            </a:pPr>
            <a:r>
              <a:rPr lang="zh-CN" altLang="en-US" sz="2800" dirty="0" smtClean="0">
                <a:solidFill>
                  <a:srgbClr val="FF0000"/>
                </a:solidFill>
                <a:latin typeface="黑体" panose="02010609060101010101" pitchFamily="49" charset="-122"/>
                <a:ea typeface="黑体" panose="02010609060101010101" pitchFamily="49" charset="-122"/>
              </a:rPr>
              <a:t>学习资源</a:t>
            </a:r>
            <a:endParaRPr lang="zh-CN" altLang="en-US" sz="2800" dirty="0">
              <a:solidFill>
                <a:srgbClr val="FF0000"/>
              </a:solidFill>
              <a:latin typeface="黑体" panose="02010609060101010101" pitchFamily="49" charset="-122"/>
              <a:ea typeface="黑体" panose="02010609060101010101" pitchFamily="49" charset="-122"/>
            </a:endParaRPr>
          </a:p>
        </p:txBody>
      </p:sp>
      <p:grpSp>
        <p:nvGrpSpPr>
          <p:cNvPr id="236" name="组合 235"/>
          <p:cNvGrpSpPr/>
          <p:nvPr/>
        </p:nvGrpSpPr>
        <p:grpSpPr>
          <a:xfrm>
            <a:off x="6516216" y="5193858"/>
            <a:ext cx="2845834" cy="1331486"/>
            <a:chOff x="7139237" y="3551623"/>
            <a:chExt cx="2485794" cy="1331486"/>
          </a:xfrm>
        </p:grpSpPr>
        <p:sp>
          <p:nvSpPr>
            <p:cNvPr id="221" name="圆角矩形 23"/>
            <p:cNvSpPr>
              <a:spLocks noChangeArrowheads="1"/>
            </p:cNvSpPr>
            <p:nvPr/>
          </p:nvSpPr>
          <p:spPr bwMode="auto">
            <a:xfrm>
              <a:off x="7139237" y="3582406"/>
              <a:ext cx="2150820" cy="1300703"/>
            </a:xfrm>
            <a:prstGeom prst="roundRect">
              <a:avLst>
                <a:gd name="adj" fmla="val 16667"/>
              </a:avLst>
            </a:prstGeom>
            <a:solidFill>
              <a:schemeClr val="bg1"/>
            </a:solidFill>
            <a:ln w="19050" algn="ctr">
              <a:solidFill>
                <a:srgbClr val="7D60A0"/>
              </a:solidFill>
              <a:round/>
              <a:headEnd/>
              <a:tailEnd/>
            </a:ln>
            <a:effectLst>
              <a:outerShdw dist="20000" dir="5400000" rotWithShape="0">
                <a:srgbClr val="000000">
                  <a:alpha val="37999"/>
                </a:srgbClr>
              </a:outerShdw>
            </a:effectLst>
          </p:spPr>
          <p:txBody>
            <a:bodyPr anchor="ctr"/>
            <a:lstStyle/>
            <a:p>
              <a:pPr algn="ctr">
                <a:defRPr/>
              </a:pPr>
              <a:endParaRPr lang="zh-CN" altLang="en-US" sz="2800" dirty="0">
                <a:latin typeface="仿宋_GB2312" pitchFamily="49" charset="-122"/>
                <a:ea typeface="仿宋_GB2312" pitchFamily="49" charset="-122"/>
                <a:cs typeface="楷体"/>
              </a:endParaRPr>
            </a:p>
          </p:txBody>
        </p:sp>
        <p:sp>
          <p:nvSpPr>
            <p:cNvPr id="222" name="Text Box 182"/>
            <p:cNvSpPr txBox="1">
              <a:spLocks noChangeArrowheads="1"/>
            </p:cNvSpPr>
            <p:nvPr/>
          </p:nvSpPr>
          <p:spPr bwMode="auto">
            <a:xfrm>
              <a:off x="7274914" y="3943601"/>
              <a:ext cx="21508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a:solidFill>
                    <a:srgbClr val="7030A0"/>
                  </a:solidFill>
                </a:rPr>
                <a:t>任务</a:t>
              </a:r>
              <a:r>
                <a:rPr lang="zh-CN" altLang="en-US" sz="2800" i="0" dirty="0" smtClean="0">
                  <a:solidFill>
                    <a:srgbClr val="7030A0"/>
                  </a:solidFill>
                </a:rPr>
                <a:t>单学习</a:t>
              </a:r>
              <a:endParaRPr lang="zh-CN" altLang="en-US" sz="2800" i="0" dirty="0">
                <a:solidFill>
                  <a:srgbClr val="7030A0"/>
                </a:solidFill>
              </a:endParaRPr>
            </a:p>
          </p:txBody>
        </p:sp>
        <p:sp>
          <p:nvSpPr>
            <p:cNvPr id="223" name="Text Box 182"/>
            <p:cNvSpPr txBox="1">
              <a:spLocks noChangeArrowheads="1"/>
            </p:cNvSpPr>
            <p:nvPr/>
          </p:nvSpPr>
          <p:spPr bwMode="auto">
            <a:xfrm>
              <a:off x="7274914" y="3551623"/>
              <a:ext cx="146798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smtClean="0">
                  <a:solidFill>
                    <a:srgbClr val="0070C0"/>
                  </a:solidFill>
                </a:rPr>
                <a:t>自由学习</a:t>
              </a:r>
              <a:endParaRPr lang="zh-CN" altLang="en-US" sz="2800" i="0" dirty="0">
                <a:solidFill>
                  <a:srgbClr val="0070C0"/>
                </a:solidFill>
              </a:endParaRPr>
            </a:p>
          </p:txBody>
        </p:sp>
        <p:sp>
          <p:nvSpPr>
            <p:cNvPr id="224" name="Text Box 182"/>
            <p:cNvSpPr txBox="1">
              <a:spLocks noChangeArrowheads="1"/>
            </p:cNvSpPr>
            <p:nvPr/>
          </p:nvSpPr>
          <p:spPr bwMode="auto">
            <a:xfrm>
              <a:off x="7302737" y="4303641"/>
              <a:ext cx="23222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smtClean="0">
                  <a:solidFill>
                    <a:srgbClr val="0070C0"/>
                  </a:solidFill>
                </a:rPr>
                <a:t>测试提高学习</a:t>
              </a:r>
              <a:endParaRPr lang="zh-CN" altLang="en-US" sz="2800" i="0" dirty="0">
                <a:solidFill>
                  <a:srgbClr val="0070C0"/>
                </a:solidFill>
              </a:endParaRPr>
            </a:p>
          </p:txBody>
        </p:sp>
      </p:grpSp>
      <p:sp>
        <p:nvSpPr>
          <p:cNvPr id="226" name="虚尾箭头 225"/>
          <p:cNvSpPr/>
          <p:nvPr/>
        </p:nvSpPr>
        <p:spPr>
          <a:xfrm rot="2991874">
            <a:off x="7380352" y="4812363"/>
            <a:ext cx="415082" cy="374141"/>
          </a:xfrm>
          <a:prstGeom prst="stripedRightArrow">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圆角矩形 34">
            <a:hlinkClick r:id="rId9" action="ppaction://hlinkfile"/>
          </p:cNvPr>
          <p:cNvSpPr/>
          <p:nvPr/>
        </p:nvSpPr>
        <p:spPr bwMode="gray">
          <a:xfrm>
            <a:off x="2896846" y="1190867"/>
            <a:ext cx="2055420" cy="113045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个性化测试与提升</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39" name="AutoShape 101"/>
          <p:cNvSpPr>
            <a:spLocks noChangeArrowheads="1"/>
          </p:cNvSpPr>
          <p:nvPr/>
        </p:nvSpPr>
        <p:spPr bwMode="ltGray">
          <a:xfrm>
            <a:off x="1620933" y="2802691"/>
            <a:ext cx="4607251" cy="675363"/>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sp>
        <p:nvSpPr>
          <p:cNvPr id="44" name="下箭头 43"/>
          <p:cNvSpPr/>
          <p:nvPr/>
        </p:nvSpPr>
        <p:spPr>
          <a:xfrm>
            <a:off x="3725791" y="2409916"/>
            <a:ext cx="397529" cy="365792"/>
          </a:xfrm>
          <a:prstGeom prst="downArrow">
            <a:avLst/>
          </a:prstGeom>
          <a:solidFill>
            <a:srgbClr val="FFFF00"/>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泪滴形 41"/>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180867">
            <a:off x="1195401" y="3042853"/>
            <a:ext cx="1107682" cy="1139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 name="Text Box 39"/>
          <p:cNvSpPr txBox="1">
            <a:spLocks noChangeArrowheads="1"/>
          </p:cNvSpPr>
          <p:nvPr/>
        </p:nvSpPr>
        <p:spPr bwMode="auto">
          <a:xfrm>
            <a:off x="1389853" y="3228158"/>
            <a:ext cx="1129935"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lnSpc>
                <a:spcPct val="150000"/>
              </a:lnSpc>
              <a:buClr>
                <a:srgbClr val="7030A0"/>
              </a:buClr>
            </a:pPr>
            <a:r>
              <a:rPr lang="zh-CN" altLang="en-US" sz="2800" i="0" dirty="0" smtClean="0">
                <a:latin typeface="微软雅黑" pitchFamily="34" charset="-122"/>
                <a:ea typeface="微软雅黑" pitchFamily="34" charset="-122"/>
              </a:rPr>
              <a:t>测试</a:t>
            </a:r>
            <a:endParaRPr lang="zh-CN" altLang="en-US" sz="2800" i="0" dirty="0">
              <a:latin typeface="微软雅黑" pitchFamily="34" charset="-122"/>
              <a:ea typeface="微软雅黑" pitchFamily="34" charset="-122"/>
            </a:endParaRPr>
          </a:p>
        </p:txBody>
      </p:sp>
      <p:sp>
        <p:nvSpPr>
          <p:cNvPr id="47" name="Text Box 39"/>
          <p:cNvSpPr txBox="1">
            <a:spLocks noChangeArrowheads="1"/>
          </p:cNvSpPr>
          <p:nvPr/>
        </p:nvSpPr>
        <p:spPr bwMode="auto">
          <a:xfrm>
            <a:off x="5732277" y="3299272"/>
            <a:ext cx="991813"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lnSpc>
                <a:spcPct val="150000"/>
              </a:lnSpc>
              <a:buClr>
                <a:srgbClr val="7030A0"/>
              </a:buClr>
            </a:pPr>
            <a:r>
              <a:rPr lang="zh-CN" altLang="en-US" sz="2800" i="0" dirty="0" smtClean="0">
                <a:latin typeface="微软雅黑" pitchFamily="34" charset="-122"/>
                <a:ea typeface="微软雅黑" pitchFamily="34" charset="-122"/>
              </a:rPr>
              <a:t>提升</a:t>
            </a:r>
            <a:endParaRPr lang="zh-CN" altLang="en-US" sz="2800" i="0" dirty="0">
              <a:latin typeface="微软雅黑" pitchFamily="34" charset="-122"/>
              <a:ea typeface="微软雅黑" pitchFamily="34" charset="-122"/>
            </a:endParaRPr>
          </a:p>
        </p:txBody>
      </p:sp>
      <p:sp>
        <p:nvSpPr>
          <p:cNvPr id="41" name="矩形 40"/>
          <p:cNvSpPr/>
          <p:nvPr/>
        </p:nvSpPr>
        <p:spPr>
          <a:xfrm>
            <a:off x="251520" y="260648"/>
            <a:ext cx="8280920" cy="738664"/>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1509B7"/>
                </a:solidFill>
                <a:latin typeface="黑体" panose="02010609060101010101" pitchFamily="49" charset="-122"/>
                <a:ea typeface="黑体" panose="02010609060101010101" pitchFamily="49" charset="-122"/>
              </a:rPr>
              <a:t>让学生</a:t>
            </a:r>
            <a:r>
              <a:rPr lang="zh-CN" altLang="en-US" sz="2800" b="1" dirty="0">
                <a:solidFill>
                  <a:srgbClr val="1509B7"/>
                </a:solidFill>
                <a:latin typeface="黑体" panose="02010609060101010101" pitchFamily="49" charset="-122"/>
                <a:ea typeface="黑体" panose="02010609060101010101" pitchFamily="49" charset="-122"/>
              </a:rPr>
              <a:t>能够进行个性化测试和有针对性的提升</a:t>
            </a:r>
            <a:endParaRPr lang="en-US" altLang="zh-CN" sz="2800" dirty="0" smtClean="0">
              <a:solidFill>
                <a:srgbClr val="1509B7"/>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8328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P spid="96" grpId="0"/>
      <p:bldP spid="105" grpId="0"/>
      <p:bldP spid="106" grpId="0"/>
      <p:bldP spid="112" grpId="0"/>
      <p:bldP spid="119" grpId="0" animBg="1"/>
      <p:bldP spid="127" grpId="0"/>
      <p:bldP spid="226" grpId="0" animBg="1"/>
      <p:bldP spid="35" grpId="0" animBg="1"/>
      <p:bldP spid="39" grpId="0" animBg="1"/>
      <p:bldP spid="44" grpId="0" animBg="1"/>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34008" y="4027123"/>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出题工具</a:t>
            </a:r>
          </a:p>
        </p:txBody>
      </p:sp>
      <p:sp>
        <p:nvSpPr>
          <p:cNvPr id="6" name="圆角矩形 5">
            <a:hlinkClick r:id="rId2" action="ppaction://hlinkfile"/>
          </p:cNvPr>
          <p:cNvSpPr/>
          <p:nvPr/>
        </p:nvSpPr>
        <p:spPr bwMode="gray">
          <a:xfrm>
            <a:off x="3314732" y="1739745"/>
            <a:ext cx="2319071" cy="113045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测试与提升资源与工具</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394148" y="4028291"/>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答题工具</a:t>
            </a:r>
          </a:p>
        </p:txBody>
      </p:sp>
      <p:sp>
        <p:nvSpPr>
          <p:cNvPr id="12" name="文本框 11"/>
          <p:cNvSpPr txBox="1"/>
          <p:nvPr/>
        </p:nvSpPr>
        <p:spPr>
          <a:xfrm>
            <a:off x="5914428" y="4016875"/>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评价工具</a:t>
            </a:r>
          </a:p>
        </p:txBody>
      </p:sp>
      <p:sp>
        <p:nvSpPr>
          <p:cNvPr id="27" name="文本框 26"/>
          <p:cNvSpPr txBox="1"/>
          <p:nvPr/>
        </p:nvSpPr>
        <p:spPr>
          <a:xfrm>
            <a:off x="4654288" y="4027123"/>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评阅工具</a:t>
            </a:r>
          </a:p>
        </p:txBody>
      </p:sp>
      <p:sp>
        <p:nvSpPr>
          <p:cNvPr id="37" name="文本框 36"/>
          <p:cNvSpPr txBox="1"/>
          <p:nvPr/>
        </p:nvSpPr>
        <p:spPr>
          <a:xfrm>
            <a:off x="899592" y="4018293"/>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试题任务</a:t>
            </a:r>
          </a:p>
        </p:txBody>
      </p:sp>
      <p:sp>
        <p:nvSpPr>
          <p:cNvPr id="47" name="AutoShape 101"/>
          <p:cNvSpPr>
            <a:spLocks noChangeArrowheads="1"/>
          </p:cNvSpPr>
          <p:nvPr/>
        </p:nvSpPr>
        <p:spPr bwMode="ltGray">
          <a:xfrm>
            <a:off x="1403648" y="3117867"/>
            <a:ext cx="6192687" cy="1259048"/>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ln>
            <a:headEnd/>
            <a:tailEnd/>
          </a:ln>
          <a:extLst/>
        </p:spPr>
        <p:style>
          <a:lnRef idx="1">
            <a:schemeClr val="accent5"/>
          </a:lnRef>
          <a:fillRef idx="3">
            <a:schemeClr val="accent5"/>
          </a:fillRef>
          <a:effectRef idx="2">
            <a:schemeClr val="accent5"/>
          </a:effectRef>
          <a:fontRef idx="minor">
            <a:schemeClr val="lt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sp>
        <p:nvSpPr>
          <p:cNvPr id="17" name="矩形 16"/>
          <p:cNvSpPr/>
          <p:nvPr/>
        </p:nvSpPr>
        <p:spPr>
          <a:xfrm>
            <a:off x="0" y="116632"/>
            <a:ext cx="7596336" cy="738664"/>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黑体" panose="02010609060101010101" pitchFamily="49" charset="-122"/>
                <a:ea typeface="黑体" panose="02010609060101010101" pitchFamily="49" charset="-122"/>
              </a:rPr>
              <a:t>个性化</a:t>
            </a:r>
            <a:r>
              <a:rPr lang="zh-CN" altLang="en-US" sz="2800" b="1" dirty="0">
                <a:solidFill>
                  <a:srgbClr val="002060"/>
                </a:solidFill>
                <a:latin typeface="黑体" panose="02010609060101010101" pitchFamily="49" charset="-122"/>
                <a:ea typeface="黑体" panose="02010609060101010101" pitchFamily="49" charset="-122"/>
              </a:rPr>
              <a:t>测试与</a:t>
            </a:r>
            <a:r>
              <a:rPr lang="zh-CN" altLang="en-US" sz="2800" b="1" dirty="0" smtClean="0">
                <a:solidFill>
                  <a:srgbClr val="002060"/>
                </a:solidFill>
                <a:latin typeface="黑体" panose="02010609060101010101" pitchFamily="49" charset="-122"/>
                <a:ea typeface="黑体" panose="02010609060101010101" pitchFamily="49" charset="-122"/>
              </a:rPr>
              <a:t>提升所需要的</a:t>
            </a:r>
            <a:r>
              <a:rPr lang="zh-CN" altLang="en-US" sz="2800" b="1" dirty="0">
                <a:solidFill>
                  <a:srgbClr val="002060"/>
                </a:solidFill>
                <a:latin typeface="黑体" panose="02010609060101010101" pitchFamily="49" charset="-122"/>
                <a:ea typeface="黑体" panose="02010609060101010101" pitchFamily="49" charset="-122"/>
              </a:rPr>
              <a:t>资源及</a:t>
            </a:r>
            <a:r>
              <a:rPr lang="zh-CN" altLang="en-US" sz="2800" b="1" dirty="0" smtClean="0">
                <a:solidFill>
                  <a:srgbClr val="002060"/>
                </a:solidFill>
                <a:latin typeface="黑体" panose="02010609060101010101" pitchFamily="49" charset="-122"/>
                <a:ea typeface="黑体" panose="02010609060101010101" pitchFamily="49" charset="-122"/>
              </a:rPr>
              <a:t>工具</a:t>
            </a:r>
            <a:endParaRPr lang="en-US" altLang="zh-CN" sz="2800" b="1" dirty="0">
              <a:solidFill>
                <a:srgbClr val="002060"/>
              </a:solidFill>
              <a:latin typeface="黑体" panose="02010609060101010101" pitchFamily="49" charset="-122"/>
              <a:ea typeface="黑体" panose="02010609060101010101" pitchFamily="49" charset="-122"/>
            </a:endParaRPr>
          </a:p>
        </p:txBody>
      </p:sp>
      <p:sp>
        <p:nvSpPr>
          <p:cNvPr id="19" name="文本框 18"/>
          <p:cNvSpPr txBox="1"/>
          <p:nvPr/>
        </p:nvSpPr>
        <p:spPr>
          <a:xfrm>
            <a:off x="7197392" y="4016874"/>
            <a:ext cx="108012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lgn="ctr"/>
            <a:r>
              <a:rPr lang="zh-CN" altLang="en-US" sz="3200" b="1" dirty="0" smtClean="0">
                <a:solidFill>
                  <a:srgbClr val="0070C0"/>
                </a:solidFill>
                <a:latin typeface="黑体" panose="02010609060101010101" pitchFamily="49" charset="-122"/>
                <a:ea typeface="黑体" panose="02010609060101010101" pitchFamily="49" charset="-122"/>
              </a:rPr>
              <a:t>推送工具</a:t>
            </a:r>
          </a:p>
        </p:txBody>
      </p:sp>
    </p:spTree>
    <p:extLst>
      <p:ext uri="{BB962C8B-B14F-4D97-AF65-F5344CB8AC3E}">
        <p14:creationId xmlns:p14="http://schemas.microsoft.com/office/powerpoint/2010/main" val="11765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12" grpId="0" animBg="1"/>
      <p:bldP spid="27" grpId="0" animBg="1"/>
      <p:bldP spid="37" grpId="0" animBg="1"/>
      <p:bldP spid="47"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utoShape 101"/>
          <p:cNvSpPr>
            <a:spLocks noChangeArrowheads="1"/>
          </p:cNvSpPr>
          <p:nvPr/>
        </p:nvSpPr>
        <p:spPr bwMode="ltGray">
          <a:xfrm>
            <a:off x="1377958" y="2679196"/>
            <a:ext cx="6321825" cy="875996"/>
          </a:xfrm>
          <a:custGeom>
            <a:avLst/>
            <a:gdLst>
              <a:gd name="T0" fmla="*/ 416 w 21600"/>
              <a:gd name="T1" fmla="*/ 0 h 21600"/>
              <a:gd name="T2" fmla="*/ 23 w 21600"/>
              <a:gd name="T3" fmla="*/ 450 h 21600"/>
              <a:gd name="T4" fmla="*/ 416 w 21600"/>
              <a:gd name="T5" fmla="*/ 51 h 21600"/>
              <a:gd name="T6" fmla="*/ 808 w 21600"/>
              <a:gd name="T7" fmla="*/ 450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close/>
              </a:path>
            </a:pathLst>
          </a:custGeom>
          <a:solidFill>
            <a:srgbClr val="5F5F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endParaRPr>
          </a:p>
        </p:txBody>
      </p:sp>
      <p:sp>
        <p:nvSpPr>
          <p:cNvPr id="134" name="下箭头 133"/>
          <p:cNvSpPr/>
          <p:nvPr/>
        </p:nvSpPr>
        <p:spPr>
          <a:xfrm>
            <a:off x="4468410" y="2416343"/>
            <a:ext cx="397529" cy="188222"/>
          </a:xfrm>
          <a:prstGeom prst="downArrow">
            <a:avLst/>
          </a:prstGeom>
          <a:solidFill>
            <a:srgbClr val="FFFF00"/>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bwMode="gray">
          <a:xfrm>
            <a:off x="3639465" y="3161316"/>
            <a:ext cx="2055420" cy="843748"/>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评价</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grpSp>
        <p:nvGrpSpPr>
          <p:cNvPr id="185" name="组合 184"/>
          <p:cNvGrpSpPr/>
          <p:nvPr/>
        </p:nvGrpSpPr>
        <p:grpSpPr>
          <a:xfrm>
            <a:off x="3328243" y="4598992"/>
            <a:ext cx="2619169" cy="1638320"/>
            <a:chOff x="3753031" y="4547374"/>
            <a:chExt cx="2619169" cy="1638320"/>
          </a:xfrm>
        </p:grpSpPr>
        <p:sp>
          <p:nvSpPr>
            <p:cNvPr id="143" name="矩形 142"/>
            <p:cNvSpPr/>
            <p:nvPr/>
          </p:nvSpPr>
          <p:spPr>
            <a:xfrm>
              <a:off x="3753031" y="4547374"/>
              <a:ext cx="2619169" cy="1638320"/>
            </a:xfrm>
            <a:prstGeom prst="rect">
              <a:avLst/>
            </a:prstGeom>
            <a:ln>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144" name="图片 4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523" y="4636049"/>
              <a:ext cx="690327" cy="84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图片 3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8058" y="4603453"/>
              <a:ext cx="697654" cy="85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图片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1638" y="4654242"/>
              <a:ext cx="650611" cy="79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TextBox 24"/>
            <p:cNvSpPr txBox="1"/>
            <p:nvPr/>
          </p:nvSpPr>
          <p:spPr>
            <a:xfrm>
              <a:off x="3753031" y="5503805"/>
              <a:ext cx="902812" cy="523220"/>
            </a:xfrm>
            <a:prstGeom prst="rect">
              <a:avLst/>
            </a:prstGeom>
            <a:noFill/>
          </p:spPr>
          <p:txBody>
            <a:bodyPr wrap="none" rtlCol="0">
              <a:spAutoFit/>
            </a:bodyPr>
            <a:lstStyle/>
            <a:p>
              <a:pPr algn="r"/>
              <a:r>
                <a:rPr lang="zh-CN" altLang="en-US" sz="2800" b="1" dirty="0" smtClean="0">
                  <a:solidFill>
                    <a:srgbClr val="FF0000"/>
                  </a:solidFill>
                  <a:latin typeface="微软雅黑" panose="020B0503020204020204" pitchFamily="34" charset="-122"/>
                  <a:ea typeface="微软雅黑" panose="020B0503020204020204" pitchFamily="34" charset="-122"/>
                </a:rPr>
                <a:t>自评</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51" name="TextBox 24"/>
            <p:cNvSpPr txBox="1"/>
            <p:nvPr/>
          </p:nvSpPr>
          <p:spPr>
            <a:xfrm>
              <a:off x="5407791" y="5497578"/>
              <a:ext cx="902812" cy="523220"/>
            </a:xfrm>
            <a:prstGeom prst="rect">
              <a:avLst/>
            </a:prstGeom>
            <a:noFill/>
          </p:spPr>
          <p:txBody>
            <a:bodyPr wrap="none" rtlCol="0">
              <a:spAutoFit/>
            </a:bodyPr>
            <a:lstStyle/>
            <a:p>
              <a:pPr algn="r"/>
              <a:r>
                <a:rPr lang="zh-CN" altLang="en-US" sz="2800" b="1" dirty="0" smtClean="0">
                  <a:solidFill>
                    <a:srgbClr val="FF0000"/>
                  </a:solidFill>
                  <a:latin typeface="微软雅黑" panose="020B0503020204020204" pitchFamily="34" charset="-122"/>
                  <a:ea typeface="微软雅黑" panose="020B0503020204020204" pitchFamily="34" charset="-122"/>
                </a:rPr>
                <a:t>互评</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52" name="TextBox 24"/>
            <p:cNvSpPr txBox="1"/>
            <p:nvPr/>
          </p:nvSpPr>
          <p:spPr>
            <a:xfrm>
              <a:off x="4546174" y="5503805"/>
              <a:ext cx="902811" cy="523220"/>
            </a:xfrm>
            <a:prstGeom prst="rect">
              <a:avLst/>
            </a:prstGeom>
            <a:noFill/>
          </p:spPr>
          <p:txBody>
            <a:bodyPr wrap="none" rtlCol="0">
              <a:spAutoFit/>
            </a:bodyPr>
            <a:lstStyle/>
            <a:p>
              <a:pPr algn="r"/>
              <a:r>
                <a:rPr lang="zh-CN" altLang="en-US" sz="2800" b="1" dirty="0" smtClean="0">
                  <a:solidFill>
                    <a:srgbClr val="FF0000"/>
                  </a:solidFill>
                  <a:latin typeface="微软雅黑" panose="020B0503020204020204" pitchFamily="34" charset="-122"/>
                  <a:ea typeface="微软雅黑" panose="020B0503020204020204" pitchFamily="34" charset="-122"/>
                </a:rPr>
                <a:t>师评</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sp>
        <p:nvSpPr>
          <p:cNvPr id="154" name="圆角矩形 153"/>
          <p:cNvSpPr/>
          <p:nvPr/>
        </p:nvSpPr>
        <p:spPr bwMode="gray">
          <a:xfrm>
            <a:off x="396001" y="3161316"/>
            <a:ext cx="2266355" cy="843748"/>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个性化构建</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55" name="圆角矩形 154"/>
          <p:cNvSpPr/>
          <p:nvPr/>
        </p:nvSpPr>
        <p:spPr bwMode="gray">
          <a:xfrm>
            <a:off x="3639465" y="1168673"/>
            <a:ext cx="2055420" cy="1130453"/>
          </a:xfrm>
          <a:prstGeom prst="roundRect">
            <a:avLst/>
          </a:prstGeom>
          <a:ln>
            <a:headEnd/>
            <a:tailEnd/>
          </a:ln>
        </p:spPr>
        <p:style>
          <a:lnRef idx="1">
            <a:schemeClr val="accent2"/>
          </a:lnRef>
          <a:fillRef idx="3">
            <a:schemeClr val="accent2"/>
          </a:fillRef>
          <a:effectRef idx="2">
            <a:schemeClr val="accent2"/>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个性化构建与监测</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181" name="圆角矩形 180"/>
          <p:cNvSpPr/>
          <p:nvPr/>
        </p:nvSpPr>
        <p:spPr bwMode="gray">
          <a:xfrm>
            <a:off x="6676988" y="3161316"/>
            <a:ext cx="2055420" cy="843748"/>
          </a:xfrm>
          <a:prstGeom prst="roundRect">
            <a:avLst/>
          </a:prstGeom>
          <a:ln>
            <a:headEnd/>
            <a:tailEnd/>
          </a:ln>
        </p:spPr>
        <p:style>
          <a:lnRef idx="1">
            <a:schemeClr val="accent4"/>
          </a:lnRef>
          <a:fillRef idx="3">
            <a:schemeClr val="accent4"/>
          </a:fillRef>
          <a:effectRef idx="2">
            <a:schemeClr val="accent4"/>
          </a:effectRef>
          <a:fontRef idx="minor">
            <a:schemeClr val="lt1"/>
          </a:fontRef>
        </p:style>
        <p:txBody>
          <a:bodyPr rtlCol="0" anchor="ctr">
            <a:flatTx/>
          </a:bodyPr>
          <a:lstStyle/>
          <a:p>
            <a:pPr lvl="0" algn="ctr"/>
            <a:r>
              <a:rPr lang="zh-CN" altLang="en-US" sz="2800" b="1" dirty="0" smtClean="0">
                <a:solidFill>
                  <a:srgbClr val="FFFF00"/>
                </a:solidFill>
                <a:latin typeface="微软雅黑" panose="020B0503020204020204" pitchFamily="34" charset="-122"/>
                <a:ea typeface="微软雅黑" panose="020B0503020204020204" pitchFamily="34" charset="-122"/>
              </a:rPr>
              <a:t>动态监测</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grpSp>
        <p:nvGrpSpPr>
          <p:cNvPr id="184" name="组合 183"/>
          <p:cNvGrpSpPr/>
          <p:nvPr/>
        </p:nvGrpSpPr>
        <p:grpSpPr>
          <a:xfrm>
            <a:off x="6709927" y="4095356"/>
            <a:ext cx="1979712" cy="2646011"/>
            <a:chOff x="7164288" y="3956900"/>
            <a:chExt cx="1979712" cy="2712460"/>
          </a:xfrm>
        </p:grpSpPr>
        <p:sp>
          <p:nvSpPr>
            <p:cNvPr id="164" name="椭圆 163"/>
            <p:cNvSpPr/>
            <p:nvPr/>
          </p:nvSpPr>
          <p:spPr>
            <a:xfrm>
              <a:off x="7164288" y="3956900"/>
              <a:ext cx="1979712" cy="2712460"/>
            </a:xfrm>
            <a:prstGeom prst="ellipse">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65" name="图片 164"/>
            <p:cNvPicPr>
              <a:picLocks noChangeAspect="1"/>
            </p:cNvPicPr>
            <p:nvPr/>
          </p:nvPicPr>
          <p:blipFill>
            <a:blip r:embed="rId5"/>
            <a:stretch>
              <a:fillRect/>
            </a:stretch>
          </p:blipFill>
          <p:spPr>
            <a:xfrm>
              <a:off x="7605788" y="4856900"/>
              <a:ext cx="397515" cy="413248"/>
            </a:xfrm>
            <a:prstGeom prst="rect">
              <a:avLst/>
            </a:prstGeom>
          </p:spPr>
        </p:pic>
        <p:pic>
          <p:nvPicPr>
            <p:cNvPr id="166" name="图片 165"/>
            <p:cNvPicPr>
              <a:picLocks noChangeAspect="1"/>
            </p:cNvPicPr>
            <p:nvPr/>
          </p:nvPicPr>
          <p:blipFill>
            <a:blip r:embed="rId6"/>
            <a:stretch>
              <a:fillRect/>
            </a:stretch>
          </p:blipFill>
          <p:spPr>
            <a:xfrm>
              <a:off x="7568290" y="4346098"/>
              <a:ext cx="435014" cy="434818"/>
            </a:xfrm>
            <a:prstGeom prst="rect">
              <a:avLst/>
            </a:prstGeom>
          </p:spPr>
        </p:pic>
        <p:pic>
          <p:nvPicPr>
            <p:cNvPr id="167" name="图片 166"/>
            <p:cNvPicPr>
              <a:picLocks noChangeAspect="1"/>
            </p:cNvPicPr>
            <p:nvPr/>
          </p:nvPicPr>
          <p:blipFill>
            <a:blip r:embed="rId7"/>
            <a:stretch>
              <a:fillRect/>
            </a:stretch>
          </p:blipFill>
          <p:spPr>
            <a:xfrm>
              <a:off x="7636610" y="5970290"/>
              <a:ext cx="361985" cy="440849"/>
            </a:xfrm>
            <a:prstGeom prst="rect">
              <a:avLst/>
            </a:prstGeom>
          </p:spPr>
        </p:pic>
        <p:pic>
          <p:nvPicPr>
            <p:cNvPr id="168" name="图片 167"/>
            <p:cNvPicPr>
              <a:picLocks noChangeAspect="1"/>
            </p:cNvPicPr>
            <p:nvPr/>
          </p:nvPicPr>
          <p:blipFill>
            <a:blip r:embed="rId8"/>
            <a:stretch>
              <a:fillRect/>
            </a:stretch>
          </p:blipFill>
          <p:spPr>
            <a:xfrm>
              <a:off x="7605788" y="5441085"/>
              <a:ext cx="406248" cy="388100"/>
            </a:xfrm>
            <a:prstGeom prst="rect">
              <a:avLst/>
            </a:prstGeom>
          </p:spPr>
        </p:pic>
        <p:sp>
          <p:nvSpPr>
            <p:cNvPr id="169" name="TextBox 24"/>
            <p:cNvSpPr txBox="1"/>
            <p:nvPr/>
          </p:nvSpPr>
          <p:spPr>
            <a:xfrm>
              <a:off x="7955900" y="4245086"/>
              <a:ext cx="902812" cy="523220"/>
            </a:xfrm>
            <a:prstGeom prst="rect">
              <a:avLst/>
            </a:prstGeom>
            <a:noFill/>
          </p:spPr>
          <p:txBody>
            <a:bodyPr wrap="none" rtlCol="0">
              <a:spAutoFit/>
            </a:bodyPr>
            <a:lstStyle/>
            <a:p>
              <a:pPr algn="r"/>
              <a:r>
                <a:rPr lang="zh-CN" altLang="en-US" sz="2800" b="1" dirty="0" smtClean="0">
                  <a:solidFill>
                    <a:srgbClr val="FF0000"/>
                  </a:solidFill>
                  <a:latin typeface="微软雅黑" panose="020B0503020204020204" pitchFamily="34" charset="-122"/>
                  <a:ea typeface="微软雅黑" panose="020B0503020204020204" pitchFamily="34" charset="-122"/>
                </a:rPr>
                <a:t>个体</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70" name="TextBox 24"/>
            <p:cNvSpPr txBox="1"/>
            <p:nvPr/>
          </p:nvSpPr>
          <p:spPr>
            <a:xfrm>
              <a:off x="8025906" y="5430008"/>
              <a:ext cx="902812" cy="523220"/>
            </a:xfrm>
            <a:prstGeom prst="rect">
              <a:avLst/>
            </a:prstGeom>
            <a:noFill/>
          </p:spPr>
          <p:txBody>
            <a:bodyPr wrap="none" rtlCol="0">
              <a:spAutoFit/>
            </a:bodyPr>
            <a:lstStyle/>
            <a:p>
              <a:pPr algn="r"/>
              <a:r>
                <a:rPr lang="zh-CN" altLang="en-US" sz="2800" b="1" dirty="0">
                  <a:solidFill>
                    <a:srgbClr val="FF0000"/>
                  </a:solidFill>
                  <a:latin typeface="微软雅黑" panose="020B0503020204020204" pitchFamily="34" charset="-122"/>
                  <a:ea typeface="微软雅黑" panose="020B0503020204020204" pitchFamily="34" charset="-122"/>
                </a:rPr>
                <a:t>学校</a:t>
              </a:r>
            </a:p>
          </p:txBody>
        </p:sp>
        <p:sp>
          <p:nvSpPr>
            <p:cNvPr id="171" name="TextBox 24"/>
            <p:cNvSpPr txBox="1"/>
            <p:nvPr/>
          </p:nvSpPr>
          <p:spPr>
            <a:xfrm>
              <a:off x="8022158" y="5912810"/>
              <a:ext cx="902812" cy="523220"/>
            </a:xfrm>
            <a:prstGeom prst="rect">
              <a:avLst/>
            </a:prstGeom>
            <a:noFill/>
          </p:spPr>
          <p:txBody>
            <a:bodyPr wrap="none" rtlCol="0">
              <a:spAutoFit/>
            </a:bodyPr>
            <a:lstStyle/>
            <a:p>
              <a:pPr algn="r"/>
              <a:r>
                <a:rPr lang="zh-CN" altLang="en-US" sz="2800" b="1" dirty="0" smtClean="0">
                  <a:solidFill>
                    <a:srgbClr val="FF0000"/>
                  </a:solidFill>
                  <a:latin typeface="微软雅黑" panose="020B0503020204020204" pitchFamily="34" charset="-122"/>
                  <a:ea typeface="微软雅黑" panose="020B0503020204020204" pitchFamily="34" charset="-122"/>
                </a:rPr>
                <a:t>区域</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82" name="TextBox 24"/>
            <p:cNvSpPr txBox="1"/>
            <p:nvPr/>
          </p:nvSpPr>
          <p:spPr>
            <a:xfrm>
              <a:off x="8025906" y="4854099"/>
              <a:ext cx="902812" cy="523220"/>
            </a:xfrm>
            <a:prstGeom prst="rect">
              <a:avLst/>
            </a:prstGeom>
            <a:noFill/>
          </p:spPr>
          <p:txBody>
            <a:bodyPr wrap="none" rtlCol="0">
              <a:spAutoFit/>
            </a:bodyPr>
            <a:lstStyle/>
            <a:p>
              <a:pPr algn="r"/>
              <a:r>
                <a:rPr lang="zh-CN" altLang="en-US" sz="2800" b="1" dirty="0" smtClean="0">
                  <a:solidFill>
                    <a:srgbClr val="FF0000"/>
                  </a:solidFill>
                  <a:latin typeface="微软雅黑" panose="020B0503020204020204" pitchFamily="34" charset="-122"/>
                  <a:ea typeface="微软雅黑" panose="020B0503020204020204" pitchFamily="34" charset="-122"/>
                </a:rPr>
                <a:t>班级</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sp>
        <p:nvSpPr>
          <p:cNvPr id="231" name="TextBox 54"/>
          <p:cNvSpPr txBox="1">
            <a:spLocks noChangeArrowheads="1"/>
          </p:cNvSpPr>
          <p:nvPr/>
        </p:nvSpPr>
        <p:spPr bwMode="auto">
          <a:xfrm>
            <a:off x="107504" y="4347101"/>
            <a:ext cx="925087"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smtClean="0">
                <a:solidFill>
                  <a:srgbClr val="7030A0"/>
                </a:solidFill>
                <a:latin typeface="微软雅黑" pitchFamily="34" charset="-122"/>
                <a:ea typeface="微软雅黑" pitchFamily="34" charset="-122"/>
              </a:rPr>
              <a:t>问题</a:t>
            </a:r>
            <a:endParaRPr lang="en-US" altLang="zh-CN" sz="2800" i="0" dirty="0">
              <a:solidFill>
                <a:srgbClr val="7030A0"/>
              </a:solidFill>
              <a:latin typeface="微软雅黑" pitchFamily="34" charset="-122"/>
              <a:ea typeface="微软雅黑" pitchFamily="34" charset="-122"/>
            </a:endParaRPr>
          </a:p>
          <a:p>
            <a:pPr eaLnBrk="1" hangingPunct="1"/>
            <a:r>
              <a:rPr lang="zh-CN" altLang="en-US" sz="2800" i="0" dirty="0" smtClean="0">
                <a:solidFill>
                  <a:srgbClr val="7030A0"/>
                </a:solidFill>
                <a:latin typeface="微软雅黑" pitchFamily="34" charset="-122"/>
                <a:ea typeface="微软雅黑" pitchFamily="34" charset="-122"/>
              </a:rPr>
              <a:t>任务</a:t>
            </a:r>
            <a:endParaRPr lang="en-US" altLang="zh-CN" sz="2800" i="0" dirty="0">
              <a:solidFill>
                <a:srgbClr val="7030A0"/>
              </a:solidFill>
              <a:latin typeface="微软雅黑" pitchFamily="34" charset="-122"/>
              <a:ea typeface="微软雅黑" pitchFamily="34" charset="-122"/>
            </a:endParaRPr>
          </a:p>
        </p:txBody>
      </p:sp>
      <p:sp>
        <p:nvSpPr>
          <p:cNvPr id="232" name="TextBox 56"/>
          <p:cNvSpPr txBox="1">
            <a:spLocks noChangeArrowheads="1"/>
          </p:cNvSpPr>
          <p:nvPr/>
        </p:nvSpPr>
        <p:spPr bwMode="auto">
          <a:xfrm>
            <a:off x="1004734" y="4347101"/>
            <a:ext cx="938713"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smtClean="0">
                <a:solidFill>
                  <a:srgbClr val="00B0F0"/>
                </a:solidFill>
                <a:latin typeface="微软雅黑" pitchFamily="34" charset="-122"/>
                <a:ea typeface="微软雅黑" pitchFamily="34" charset="-122"/>
              </a:rPr>
              <a:t>问题</a:t>
            </a:r>
            <a:endParaRPr lang="en-US" altLang="zh-CN" sz="2800" i="0" dirty="0" smtClean="0">
              <a:solidFill>
                <a:srgbClr val="00B0F0"/>
              </a:solidFill>
              <a:latin typeface="微软雅黑" pitchFamily="34" charset="-122"/>
              <a:ea typeface="微软雅黑" pitchFamily="34" charset="-122"/>
            </a:endParaRPr>
          </a:p>
          <a:p>
            <a:pPr eaLnBrk="1" hangingPunct="1"/>
            <a:r>
              <a:rPr lang="zh-CN" altLang="en-US" sz="2800" i="0" dirty="0" smtClean="0">
                <a:solidFill>
                  <a:srgbClr val="00B0F0"/>
                </a:solidFill>
                <a:latin typeface="微软雅黑" pitchFamily="34" charset="-122"/>
                <a:ea typeface="微软雅黑" pitchFamily="34" charset="-122"/>
              </a:rPr>
              <a:t>案例</a:t>
            </a:r>
            <a:endParaRPr lang="en-US" altLang="zh-CN" sz="2800" i="0" dirty="0">
              <a:solidFill>
                <a:srgbClr val="00B0F0"/>
              </a:solidFill>
              <a:latin typeface="微软雅黑" pitchFamily="34" charset="-122"/>
              <a:ea typeface="微软雅黑" pitchFamily="34" charset="-122"/>
            </a:endParaRPr>
          </a:p>
        </p:txBody>
      </p:sp>
      <p:sp>
        <p:nvSpPr>
          <p:cNvPr id="233" name="TextBox 56"/>
          <p:cNvSpPr txBox="1">
            <a:spLocks noChangeArrowheads="1"/>
          </p:cNvSpPr>
          <p:nvPr/>
        </p:nvSpPr>
        <p:spPr bwMode="auto">
          <a:xfrm>
            <a:off x="1997062" y="4347101"/>
            <a:ext cx="938713"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smtClean="0">
                <a:solidFill>
                  <a:srgbClr val="00B0F0"/>
                </a:solidFill>
                <a:latin typeface="微软雅黑" pitchFamily="34" charset="-122"/>
                <a:ea typeface="微软雅黑" pitchFamily="34" charset="-122"/>
              </a:rPr>
              <a:t>任务案例</a:t>
            </a:r>
            <a:endParaRPr lang="en-US" altLang="zh-CN" sz="2800" i="0" dirty="0">
              <a:solidFill>
                <a:srgbClr val="00B0F0"/>
              </a:solidFill>
              <a:latin typeface="微软雅黑" pitchFamily="34" charset="-122"/>
              <a:ea typeface="微软雅黑" pitchFamily="34" charset="-122"/>
            </a:endParaRPr>
          </a:p>
        </p:txBody>
      </p:sp>
      <p:sp>
        <p:nvSpPr>
          <p:cNvPr id="234" name="TextBox 51"/>
          <p:cNvSpPr txBox="1">
            <a:spLocks noChangeArrowheads="1"/>
          </p:cNvSpPr>
          <p:nvPr/>
        </p:nvSpPr>
        <p:spPr bwMode="auto">
          <a:xfrm>
            <a:off x="271548" y="5506432"/>
            <a:ext cx="56913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smtClean="0">
                <a:solidFill>
                  <a:srgbClr val="000000"/>
                </a:solidFill>
                <a:latin typeface="微软雅黑" pitchFamily="34" charset="-122"/>
                <a:ea typeface="微软雅黑" pitchFamily="34" charset="-122"/>
              </a:rPr>
              <a:t>方法</a:t>
            </a:r>
            <a:endParaRPr lang="en-US" altLang="zh-CN" sz="2800" i="0" dirty="0">
              <a:solidFill>
                <a:srgbClr val="000000"/>
              </a:solidFill>
              <a:latin typeface="微软雅黑" pitchFamily="34" charset="-122"/>
              <a:ea typeface="微软雅黑" pitchFamily="34" charset="-122"/>
            </a:endParaRPr>
          </a:p>
        </p:txBody>
      </p:sp>
      <p:cxnSp>
        <p:nvCxnSpPr>
          <p:cNvPr id="235" name="直接箭头连接符 31"/>
          <p:cNvCxnSpPr>
            <a:cxnSpLocks noChangeShapeType="1"/>
          </p:cNvCxnSpPr>
          <p:nvPr/>
        </p:nvCxnSpPr>
        <p:spPr bwMode="auto">
          <a:xfrm>
            <a:off x="539552" y="5263110"/>
            <a:ext cx="10939" cy="110106"/>
          </a:xfrm>
          <a:prstGeom prst="straightConnector1">
            <a:avLst/>
          </a:prstGeom>
          <a:noFill/>
          <a:ln w="60325">
            <a:solidFill>
              <a:srgbClr val="FFCC00"/>
            </a:solidFill>
            <a:round/>
            <a:headEnd/>
            <a:tailEnd type="oval" w="med" len="med"/>
          </a:ln>
          <a:effectLst>
            <a:outerShdw dist="38100" dir="2700000" algn="ctr" rotWithShape="0">
              <a:srgbClr val="000000">
                <a:alpha val="25000"/>
              </a:srgbClr>
            </a:outerShdw>
          </a:effectLst>
          <a:extLst>
            <a:ext uri="{909E8E84-426E-40DD-AFC4-6F175D3DCCD1}">
              <a14:hiddenFill xmlns:a14="http://schemas.microsoft.com/office/drawing/2010/main">
                <a:noFill/>
              </a14:hiddenFill>
            </a:ext>
          </a:extLst>
        </p:spPr>
      </p:cxnSp>
      <p:cxnSp>
        <p:nvCxnSpPr>
          <p:cNvPr id="238" name="直接箭头连接符 31"/>
          <p:cNvCxnSpPr>
            <a:cxnSpLocks noChangeShapeType="1"/>
          </p:cNvCxnSpPr>
          <p:nvPr/>
        </p:nvCxnSpPr>
        <p:spPr bwMode="auto">
          <a:xfrm flipH="1">
            <a:off x="1441168" y="5263110"/>
            <a:ext cx="35749" cy="110106"/>
          </a:xfrm>
          <a:prstGeom prst="straightConnector1">
            <a:avLst/>
          </a:prstGeom>
          <a:noFill/>
          <a:ln w="60325">
            <a:solidFill>
              <a:srgbClr val="FFCC00"/>
            </a:solidFill>
            <a:round/>
            <a:headEnd/>
            <a:tailEnd type="oval" w="med" len="med"/>
          </a:ln>
          <a:effectLst>
            <a:outerShdw dist="38100" dir="2700000" algn="ctr" rotWithShape="0">
              <a:srgbClr val="000000">
                <a:alpha val="25000"/>
              </a:srgbClr>
            </a:outerShdw>
          </a:effectLst>
          <a:extLst>
            <a:ext uri="{909E8E84-426E-40DD-AFC4-6F175D3DCCD1}">
              <a14:hiddenFill xmlns:a14="http://schemas.microsoft.com/office/drawing/2010/main">
                <a:noFill/>
              </a14:hiddenFill>
            </a:ext>
          </a:extLst>
        </p:spPr>
      </p:cxnSp>
      <p:cxnSp>
        <p:nvCxnSpPr>
          <p:cNvPr id="239" name="直接箭头连接符 31"/>
          <p:cNvCxnSpPr>
            <a:cxnSpLocks noChangeShapeType="1"/>
          </p:cNvCxnSpPr>
          <p:nvPr/>
        </p:nvCxnSpPr>
        <p:spPr bwMode="auto">
          <a:xfrm>
            <a:off x="2411760" y="5263110"/>
            <a:ext cx="54657" cy="110106"/>
          </a:xfrm>
          <a:prstGeom prst="straightConnector1">
            <a:avLst/>
          </a:prstGeom>
          <a:noFill/>
          <a:ln w="60325">
            <a:solidFill>
              <a:srgbClr val="FFCC00"/>
            </a:solidFill>
            <a:round/>
            <a:headEnd/>
            <a:tailEnd type="oval" w="med" len="med"/>
          </a:ln>
          <a:effectLst>
            <a:outerShdw dist="38100" dir="2700000" algn="ctr" rotWithShape="0">
              <a:srgbClr val="000000">
                <a:alpha val="25000"/>
              </a:srgbClr>
            </a:outerShdw>
          </a:effectLst>
          <a:extLst>
            <a:ext uri="{909E8E84-426E-40DD-AFC4-6F175D3DCCD1}">
              <a14:hiddenFill xmlns:a14="http://schemas.microsoft.com/office/drawing/2010/main">
                <a:noFill/>
              </a14:hiddenFill>
            </a:ext>
          </a:extLst>
        </p:spPr>
      </p:cxnSp>
      <p:sp>
        <p:nvSpPr>
          <p:cNvPr id="240" name="TextBox 51"/>
          <p:cNvSpPr txBox="1">
            <a:spLocks noChangeArrowheads="1"/>
          </p:cNvSpPr>
          <p:nvPr/>
        </p:nvSpPr>
        <p:spPr bwMode="auto">
          <a:xfrm>
            <a:off x="1191648" y="5506432"/>
            <a:ext cx="56913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smtClean="0">
                <a:solidFill>
                  <a:srgbClr val="000000"/>
                </a:solidFill>
                <a:latin typeface="微软雅黑" pitchFamily="34" charset="-122"/>
                <a:ea typeface="微软雅黑" pitchFamily="34" charset="-122"/>
              </a:rPr>
              <a:t>答案</a:t>
            </a:r>
            <a:endParaRPr lang="en-US" altLang="zh-CN" sz="2800" i="0" dirty="0">
              <a:solidFill>
                <a:srgbClr val="000000"/>
              </a:solidFill>
              <a:latin typeface="微软雅黑" pitchFamily="34" charset="-122"/>
              <a:ea typeface="微软雅黑" pitchFamily="34" charset="-122"/>
            </a:endParaRPr>
          </a:p>
        </p:txBody>
      </p:sp>
      <p:sp>
        <p:nvSpPr>
          <p:cNvPr id="241" name="TextBox 51"/>
          <p:cNvSpPr txBox="1">
            <a:spLocks noChangeArrowheads="1"/>
          </p:cNvSpPr>
          <p:nvPr/>
        </p:nvSpPr>
        <p:spPr bwMode="auto">
          <a:xfrm>
            <a:off x="2181848" y="5506432"/>
            <a:ext cx="56913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r>
              <a:rPr lang="zh-CN" altLang="en-US" sz="2800" i="0" dirty="0" smtClean="0">
                <a:solidFill>
                  <a:srgbClr val="000000"/>
                </a:solidFill>
                <a:latin typeface="微软雅黑" pitchFamily="34" charset="-122"/>
                <a:ea typeface="微软雅黑" pitchFamily="34" charset="-122"/>
              </a:rPr>
              <a:t>过程</a:t>
            </a:r>
            <a:endParaRPr lang="en-US" altLang="zh-CN" sz="2800" i="0" dirty="0">
              <a:solidFill>
                <a:srgbClr val="000000"/>
              </a:solidFill>
              <a:latin typeface="微软雅黑" pitchFamily="34" charset="-122"/>
              <a:ea typeface="微软雅黑" pitchFamily="34" charset="-122"/>
            </a:endParaRPr>
          </a:p>
        </p:txBody>
      </p:sp>
      <p:pic>
        <p:nvPicPr>
          <p:cNvPr id="242" name="Picture 8" descr="F:\网页图标\箭头水晶图标\tango1_0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455217">
            <a:off x="456495" y="4037106"/>
            <a:ext cx="373270" cy="36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8" descr="F:\网页图标\箭头水晶图标\tango1_0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1287455" y="4037106"/>
            <a:ext cx="373270" cy="36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8" descr="F:\网页图标\箭头水晶图标\tango1_0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446712">
            <a:off x="2144422" y="4037106"/>
            <a:ext cx="373270" cy="36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8" descr="F:\网页图标\箭头水晶图标\tango1_0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455217">
            <a:off x="3689957" y="4129039"/>
            <a:ext cx="373270" cy="2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8" descr="F:\网页图标\箭头水晶图标\tango1_0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4374098" y="4095357"/>
            <a:ext cx="373270" cy="31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8" descr="F:\网页图标\箭头水晶图标\tango1_05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446712">
            <a:off x="5098731" y="4096903"/>
            <a:ext cx="373270" cy="32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矩形 43"/>
          <p:cNvSpPr/>
          <p:nvPr/>
        </p:nvSpPr>
        <p:spPr>
          <a:xfrm>
            <a:off x="54626" y="43841"/>
            <a:ext cx="8892480" cy="738664"/>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1509B7"/>
                </a:solidFill>
                <a:latin typeface="黑体" panose="02010609060101010101" pitchFamily="49" charset="-122"/>
                <a:ea typeface="黑体" panose="02010609060101010101" pitchFamily="49" charset="-122"/>
              </a:rPr>
              <a:t>让</a:t>
            </a:r>
            <a:r>
              <a:rPr lang="zh-CN" altLang="en-US" sz="2800" b="1" dirty="0">
                <a:solidFill>
                  <a:srgbClr val="1509B7"/>
                </a:solidFill>
                <a:latin typeface="黑体" panose="02010609060101010101" pitchFamily="49" charset="-122"/>
                <a:ea typeface="黑体" panose="02010609060101010101" pitchFamily="49" charset="-122"/>
              </a:rPr>
              <a:t>学生能够以问题</a:t>
            </a:r>
            <a:r>
              <a:rPr lang="en-US" altLang="zh-CN" sz="2800" b="1" dirty="0">
                <a:solidFill>
                  <a:srgbClr val="1509B7"/>
                </a:solidFill>
                <a:latin typeface="黑体" panose="02010609060101010101" pitchFamily="49" charset="-122"/>
                <a:ea typeface="黑体" panose="02010609060101010101" pitchFamily="49" charset="-122"/>
              </a:rPr>
              <a:t>/</a:t>
            </a:r>
            <a:r>
              <a:rPr lang="zh-CN" altLang="en-US" sz="2800" b="1" dirty="0">
                <a:solidFill>
                  <a:srgbClr val="1509B7"/>
                </a:solidFill>
                <a:latin typeface="黑体" panose="02010609060101010101" pitchFamily="49" charset="-122"/>
                <a:ea typeface="黑体" panose="02010609060101010101" pitchFamily="49" charset="-122"/>
              </a:rPr>
              <a:t>任务为线索反向构建知识体系</a:t>
            </a:r>
            <a:endParaRPr lang="en-US" altLang="zh-CN" sz="2800" dirty="0" smtClean="0">
              <a:solidFill>
                <a:srgbClr val="1509B7"/>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336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134" grpId="0" animBg="1"/>
      <p:bldP spid="135" grpId="0" animBg="1"/>
      <p:bldP spid="154" grpId="0" animBg="1"/>
      <p:bldP spid="155" grpId="0" animBg="1"/>
      <p:bldP spid="181" grpId="0" animBg="1"/>
      <p:bldP spid="231" grpId="0"/>
      <p:bldP spid="232" grpId="0"/>
      <p:bldP spid="233" grpId="0"/>
      <p:bldP spid="234" grpId="0"/>
      <p:bldP spid="240" grpId="0"/>
      <p:bldP spid="2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501515" y="5104124"/>
            <a:ext cx="8213009" cy="1455783"/>
            <a:chOff x="162308" y="5243716"/>
            <a:chExt cx="8897426" cy="1577098"/>
          </a:xfrm>
        </p:grpSpPr>
        <p:sp>
          <p:nvSpPr>
            <p:cNvPr id="4" name="AutoShape 4"/>
            <p:cNvSpPr>
              <a:spLocks noChangeArrowheads="1"/>
            </p:cNvSpPr>
            <p:nvPr>
              <p:custDataLst>
                <p:tags r:id="rId3"/>
              </p:custDataLst>
            </p:nvPr>
          </p:nvSpPr>
          <p:spPr bwMode="white">
            <a:xfrm>
              <a:off x="162308" y="5301206"/>
              <a:ext cx="8890618" cy="1440161"/>
            </a:xfrm>
            <a:prstGeom prst="roundRect">
              <a:avLst>
                <a:gd name="adj" fmla="val 7012"/>
              </a:avLst>
            </a:prstGeom>
            <a:no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tabLst>
                  <a:tab pos="126026" algn="l"/>
                </a:tabLst>
                <a:defRPr/>
              </a:pPr>
              <a:r>
                <a:rPr lang="en-US" altLang="zh-CN" sz="1292" dirty="0">
                  <a:solidFill>
                    <a:prstClr val="black"/>
                  </a:solidFill>
                  <a:latin typeface="华文楷体" panose="02010600040101010101" pitchFamily="2" charset="-122"/>
                  <a:ea typeface="华文楷体" panose="02010600040101010101" pitchFamily="2" charset="-122"/>
                </a:rPr>
                <a:t>  </a:t>
              </a:r>
              <a:endParaRPr lang="zh-CN" altLang="en-US" sz="1292" dirty="0">
                <a:solidFill>
                  <a:prstClr val="black"/>
                </a:solidFill>
                <a:latin typeface="华文楷体" panose="02010600040101010101" pitchFamily="2" charset="-122"/>
                <a:ea typeface="华文楷体" panose="02010600040101010101" pitchFamily="2" charset="-122"/>
              </a:endParaRPr>
            </a:p>
          </p:txBody>
        </p:sp>
        <p:sp>
          <p:nvSpPr>
            <p:cNvPr id="5" name="Text Box 48"/>
            <p:cNvSpPr txBox="1">
              <a:spLocks noChangeArrowheads="1"/>
            </p:cNvSpPr>
            <p:nvPr/>
          </p:nvSpPr>
          <p:spPr bwMode="gray">
            <a:xfrm>
              <a:off x="179512" y="5243716"/>
              <a:ext cx="527039" cy="157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2215" b="1" dirty="0">
                  <a:solidFill>
                    <a:srgbClr val="1509B7"/>
                  </a:solidFill>
                  <a:latin typeface="黑体" panose="02010609060101010101" pitchFamily="49" charset="-122"/>
                  <a:ea typeface="黑体" panose="02010609060101010101" pitchFamily="49" charset="-122"/>
                </a:rPr>
                <a:t>支撑工具</a:t>
              </a:r>
            </a:p>
          </p:txBody>
        </p:sp>
        <p:sp>
          <p:nvSpPr>
            <p:cNvPr id="6" name="矩形 5"/>
            <p:cNvSpPr/>
            <p:nvPr/>
          </p:nvSpPr>
          <p:spPr>
            <a:xfrm>
              <a:off x="1622337" y="5912245"/>
              <a:ext cx="1221471"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微课制作工具</a:t>
              </a:r>
            </a:p>
          </p:txBody>
        </p:sp>
        <p:sp>
          <p:nvSpPr>
            <p:cNvPr id="7" name="矩形 6"/>
            <p:cNvSpPr/>
            <p:nvPr/>
          </p:nvSpPr>
          <p:spPr>
            <a:xfrm>
              <a:off x="577927" y="5910371"/>
              <a:ext cx="1185761"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学科教学工具</a:t>
              </a:r>
            </a:p>
          </p:txBody>
        </p:sp>
        <p:sp>
          <p:nvSpPr>
            <p:cNvPr id="8" name="矩形 7"/>
            <p:cNvSpPr/>
            <p:nvPr/>
          </p:nvSpPr>
          <p:spPr>
            <a:xfrm>
              <a:off x="3779912" y="5910371"/>
              <a:ext cx="1185762"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课件制作工具</a:t>
              </a:r>
            </a:p>
          </p:txBody>
        </p:sp>
        <p:pic>
          <p:nvPicPr>
            <p:cNvPr id="9" name="图片 11" descr="C:\Users\Administrator.Shangjx-PC\AppData\Local\Microsoft\Windows\Temporary Internet Files\Content.IE5\MSL3GG0C\MC900431573[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5130" y="5373216"/>
              <a:ext cx="660886"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2627784" y="5910371"/>
              <a:ext cx="1338645"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幕课制作工具</a:t>
              </a:r>
            </a:p>
          </p:txBody>
        </p:sp>
        <p:pic>
          <p:nvPicPr>
            <p:cNvPr id="11" name="图片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8131" y="5373216"/>
              <a:ext cx="529882" cy="51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592" y="5373216"/>
              <a:ext cx="519570" cy="519614"/>
            </a:xfrm>
            <a:prstGeom prst="rect">
              <a:avLst/>
            </a:prstGeom>
          </p:spPr>
        </p:pic>
        <p:pic>
          <p:nvPicPr>
            <p:cNvPr id="13" name="Picture 26"/>
            <p:cNvPicPr>
              <a:picLocks noChangeAspect="1" noChangeArrowheads="1"/>
            </p:cNvPicPr>
            <p:nvPr/>
          </p:nvPicPr>
          <p:blipFill>
            <a:blip r:embed="rId9" cstate="print"/>
            <a:srcRect/>
            <a:stretch>
              <a:fillRect/>
            </a:stretch>
          </p:blipFill>
          <p:spPr bwMode="auto">
            <a:xfrm>
              <a:off x="5099360" y="5485894"/>
              <a:ext cx="624768" cy="463386"/>
            </a:xfrm>
            <a:prstGeom prst="rect">
              <a:avLst/>
            </a:prstGeom>
            <a:noFill/>
            <a:ln w="9525">
              <a:noFill/>
              <a:miter lim="800000"/>
              <a:headEnd/>
              <a:tailEnd/>
            </a:ln>
            <a:effectLst/>
          </p:spPr>
        </p:pic>
        <p:sp>
          <p:nvSpPr>
            <p:cNvPr id="14" name="矩形 13"/>
            <p:cNvSpPr/>
            <p:nvPr/>
          </p:nvSpPr>
          <p:spPr>
            <a:xfrm>
              <a:off x="4788024" y="5910371"/>
              <a:ext cx="1185762"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素材制作工具</a:t>
              </a:r>
            </a:p>
          </p:txBody>
        </p:sp>
        <p:pic>
          <p:nvPicPr>
            <p:cNvPr id="15" name="Picture 4" descr="C:\Users\Administrator.Shangjx-PC\AppData\Local\Microsoft\Windows\Temporary Internet Files\Content.IE5\68SAU9ZN\MC90043877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69536" y="5411050"/>
              <a:ext cx="630318" cy="4479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矩形 15"/>
            <p:cNvSpPr/>
            <p:nvPr/>
          </p:nvSpPr>
          <p:spPr>
            <a:xfrm>
              <a:off x="5868144" y="5914119"/>
              <a:ext cx="1185762"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音视频工具</a:t>
              </a:r>
            </a:p>
          </p:txBody>
        </p:sp>
        <p:sp>
          <p:nvSpPr>
            <p:cNvPr id="17" name="矩形 16"/>
            <p:cNvSpPr/>
            <p:nvPr/>
          </p:nvSpPr>
          <p:spPr>
            <a:xfrm>
              <a:off x="6876256" y="5894704"/>
              <a:ext cx="1185762"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交流答疑工具</a:t>
              </a:r>
            </a:p>
          </p:txBody>
        </p:sp>
        <p:pic>
          <p:nvPicPr>
            <p:cNvPr id="18" name="Picture 8"/>
            <p:cNvPicPr>
              <a:picLocks noChangeAspect="1" noChangeArrowheads="1"/>
            </p:cNvPicPr>
            <p:nvPr/>
          </p:nvPicPr>
          <p:blipFill>
            <a:blip r:embed="rId11" cstate="print"/>
            <a:srcRect/>
            <a:stretch>
              <a:fillRect/>
            </a:stretch>
          </p:blipFill>
          <p:spPr bwMode="auto">
            <a:xfrm>
              <a:off x="6180736" y="5373217"/>
              <a:ext cx="623512" cy="576064"/>
            </a:xfrm>
            <a:prstGeom prst="rect">
              <a:avLst/>
            </a:prstGeom>
            <a:noFill/>
            <a:ln w="9525">
              <a:noFill/>
              <a:miter lim="800000"/>
              <a:headEnd/>
              <a:tailEnd/>
            </a:ln>
            <a:effectLst/>
          </p:spPr>
        </p:pic>
        <p:pic>
          <p:nvPicPr>
            <p:cNvPr id="19" name="Picture 10"/>
            <p:cNvPicPr>
              <a:picLocks noChangeAspect="1" noChangeArrowheads="1"/>
            </p:cNvPicPr>
            <p:nvPr/>
          </p:nvPicPr>
          <p:blipFill>
            <a:blip r:embed="rId12" cstate="print"/>
            <a:srcRect/>
            <a:stretch>
              <a:fillRect/>
            </a:stretch>
          </p:blipFill>
          <p:spPr bwMode="auto">
            <a:xfrm>
              <a:off x="7086828" y="5331082"/>
              <a:ext cx="653524" cy="618198"/>
            </a:xfrm>
            <a:prstGeom prst="rect">
              <a:avLst/>
            </a:prstGeom>
            <a:noFill/>
            <a:ln w="9525">
              <a:noFill/>
              <a:miter lim="800000"/>
              <a:headEnd/>
              <a:tailEnd/>
            </a:ln>
            <a:effectLst/>
          </p:spPr>
        </p:pic>
        <p:sp>
          <p:nvSpPr>
            <p:cNvPr id="20" name="矩形 19"/>
            <p:cNvSpPr/>
            <p:nvPr/>
          </p:nvSpPr>
          <p:spPr>
            <a:xfrm>
              <a:off x="7873972" y="5922119"/>
              <a:ext cx="1185762" cy="469296"/>
            </a:xfrm>
            <a:prstGeom prst="rect">
              <a:avLst/>
            </a:prstGeom>
          </p:spPr>
          <p:txBody>
            <a:bodyPr wrap="square">
              <a:spAutoFit/>
            </a:bodyPr>
            <a:lstStyle/>
            <a:p>
              <a:pPr algn="ctr"/>
              <a:r>
                <a:rPr lang="en-US" altLang="zh-CN" sz="2215" b="1" dirty="0">
                  <a:solidFill>
                    <a:prstClr val="black"/>
                  </a:solidFill>
                  <a:latin typeface="华文楷体" panose="02010600040101010101" pitchFamily="2" charset="-122"/>
                </a:rPr>
                <a:t>……</a:t>
              </a:r>
              <a:endParaRPr lang="zh-CN" altLang="en-US" sz="2215" b="1" dirty="0">
                <a:solidFill>
                  <a:prstClr val="black"/>
                </a:solidFill>
                <a:latin typeface="华文楷体" panose="02010600040101010101" pitchFamily="2" charset="-122"/>
              </a:endParaRPr>
            </a:p>
          </p:txBody>
        </p:sp>
      </p:grpSp>
      <p:grpSp>
        <p:nvGrpSpPr>
          <p:cNvPr id="62" name="组合 61"/>
          <p:cNvGrpSpPr/>
          <p:nvPr/>
        </p:nvGrpSpPr>
        <p:grpSpPr>
          <a:xfrm>
            <a:off x="5870513" y="2076058"/>
            <a:ext cx="2837727" cy="3062271"/>
            <a:chOff x="5978722" y="1963313"/>
            <a:chExt cx="3074204" cy="3317460"/>
          </a:xfrm>
        </p:grpSpPr>
        <p:sp>
          <p:nvSpPr>
            <p:cNvPr id="52" name="AutoShape 4"/>
            <p:cNvSpPr>
              <a:spLocks noChangeArrowheads="1"/>
            </p:cNvSpPr>
            <p:nvPr>
              <p:custDataLst>
                <p:tags r:id="rId2"/>
              </p:custDataLst>
            </p:nvPr>
          </p:nvSpPr>
          <p:spPr bwMode="white">
            <a:xfrm>
              <a:off x="5978722" y="1963313"/>
              <a:ext cx="3074204" cy="3168352"/>
            </a:xfrm>
            <a:prstGeom prst="roundRect">
              <a:avLst>
                <a:gd name="adj" fmla="val 7012"/>
              </a:avLst>
            </a:prstGeom>
            <a:no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tabLst>
                  <a:tab pos="126026" algn="l"/>
                </a:tabLst>
                <a:defRPr/>
              </a:pPr>
              <a:r>
                <a:rPr lang="en-US" altLang="zh-CN" sz="1292" dirty="0">
                  <a:solidFill>
                    <a:prstClr val="black"/>
                  </a:solidFill>
                  <a:latin typeface="华文楷体" panose="02010600040101010101" pitchFamily="2" charset="-122"/>
                  <a:ea typeface="华文楷体" panose="02010600040101010101" pitchFamily="2" charset="-122"/>
                </a:rPr>
                <a:t>  </a:t>
              </a:r>
              <a:endParaRPr lang="zh-CN" altLang="en-US" sz="1292" dirty="0">
                <a:solidFill>
                  <a:prstClr val="black"/>
                </a:solidFill>
                <a:latin typeface="华文楷体" panose="02010600040101010101" pitchFamily="2" charset="-122"/>
                <a:ea typeface="华文楷体" panose="02010600040101010101" pitchFamily="2" charset="-122"/>
              </a:endParaRPr>
            </a:p>
          </p:txBody>
        </p:sp>
        <p:sp>
          <p:nvSpPr>
            <p:cNvPr id="53" name="Text Box 48"/>
            <p:cNvSpPr txBox="1">
              <a:spLocks noChangeArrowheads="1"/>
            </p:cNvSpPr>
            <p:nvPr/>
          </p:nvSpPr>
          <p:spPr bwMode="gray">
            <a:xfrm>
              <a:off x="6084168" y="2570128"/>
              <a:ext cx="527041" cy="19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2215" b="1" dirty="0">
                  <a:solidFill>
                    <a:srgbClr val="1509B7"/>
                  </a:solidFill>
                  <a:latin typeface="黑体" panose="02010609060101010101" pitchFamily="49" charset="-122"/>
                  <a:ea typeface="黑体" panose="02010609060101010101" pitchFamily="49" charset="-122"/>
                </a:rPr>
                <a:t>云学习平台</a:t>
              </a:r>
            </a:p>
          </p:txBody>
        </p:sp>
        <p:pic>
          <p:nvPicPr>
            <p:cNvPr id="54" name="图片 53"/>
            <p:cNvPicPr>
              <a:picLocks noChangeAspect="1"/>
            </p:cNvPicPr>
            <p:nvPr/>
          </p:nvPicPr>
          <p:blipFill>
            <a:blip r:embed="rId13" cstate="print">
              <a:clrChange>
                <a:clrFrom>
                  <a:srgbClr val="DCDDDF"/>
                </a:clrFrom>
                <a:clrTo>
                  <a:srgbClr val="DCDDDF">
                    <a:alpha val="0"/>
                  </a:srgbClr>
                </a:clrTo>
              </a:clrChange>
              <a:extLst>
                <a:ext uri="{28A0092B-C50C-407E-A947-70E740481C1C}">
                  <a14:useLocalDpi xmlns:a14="http://schemas.microsoft.com/office/drawing/2010/main" val="0"/>
                </a:ext>
              </a:extLst>
            </a:blip>
            <a:stretch>
              <a:fillRect/>
            </a:stretch>
          </p:blipFill>
          <p:spPr>
            <a:xfrm>
              <a:off x="6915955" y="2242481"/>
              <a:ext cx="1550898" cy="900366"/>
            </a:xfrm>
            <a:prstGeom prst="rect">
              <a:avLst/>
            </a:prstGeom>
          </p:spPr>
        </p:pic>
        <p:pic>
          <p:nvPicPr>
            <p:cNvPr id="55"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76256" y="3644442"/>
              <a:ext cx="1550898" cy="79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矩形 55"/>
            <p:cNvSpPr/>
            <p:nvPr/>
          </p:nvSpPr>
          <p:spPr>
            <a:xfrm>
              <a:off x="6611208" y="3203230"/>
              <a:ext cx="2016224"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家校互动系统</a:t>
              </a:r>
            </a:p>
          </p:txBody>
        </p:sp>
        <p:sp>
          <p:nvSpPr>
            <p:cNvPr id="57" name="矩形 56"/>
            <p:cNvSpPr/>
            <p:nvPr/>
          </p:nvSpPr>
          <p:spPr>
            <a:xfrm>
              <a:off x="6614474" y="4442210"/>
              <a:ext cx="2016224"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家庭辅导系统</a:t>
              </a:r>
            </a:p>
          </p:txBody>
        </p:sp>
      </p:grpSp>
      <p:grpSp>
        <p:nvGrpSpPr>
          <p:cNvPr id="66" name="组合 65"/>
          <p:cNvGrpSpPr/>
          <p:nvPr/>
        </p:nvGrpSpPr>
        <p:grpSpPr>
          <a:xfrm>
            <a:off x="2575862" y="4923303"/>
            <a:ext cx="5048851" cy="288917"/>
            <a:chOff x="2409515" y="5047827"/>
            <a:chExt cx="5469589" cy="312993"/>
          </a:xfrm>
        </p:grpSpPr>
        <p:pic>
          <p:nvPicPr>
            <p:cNvPr id="58" name="Picture 8" descr="F:\网页图标\箭头水晶图标\tango1_05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1459028">
              <a:off x="2409515" y="5047827"/>
              <a:ext cx="373270" cy="2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8" descr="F:\网页图标\箭头水晶图标\tango1_05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1459028">
              <a:off x="4265474" y="5048149"/>
              <a:ext cx="373270" cy="2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8" descr="F:\网页图标\箭头水晶图标\tango1_05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1459028">
              <a:off x="7505834" y="5073354"/>
              <a:ext cx="373270" cy="2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8" descr="F:\网页图标\箭头水晶图标\tango1_050.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1459028">
              <a:off x="6569730" y="5096401"/>
              <a:ext cx="373270" cy="2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组合 46"/>
          <p:cNvGrpSpPr/>
          <p:nvPr/>
        </p:nvGrpSpPr>
        <p:grpSpPr>
          <a:xfrm>
            <a:off x="537423" y="2033152"/>
            <a:ext cx="5164549" cy="2931677"/>
            <a:chOff x="201208" y="1916832"/>
            <a:chExt cx="5594928" cy="3175983"/>
          </a:xfrm>
        </p:grpSpPr>
        <p:sp>
          <p:nvSpPr>
            <p:cNvPr id="44" name="矩形 43"/>
            <p:cNvSpPr/>
            <p:nvPr/>
          </p:nvSpPr>
          <p:spPr>
            <a:xfrm>
              <a:off x="3879561" y="2132856"/>
              <a:ext cx="1844567" cy="2880320"/>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4" name="矩形 23"/>
            <p:cNvSpPr/>
            <p:nvPr/>
          </p:nvSpPr>
          <p:spPr>
            <a:xfrm>
              <a:off x="683568" y="2132856"/>
              <a:ext cx="2779027" cy="2880320"/>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华文楷体" panose="02010600040101010101" pitchFamily="2" charset="-122"/>
                <a:ea typeface="华文楷体" panose="02010600040101010101" pitchFamily="2" charset="-122"/>
              </a:endParaRPr>
            </a:p>
          </p:txBody>
        </p:sp>
        <p:sp>
          <p:nvSpPr>
            <p:cNvPr id="25" name="矩形 24"/>
            <p:cNvSpPr/>
            <p:nvPr/>
          </p:nvSpPr>
          <p:spPr>
            <a:xfrm>
              <a:off x="694428" y="4623519"/>
              <a:ext cx="2768168" cy="469296"/>
            </a:xfrm>
            <a:prstGeom prst="rect">
              <a:avLst/>
            </a:prstGeom>
          </p:spPr>
          <p:txBody>
            <a:bodyPr wrap="square">
              <a:spAutoFit/>
            </a:bodyPr>
            <a:lstStyle/>
            <a:p>
              <a:pPr lvl="0" algn="ctr"/>
              <a:r>
                <a:rPr lang="zh-CN" altLang="en-US" sz="2215" b="1" dirty="0">
                  <a:solidFill>
                    <a:srgbClr val="FF0000"/>
                  </a:solidFill>
                  <a:latin typeface="华文楷体" panose="02010600040101010101" pitchFamily="2" charset="-122"/>
                </a:rPr>
                <a:t>备课与管理</a:t>
              </a:r>
            </a:p>
          </p:txBody>
        </p:sp>
        <p:grpSp>
          <p:nvGrpSpPr>
            <p:cNvPr id="41" name="组合 40"/>
            <p:cNvGrpSpPr/>
            <p:nvPr/>
          </p:nvGrpSpPr>
          <p:grpSpPr>
            <a:xfrm>
              <a:off x="827584" y="2319263"/>
              <a:ext cx="864096" cy="1137972"/>
              <a:chOff x="1143236" y="1728428"/>
              <a:chExt cx="908484" cy="1423539"/>
            </a:xfrm>
          </p:grpSpPr>
          <p:sp>
            <p:nvSpPr>
              <p:cNvPr id="26" name="矩形 25"/>
              <p:cNvSpPr/>
              <p:nvPr/>
            </p:nvSpPr>
            <p:spPr>
              <a:xfrm>
                <a:off x="1187624" y="2564905"/>
                <a:ext cx="864096" cy="587062"/>
              </a:xfrm>
              <a:prstGeom prst="rect">
                <a:avLst/>
              </a:prstGeom>
            </p:spPr>
            <p:txBody>
              <a:bodyPr wrap="square">
                <a:spAutoFit/>
              </a:bodyPr>
              <a:lstStyle/>
              <a:p>
                <a:pPr lvl="0" algn="ctr"/>
                <a:r>
                  <a:rPr lang="zh-CN" altLang="en-US" sz="2215" b="1" dirty="0">
                    <a:solidFill>
                      <a:prstClr val="black"/>
                    </a:solidFill>
                    <a:latin typeface="华文楷体" panose="02010600040101010101" pitchFamily="2" charset="-122"/>
                  </a:rPr>
                  <a:t>教案</a:t>
                </a:r>
              </a:p>
            </p:txBody>
          </p:sp>
          <p:pic>
            <p:nvPicPr>
              <p:cNvPr id="27" name="Picture 8" descr="C:\Users\Administrator\Pictures\90_icon_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43236" y="1728428"/>
                <a:ext cx="908484" cy="9084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组合 38"/>
            <p:cNvGrpSpPr/>
            <p:nvPr/>
          </p:nvGrpSpPr>
          <p:grpSpPr>
            <a:xfrm>
              <a:off x="1691680" y="2319668"/>
              <a:ext cx="864096" cy="1137567"/>
              <a:chOff x="2295364" y="1728934"/>
              <a:chExt cx="908484" cy="1423033"/>
            </a:xfrm>
          </p:grpSpPr>
          <p:pic>
            <p:nvPicPr>
              <p:cNvPr id="28" name="Picture 9" descr="C:\Users\Administrator\Pictures\90_icon_2.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95364" y="1728934"/>
                <a:ext cx="908484" cy="908484"/>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2339752" y="2564904"/>
                <a:ext cx="864096" cy="5870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课件</a:t>
                </a:r>
              </a:p>
            </p:txBody>
          </p:sp>
        </p:grpSp>
        <p:grpSp>
          <p:nvGrpSpPr>
            <p:cNvPr id="40" name="组合 39"/>
            <p:cNvGrpSpPr/>
            <p:nvPr/>
          </p:nvGrpSpPr>
          <p:grpSpPr>
            <a:xfrm>
              <a:off x="2555776" y="2249057"/>
              <a:ext cx="906819" cy="1178558"/>
              <a:chOff x="3491880" y="1648038"/>
              <a:chExt cx="953402" cy="1474310"/>
            </a:xfrm>
          </p:grpSpPr>
          <p:pic>
            <p:nvPicPr>
              <p:cNvPr id="31" name="Picture 12" descr="C:\Users\Administrator\Pictures\90_icon_35.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28416" y="1648038"/>
                <a:ext cx="916866" cy="916866"/>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32"/>
              <p:cNvSpPr/>
              <p:nvPr/>
            </p:nvSpPr>
            <p:spPr>
              <a:xfrm>
                <a:off x="3491880" y="2535286"/>
                <a:ext cx="864095" cy="587062"/>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学案</a:t>
                </a:r>
              </a:p>
            </p:txBody>
          </p:sp>
        </p:grpSp>
        <p:grpSp>
          <p:nvGrpSpPr>
            <p:cNvPr id="43" name="组合 42"/>
            <p:cNvGrpSpPr/>
            <p:nvPr/>
          </p:nvGrpSpPr>
          <p:grpSpPr>
            <a:xfrm>
              <a:off x="2339752" y="3476995"/>
              <a:ext cx="1218395" cy="1152342"/>
              <a:chOff x="2852895" y="2976979"/>
              <a:chExt cx="1280983" cy="1441515"/>
            </a:xfrm>
          </p:grpSpPr>
          <p:pic>
            <p:nvPicPr>
              <p:cNvPr id="30" name="Picture 11" descr="C:\Users\Administrator\Pictures\90_icon_5.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87824" y="2976979"/>
                <a:ext cx="908484" cy="908484"/>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2852895" y="3831431"/>
                <a:ext cx="1280983" cy="5870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资源包</a:t>
                </a:r>
              </a:p>
            </p:txBody>
          </p:sp>
        </p:grpSp>
        <p:grpSp>
          <p:nvGrpSpPr>
            <p:cNvPr id="42" name="组合 41"/>
            <p:cNvGrpSpPr/>
            <p:nvPr/>
          </p:nvGrpSpPr>
          <p:grpSpPr>
            <a:xfrm>
              <a:off x="687434" y="3439905"/>
              <a:ext cx="1477021" cy="1199076"/>
              <a:chOff x="1043608" y="2948134"/>
              <a:chExt cx="1552895" cy="1499977"/>
            </a:xfrm>
          </p:grpSpPr>
          <p:pic>
            <p:nvPicPr>
              <p:cNvPr id="29" name="Picture 10" descr="C:\Users\Administrator\Pictures\90_icon_3.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47292" y="2948134"/>
                <a:ext cx="908484" cy="908484"/>
              </a:xfrm>
              <a:prstGeom prst="rect">
                <a:avLst/>
              </a:prstGeom>
              <a:noFill/>
              <a:extLst>
                <a:ext uri="{909E8E84-426E-40DD-AFC4-6F175D3DCCD1}">
                  <a14:hiddenFill xmlns:a14="http://schemas.microsoft.com/office/drawing/2010/main">
                    <a:solidFill>
                      <a:srgbClr val="FFFFFF"/>
                    </a:solidFill>
                  </a14:hiddenFill>
                </a:ext>
              </a:extLst>
            </p:spPr>
          </p:pic>
          <p:sp>
            <p:nvSpPr>
              <p:cNvPr id="35" name="矩形 34"/>
              <p:cNvSpPr/>
              <p:nvPr/>
            </p:nvSpPr>
            <p:spPr>
              <a:xfrm>
                <a:off x="1043608" y="3861048"/>
                <a:ext cx="1552895" cy="5870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考试测评</a:t>
                </a:r>
              </a:p>
            </p:txBody>
          </p:sp>
        </p:grpSp>
        <p:sp>
          <p:nvSpPr>
            <p:cNvPr id="36" name="AutoShape 4"/>
            <p:cNvSpPr>
              <a:spLocks noChangeArrowheads="1"/>
            </p:cNvSpPr>
            <p:nvPr>
              <p:custDataLst>
                <p:tags r:id="rId1"/>
              </p:custDataLst>
            </p:nvPr>
          </p:nvSpPr>
          <p:spPr bwMode="white">
            <a:xfrm>
              <a:off x="201208" y="1916832"/>
              <a:ext cx="5594928" cy="3168352"/>
            </a:xfrm>
            <a:prstGeom prst="roundRect">
              <a:avLst>
                <a:gd name="adj" fmla="val 7012"/>
              </a:avLst>
            </a:prstGeom>
            <a:noFill/>
            <a:ln w="38100">
              <a:gradFill>
                <a:gsLst>
                  <a:gs pos="50000">
                    <a:srgbClr val="00DFF6"/>
                  </a:gs>
                  <a:gs pos="100000">
                    <a:srgbClr val="002774"/>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tabLst>
                  <a:tab pos="126026" algn="l"/>
                </a:tabLst>
                <a:defRPr/>
              </a:pPr>
              <a:r>
                <a:rPr lang="en-US" altLang="zh-CN" sz="1292" dirty="0">
                  <a:solidFill>
                    <a:prstClr val="black"/>
                  </a:solidFill>
                  <a:latin typeface="华文楷体" panose="02010600040101010101" pitchFamily="2" charset="-122"/>
                  <a:ea typeface="华文楷体" panose="02010600040101010101" pitchFamily="2" charset="-122"/>
                </a:rPr>
                <a:t>  </a:t>
              </a:r>
              <a:endParaRPr lang="zh-CN" altLang="en-US" sz="1292" dirty="0">
                <a:solidFill>
                  <a:prstClr val="black"/>
                </a:solidFill>
                <a:latin typeface="华文楷体" panose="02010600040101010101" pitchFamily="2" charset="-122"/>
                <a:ea typeface="华文楷体" panose="02010600040101010101" pitchFamily="2" charset="-122"/>
              </a:endParaRPr>
            </a:p>
          </p:txBody>
        </p:sp>
        <p:sp>
          <p:nvSpPr>
            <p:cNvPr id="37" name="矩形 36"/>
            <p:cNvSpPr/>
            <p:nvPr/>
          </p:nvSpPr>
          <p:spPr>
            <a:xfrm>
              <a:off x="3885699" y="4585217"/>
              <a:ext cx="1694413" cy="469296"/>
            </a:xfrm>
            <a:prstGeom prst="rect">
              <a:avLst/>
            </a:prstGeom>
          </p:spPr>
          <p:txBody>
            <a:bodyPr wrap="square">
              <a:spAutoFit/>
            </a:bodyPr>
            <a:lstStyle/>
            <a:p>
              <a:pPr lvl="0" algn="ctr"/>
              <a:r>
                <a:rPr lang="zh-CN" altLang="en-US" sz="2215" b="1" dirty="0">
                  <a:solidFill>
                    <a:srgbClr val="FF0000"/>
                  </a:solidFill>
                  <a:latin typeface="华文楷体" panose="02010600040101010101" pitchFamily="2" charset="-122"/>
                </a:rPr>
                <a:t>课堂教学</a:t>
              </a:r>
            </a:p>
          </p:txBody>
        </p:sp>
        <p:sp>
          <p:nvSpPr>
            <p:cNvPr id="38" name="Text Box 48"/>
            <p:cNvSpPr txBox="1">
              <a:spLocks noChangeArrowheads="1"/>
            </p:cNvSpPr>
            <p:nvPr/>
          </p:nvSpPr>
          <p:spPr bwMode="gray">
            <a:xfrm>
              <a:off x="201208" y="2570128"/>
              <a:ext cx="527039" cy="19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2215" b="1" dirty="0">
                  <a:solidFill>
                    <a:srgbClr val="1509B7"/>
                  </a:solidFill>
                  <a:latin typeface="黑体" panose="02010609060101010101" pitchFamily="49" charset="-122"/>
                  <a:ea typeface="黑体" panose="02010609060101010101" pitchFamily="49" charset="-122"/>
                </a:rPr>
                <a:t>云教学平台</a:t>
              </a:r>
            </a:p>
          </p:txBody>
        </p:sp>
        <p:pic>
          <p:nvPicPr>
            <p:cNvPr id="48" name="图片 5" descr="C:\Users\Administrator.Shangjx-PC\AppData\Local\Microsoft\Windows\Temporary Internet Files\Content.IE5\RMEKZ3YL\MP900316798[1].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87045" y="2204864"/>
              <a:ext cx="1374605" cy="8123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9" name="图片 27" descr="C:\Users\Administrator.Shangjx-PC\AppData\Local\Microsoft\Windows\Temporary Internet Files\Content.IE5\Y3DIMFNP\MC900416138[1].wm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39952" y="3547489"/>
              <a:ext cx="1194187" cy="74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矩形 49"/>
            <p:cNvSpPr/>
            <p:nvPr/>
          </p:nvSpPr>
          <p:spPr>
            <a:xfrm>
              <a:off x="3879562" y="2967335"/>
              <a:ext cx="1772558" cy="469296"/>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多媒体教学</a:t>
              </a:r>
            </a:p>
          </p:txBody>
        </p:sp>
        <p:sp>
          <p:nvSpPr>
            <p:cNvPr id="51" name="矩形 50"/>
            <p:cNvSpPr/>
            <p:nvPr/>
          </p:nvSpPr>
          <p:spPr>
            <a:xfrm>
              <a:off x="3885699" y="4191471"/>
              <a:ext cx="1772558" cy="469296"/>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电子书包</a:t>
              </a:r>
            </a:p>
          </p:txBody>
        </p:sp>
        <p:pic>
          <p:nvPicPr>
            <p:cNvPr id="108" name="Picture 4" descr="C:\Users\Administrator\Desktop\tango1_001.png"/>
            <p:cNvPicPr>
              <a:picLocks noChangeAspect="1" noChangeArrowheads="1"/>
            </p:cNvPicPr>
            <p:nvPr/>
          </p:nvPicPr>
          <p:blipFill>
            <a:blip r:embed="rId23" cstate="print"/>
            <a:srcRect/>
            <a:stretch>
              <a:fillRect/>
            </a:stretch>
          </p:blipFill>
          <p:spPr bwMode="auto">
            <a:xfrm>
              <a:off x="3347864" y="3045906"/>
              <a:ext cx="667619" cy="431089"/>
            </a:xfrm>
            <a:prstGeom prst="rect">
              <a:avLst/>
            </a:prstGeom>
            <a:noFill/>
          </p:spPr>
        </p:pic>
        <p:pic>
          <p:nvPicPr>
            <p:cNvPr id="109" name="Picture 4" descr="C:\Users\Administrator\Desktop\tango1_001.png"/>
            <p:cNvPicPr>
              <a:picLocks noChangeAspect="1" noChangeArrowheads="1"/>
            </p:cNvPicPr>
            <p:nvPr/>
          </p:nvPicPr>
          <p:blipFill>
            <a:blip r:embed="rId23" cstate="print"/>
            <a:srcRect/>
            <a:stretch>
              <a:fillRect/>
            </a:stretch>
          </p:blipFill>
          <p:spPr bwMode="auto">
            <a:xfrm rot="10648682" flipH="1">
              <a:off x="3354526" y="3514293"/>
              <a:ext cx="610773" cy="316208"/>
            </a:xfrm>
            <a:prstGeom prst="rect">
              <a:avLst/>
            </a:prstGeom>
            <a:noFill/>
          </p:spPr>
        </p:pic>
      </p:grpSp>
      <p:grpSp>
        <p:nvGrpSpPr>
          <p:cNvPr id="65" name="组合 64"/>
          <p:cNvGrpSpPr/>
          <p:nvPr/>
        </p:nvGrpSpPr>
        <p:grpSpPr>
          <a:xfrm>
            <a:off x="3652093" y="1758653"/>
            <a:ext cx="2206698" cy="243153"/>
            <a:chOff x="1599425" y="1404486"/>
            <a:chExt cx="2390589" cy="753557"/>
          </a:xfrm>
        </p:grpSpPr>
        <p:sp>
          <p:nvSpPr>
            <p:cNvPr id="106" name="Freeform 8"/>
            <p:cNvSpPr>
              <a:spLocks/>
            </p:cNvSpPr>
            <p:nvPr/>
          </p:nvSpPr>
          <p:spPr bwMode="gray">
            <a:xfrm rot="8443468">
              <a:off x="1599425" y="1563100"/>
              <a:ext cx="753557" cy="454587"/>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sz="1846"/>
            </a:p>
          </p:txBody>
        </p:sp>
        <p:sp>
          <p:nvSpPr>
            <p:cNvPr id="113" name="Freeform 8"/>
            <p:cNvSpPr>
              <a:spLocks/>
            </p:cNvSpPr>
            <p:nvPr/>
          </p:nvSpPr>
          <p:spPr bwMode="gray">
            <a:xfrm rot="14471789">
              <a:off x="3385942" y="1553971"/>
              <a:ext cx="753557" cy="454587"/>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sz="1846"/>
            </a:p>
          </p:txBody>
        </p:sp>
      </p:grpSp>
      <p:grpSp>
        <p:nvGrpSpPr>
          <p:cNvPr id="46" name="组合 45"/>
          <p:cNvGrpSpPr/>
          <p:nvPr/>
        </p:nvGrpSpPr>
        <p:grpSpPr>
          <a:xfrm>
            <a:off x="2884858" y="731769"/>
            <a:ext cx="5767165" cy="1159481"/>
            <a:chOff x="1174031" y="246842"/>
            <a:chExt cx="6247762" cy="1256104"/>
          </a:xfrm>
        </p:grpSpPr>
        <p:grpSp>
          <p:nvGrpSpPr>
            <p:cNvPr id="21" name="组合 20"/>
            <p:cNvGrpSpPr/>
            <p:nvPr/>
          </p:nvGrpSpPr>
          <p:grpSpPr>
            <a:xfrm>
              <a:off x="1174031" y="246842"/>
              <a:ext cx="5717650" cy="1101398"/>
              <a:chOff x="1174031" y="246842"/>
              <a:chExt cx="5717650" cy="1101398"/>
            </a:xfrm>
            <a:effectLst>
              <a:glow rad="139700">
                <a:schemeClr val="accent3">
                  <a:satMod val="175000"/>
                  <a:alpha val="40000"/>
                </a:schemeClr>
              </a:glow>
            </a:effectLst>
          </p:grpSpPr>
          <p:sp>
            <p:nvSpPr>
              <p:cNvPr id="3" name="文本框 2"/>
              <p:cNvSpPr txBox="1"/>
              <p:nvPr/>
            </p:nvSpPr>
            <p:spPr>
              <a:xfrm>
                <a:off x="1174031" y="246842"/>
                <a:ext cx="5716879" cy="300082"/>
              </a:xfrm>
              <a:prstGeom prst="rect">
                <a:avLst/>
              </a:prstGeom>
            </p:spPr>
            <p:style>
              <a:lnRef idx="1">
                <a:schemeClr val="accent5"/>
              </a:lnRef>
              <a:fillRef idx="2">
                <a:schemeClr val="accent5"/>
              </a:fillRef>
              <a:effectRef idx="1">
                <a:schemeClr val="accent5"/>
              </a:effectRef>
              <a:fontRef idx="minor">
                <a:schemeClr val="dk1"/>
              </a:fontRef>
            </p:style>
            <p:txBody>
              <a:bodyPr wrap="square" lIns="0" tIns="0" rIns="0" bIns="0" rtlCol="0">
                <a:spAutoFit/>
              </a:bodyPr>
              <a:lstStyle/>
              <a:p>
                <a:endParaRPr lang="zh-CN" altLang="en-US" dirty="0">
                  <a:solidFill>
                    <a:schemeClr val="tx1">
                      <a:lumMod val="95000"/>
                      <a:lumOff val="5000"/>
                    </a:schemeClr>
                  </a:solidFill>
                </a:endParaRPr>
              </a:p>
            </p:txBody>
          </p:sp>
          <p:grpSp>
            <p:nvGrpSpPr>
              <p:cNvPr id="2" name="组合 1"/>
              <p:cNvGrpSpPr/>
              <p:nvPr/>
            </p:nvGrpSpPr>
            <p:grpSpPr>
              <a:xfrm>
                <a:off x="1215736" y="547001"/>
                <a:ext cx="5675945" cy="801239"/>
                <a:chOff x="1223949" y="454862"/>
                <a:chExt cx="5675945" cy="801239"/>
              </a:xfrm>
            </p:grpSpPr>
            <p:grpSp>
              <p:nvGrpSpPr>
                <p:cNvPr id="45" name="组合 44"/>
                <p:cNvGrpSpPr/>
                <p:nvPr/>
              </p:nvGrpSpPr>
              <p:grpSpPr>
                <a:xfrm>
                  <a:off x="1223949" y="454862"/>
                  <a:ext cx="620619" cy="801239"/>
                  <a:chOff x="441256" y="1101628"/>
                  <a:chExt cx="620619" cy="801239"/>
                </a:xfrm>
              </p:grpSpPr>
              <p:sp>
                <p:nvSpPr>
                  <p:cNvPr id="73" name="TextBox 72"/>
                  <p:cNvSpPr txBox="1"/>
                  <p:nvPr/>
                </p:nvSpPr>
                <p:spPr>
                  <a:xfrm>
                    <a:off x="451985" y="1310343"/>
                    <a:ext cx="609890"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微课</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中心</a:t>
                    </a:r>
                  </a:p>
                </p:txBody>
              </p:sp>
              <p:pic>
                <p:nvPicPr>
                  <p:cNvPr id="74"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 name="组合 81"/>
                <p:cNvGrpSpPr/>
                <p:nvPr/>
              </p:nvGrpSpPr>
              <p:grpSpPr>
                <a:xfrm>
                  <a:off x="1815369" y="454862"/>
                  <a:ext cx="620619" cy="801239"/>
                  <a:chOff x="441256" y="1101628"/>
                  <a:chExt cx="620619" cy="801239"/>
                </a:xfrm>
              </p:grpSpPr>
              <p:sp>
                <p:nvSpPr>
                  <p:cNvPr id="83" name="TextBox 82"/>
                  <p:cNvSpPr txBox="1"/>
                  <p:nvPr/>
                </p:nvSpPr>
                <p:spPr>
                  <a:xfrm>
                    <a:off x="451985" y="1310343"/>
                    <a:ext cx="609890"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幕课</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中心</a:t>
                    </a:r>
                  </a:p>
                </p:txBody>
              </p:sp>
              <p:pic>
                <p:nvPicPr>
                  <p:cNvPr id="84"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 name="组合 84"/>
                <p:cNvGrpSpPr/>
                <p:nvPr/>
              </p:nvGrpSpPr>
              <p:grpSpPr>
                <a:xfrm>
                  <a:off x="2393314" y="454862"/>
                  <a:ext cx="620619" cy="801239"/>
                  <a:chOff x="441256" y="1101628"/>
                  <a:chExt cx="620619" cy="801239"/>
                </a:xfrm>
              </p:grpSpPr>
              <p:sp>
                <p:nvSpPr>
                  <p:cNvPr id="86" name="TextBox 85"/>
                  <p:cNvSpPr txBox="1"/>
                  <p:nvPr/>
                </p:nvSpPr>
                <p:spPr>
                  <a:xfrm>
                    <a:off x="451985" y="1310343"/>
                    <a:ext cx="609890"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素材</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中心</a:t>
                    </a:r>
                  </a:p>
                </p:txBody>
              </p:sp>
              <p:pic>
                <p:nvPicPr>
                  <p:cNvPr id="87"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 name="组合 87"/>
                <p:cNvGrpSpPr/>
                <p:nvPr/>
              </p:nvGrpSpPr>
              <p:grpSpPr>
                <a:xfrm>
                  <a:off x="2991911" y="454862"/>
                  <a:ext cx="620619" cy="801239"/>
                  <a:chOff x="441256" y="1101628"/>
                  <a:chExt cx="620619" cy="801239"/>
                </a:xfrm>
              </p:grpSpPr>
              <p:sp>
                <p:nvSpPr>
                  <p:cNvPr id="89" name="TextBox 88"/>
                  <p:cNvSpPr txBox="1"/>
                  <p:nvPr/>
                </p:nvSpPr>
                <p:spPr>
                  <a:xfrm>
                    <a:off x="451985" y="1310343"/>
                    <a:ext cx="609890"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课件</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中心</a:t>
                    </a:r>
                  </a:p>
                </p:txBody>
              </p:sp>
              <p:pic>
                <p:nvPicPr>
                  <p:cNvPr id="90"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1" name="组合 90"/>
                <p:cNvGrpSpPr/>
                <p:nvPr/>
              </p:nvGrpSpPr>
              <p:grpSpPr>
                <a:xfrm>
                  <a:off x="3555484" y="454862"/>
                  <a:ext cx="620619" cy="801239"/>
                  <a:chOff x="441256" y="1101628"/>
                  <a:chExt cx="620619" cy="801239"/>
                </a:xfrm>
              </p:grpSpPr>
              <p:sp>
                <p:nvSpPr>
                  <p:cNvPr id="92" name="TextBox 91"/>
                  <p:cNvSpPr txBox="1"/>
                  <p:nvPr/>
                </p:nvSpPr>
                <p:spPr>
                  <a:xfrm>
                    <a:off x="451985" y="1310343"/>
                    <a:ext cx="609890"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学案</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中心</a:t>
                    </a:r>
                  </a:p>
                </p:txBody>
              </p:sp>
              <p:pic>
                <p:nvPicPr>
                  <p:cNvPr id="93"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组合 93"/>
                <p:cNvGrpSpPr/>
                <p:nvPr/>
              </p:nvGrpSpPr>
              <p:grpSpPr>
                <a:xfrm>
                  <a:off x="4139408" y="454862"/>
                  <a:ext cx="620619" cy="801239"/>
                  <a:chOff x="441256" y="1101628"/>
                  <a:chExt cx="620619" cy="801239"/>
                </a:xfrm>
              </p:grpSpPr>
              <p:sp>
                <p:nvSpPr>
                  <p:cNvPr id="95" name="TextBox 94"/>
                  <p:cNvSpPr txBox="1"/>
                  <p:nvPr/>
                </p:nvSpPr>
                <p:spPr>
                  <a:xfrm>
                    <a:off x="451985" y="1310343"/>
                    <a:ext cx="609890"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试题</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中心</a:t>
                    </a:r>
                  </a:p>
                </p:txBody>
              </p:sp>
              <p:pic>
                <p:nvPicPr>
                  <p:cNvPr id="96"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 name="组合 96"/>
                <p:cNvGrpSpPr/>
                <p:nvPr/>
              </p:nvGrpSpPr>
              <p:grpSpPr>
                <a:xfrm>
                  <a:off x="4752430" y="454862"/>
                  <a:ext cx="814806" cy="801239"/>
                  <a:chOff x="349527" y="1101628"/>
                  <a:chExt cx="814806" cy="801239"/>
                </a:xfrm>
              </p:grpSpPr>
              <p:sp>
                <p:nvSpPr>
                  <p:cNvPr id="98" name="TextBox 97"/>
                  <p:cNvSpPr txBox="1"/>
                  <p:nvPr/>
                </p:nvSpPr>
                <p:spPr>
                  <a:xfrm>
                    <a:off x="349527" y="1310343"/>
                    <a:ext cx="814806"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教学设</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计中心</a:t>
                    </a:r>
                  </a:p>
                </p:txBody>
              </p:sp>
              <p:pic>
                <p:nvPicPr>
                  <p:cNvPr id="99"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 name="组合 99"/>
                <p:cNvGrpSpPr/>
                <p:nvPr/>
              </p:nvGrpSpPr>
              <p:grpSpPr>
                <a:xfrm>
                  <a:off x="5341687" y="454862"/>
                  <a:ext cx="814806" cy="801239"/>
                  <a:chOff x="349527" y="1101628"/>
                  <a:chExt cx="814806" cy="801239"/>
                </a:xfrm>
              </p:grpSpPr>
              <p:sp>
                <p:nvSpPr>
                  <p:cNvPr id="101" name="TextBox 100"/>
                  <p:cNvSpPr txBox="1"/>
                  <p:nvPr/>
                </p:nvSpPr>
                <p:spPr>
                  <a:xfrm>
                    <a:off x="349527" y="1310343"/>
                    <a:ext cx="814806"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网络课</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程中心</a:t>
                    </a:r>
                  </a:p>
                </p:txBody>
              </p:sp>
              <p:pic>
                <p:nvPicPr>
                  <p:cNvPr id="102"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 name="组合 102"/>
                <p:cNvGrpSpPr/>
                <p:nvPr/>
              </p:nvGrpSpPr>
              <p:grpSpPr>
                <a:xfrm>
                  <a:off x="6085088" y="454862"/>
                  <a:ext cx="814806" cy="801239"/>
                  <a:chOff x="349527" y="1101628"/>
                  <a:chExt cx="814806" cy="801239"/>
                </a:xfrm>
              </p:grpSpPr>
              <p:sp>
                <p:nvSpPr>
                  <p:cNvPr id="104" name="TextBox 103"/>
                  <p:cNvSpPr txBox="1"/>
                  <p:nvPr/>
                </p:nvSpPr>
                <p:spPr>
                  <a:xfrm>
                    <a:off x="349527" y="1310343"/>
                    <a:ext cx="814806" cy="592524"/>
                  </a:xfrm>
                  <a:prstGeom prst="rect">
                    <a:avLst/>
                  </a:prstGeom>
                  <a:noFill/>
                </p:spPr>
                <p:txBody>
                  <a:bodyPr wrap="none" rtlCol="0">
                    <a:spAutoFit/>
                  </a:bodyPr>
                  <a:lstStyle/>
                  <a:p>
                    <a:pPr algn="ctr"/>
                    <a:r>
                      <a:rPr lang="zh-CN" altLang="en-US" sz="1477" dirty="0">
                        <a:latin typeface="微软雅黑" pitchFamily="34" charset="-122"/>
                        <a:ea typeface="微软雅黑" pitchFamily="34" charset="-122"/>
                      </a:rPr>
                      <a:t>教学案</a:t>
                    </a:r>
                    <a:endParaRPr lang="en-US" altLang="zh-CN" sz="1477" dirty="0">
                      <a:latin typeface="微软雅黑" pitchFamily="34" charset="-122"/>
                      <a:ea typeface="微软雅黑" pitchFamily="34" charset="-122"/>
                    </a:endParaRPr>
                  </a:p>
                  <a:p>
                    <a:pPr algn="ctr"/>
                    <a:r>
                      <a:rPr lang="zh-CN" altLang="en-US" sz="1477" dirty="0">
                        <a:latin typeface="微软雅黑" pitchFamily="34" charset="-122"/>
                        <a:ea typeface="微软雅黑" pitchFamily="34" charset="-122"/>
                      </a:rPr>
                      <a:t>例中心</a:t>
                    </a:r>
                  </a:p>
                </p:txBody>
              </p:sp>
              <p:pic>
                <p:nvPicPr>
                  <p:cNvPr id="105" name="Picture 4" descr="E:\资料\图标集\function_icon_set\database_add_4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H="1">
                    <a:off x="441256" y="1101628"/>
                    <a:ext cx="577420" cy="23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2" name="文本框 21"/>
            <p:cNvSpPr txBox="1"/>
            <p:nvPr/>
          </p:nvSpPr>
          <p:spPr>
            <a:xfrm>
              <a:off x="6990842" y="280564"/>
              <a:ext cx="430951" cy="1222382"/>
            </a:xfrm>
            <a:prstGeom prst="rect">
              <a:avLst/>
            </a:prstGeom>
            <a:noFill/>
          </p:spPr>
          <p:txBody>
            <a:bodyPr vert="eaVert" wrap="square" lIns="0" tIns="0" rIns="0" bIns="0" rtlCol="0">
              <a:spAutoFit/>
            </a:bodyPr>
            <a:lstStyle/>
            <a:p>
              <a:pPr algn="ctr"/>
              <a:r>
                <a:rPr lang="zh-CN" altLang="en-US" sz="2585" dirty="0">
                  <a:solidFill>
                    <a:srgbClr val="1509B7"/>
                  </a:solidFill>
                  <a:latin typeface="黑体" panose="02010609060101010101" pitchFamily="49" charset="-122"/>
                  <a:ea typeface="黑体" panose="02010609060101010101" pitchFamily="49" charset="-122"/>
                </a:rPr>
                <a:t>云资源</a:t>
              </a:r>
            </a:p>
          </p:txBody>
        </p:sp>
      </p:grpSp>
      <p:sp>
        <p:nvSpPr>
          <p:cNvPr id="67" name="矩形 66"/>
          <p:cNvSpPr/>
          <p:nvPr/>
        </p:nvSpPr>
        <p:spPr>
          <a:xfrm>
            <a:off x="132591" y="290491"/>
            <a:ext cx="242848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Aft>
                <a:spcPts val="0"/>
              </a:spcAft>
              <a:defRPr/>
            </a:pPr>
            <a:r>
              <a:rPr lang="zh-CN" altLang="en-US" sz="2800" b="1" dirty="0" smtClean="0">
                <a:solidFill>
                  <a:srgbClr val="1509B7"/>
                </a:solidFill>
                <a:latin typeface="黑体" panose="02010609060101010101" pitchFamily="49" charset="-122"/>
                <a:ea typeface="黑体" panose="02010609060101010101" pitchFamily="49" charset="-122"/>
              </a:rPr>
              <a:t>教学支撑系统总体架构</a:t>
            </a:r>
            <a:endParaRPr lang="en-US" altLang="zh-CN" sz="2800" b="1" dirty="0">
              <a:solidFill>
                <a:srgbClr val="1509B7"/>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445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heel(1)">
                                      <p:cBhvr>
                                        <p:cTn id="17" dur="20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fltVal val="0"/>
                                          </p:val>
                                        </p:tav>
                                        <p:tav tm="100000">
                                          <p:val>
                                            <p:strVal val="#ppt_w"/>
                                          </p:val>
                                        </p:tav>
                                      </p:tavLst>
                                    </p:anim>
                                    <p:anim calcmode="lin" valueType="num">
                                      <p:cBhvr>
                                        <p:cTn id="23" dur="500" fill="hold"/>
                                        <p:tgtEl>
                                          <p:spTgt spid="64"/>
                                        </p:tgtEl>
                                        <p:attrNameLst>
                                          <p:attrName>ppt_h</p:attrName>
                                        </p:attrNameLst>
                                      </p:cBhvr>
                                      <p:tavLst>
                                        <p:tav tm="0">
                                          <p:val>
                                            <p:fltVal val="0"/>
                                          </p:val>
                                        </p:tav>
                                        <p:tav tm="100000">
                                          <p:val>
                                            <p:strVal val="#ppt_h"/>
                                          </p:val>
                                        </p:tav>
                                      </p:tavLst>
                                    </p:anim>
                                    <p:animEffect transition="in" filter="fade">
                                      <p:cBhvr>
                                        <p:cTn id="24" dur="5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直接连接符 52"/>
          <p:cNvCxnSpPr/>
          <p:nvPr/>
        </p:nvCxnSpPr>
        <p:spPr>
          <a:xfrm>
            <a:off x="2685613" y="2820270"/>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483122" y="2836940"/>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294231" y="2836940"/>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8095355" y="2820269"/>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Rectangle 3"/>
          <p:cNvSpPr txBox="1">
            <a:spLocks noChangeArrowheads="1"/>
          </p:cNvSpPr>
          <p:nvPr/>
        </p:nvSpPr>
        <p:spPr>
          <a:xfrm>
            <a:off x="0" y="-11295"/>
            <a:ext cx="9138209"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教学资源与工具软件的建设体系</a:t>
            </a:r>
            <a:endParaRPr lang="en-US" altLang="zh-CN" sz="2800" b="1" dirty="0">
              <a:solidFill>
                <a:schemeClr val="bg1"/>
              </a:solidFill>
              <a:latin typeface="仿宋_GB2312" pitchFamily="49" charset="-122"/>
              <a:ea typeface="仿宋_GB2312" pitchFamily="49" charset="-122"/>
            </a:endParaRPr>
          </a:p>
        </p:txBody>
      </p:sp>
      <p:sp>
        <p:nvSpPr>
          <p:cNvPr id="5" name="矩形 4"/>
          <p:cNvSpPr/>
          <p:nvPr/>
        </p:nvSpPr>
        <p:spPr>
          <a:xfrm>
            <a:off x="1243425" y="791797"/>
            <a:ext cx="2016224" cy="1077218"/>
          </a:xfrm>
          <a:prstGeom prst="rect">
            <a:avLst/>
          </a:prstGeom>
          <a:solidFill>
            <a:schemeClr val="bg2">
              <a:lumMod val="10000"/>
              <a:lumOff val="90000"/>
            </a:schemeClr>
          </a:solidFill>
          <a:ln w="38100">
            <a:solidFill>
              <a:srgbClr val="7030A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3200" dirty="0">
                <a:solidFill>
                  <a:srgbClr val="FF0000"/>
                </a:solidFill>
              </a:rPr>
              <a:t>任务</a:t>
            </a:r>
            <a:r>
              <a:rPr lang="en-US" altLang="zh-CN" sz="3200" dirty="0">
                <a:solidFill>
                  <a:srgbClr val="FF0000"/>
                </a:solidFill>
              </a:rPr>
              <a:t>/</a:t>
            </a:r>
            <a:r>
              <a:rPr lang="zh-CN" altLang="en-US" sz="3200" dirty="0">
                <a:solidFill>
                  <a:srgbClr val="FF0000"/>
                </a:solidFill>
              </a:rPr>
              <a:t>问题布置</a:t>
            </a:r>
            <a:endParaRPr lang="en-US" altLang="zh-CN" sz="3200" dirty="0">
              <a:solidFill>
                <a:srgbClr val="FF0000"/>
              </a:solidFill>
            </a:endParaRPr>
          </a:p>
        </p:txBody>
      </p:sp>
      <p:sp>
        <p:nvSpPr>
          <p:cNvPr id="6" name="矩形 5"/>
          <p:cNvSpPr/>
          <p:nvPr/>
        </p:nvSpPr>
        <p:spPr>
          <a:xfrm>
            <a:off x="3587017" y="771178"/>
            <a:ext cx="1728192" cy="1112639"/>
          </a:xfrm>
          <a:prstGeom prst="rect">
            <a:avLst/>
          </a:prstGeom>
          <a:solidFill>
            <a:schemeClr val="bg2">
              <a:lumMod val="10000"/>
              <a:lumOff val="90000"/>
            </a:schemeClr>
          </a:solidFill>
          <a:ln w="38100">
            <a:solidFill>
              <a:srgbClr val="7030A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endParaRPr lang="en-US" altLang="zh-CN" sz="2400" dirty="0">
              <a:solidFill>
                <a:schemeClr val="tx1"/>
              </a:solidFill>
              <a:latin typeface="微软雅黑" panose="020B0503020204020204" pitchFamily="34" charset="-122"/>
              <a:ea typeface="微软雅黑" panose="020B0503020204020204" pitchFamily="34" charset="-122"/>
            </a:endParaRPr>
          </a:p>
          <a:p>
            <a:pPr algn="ctr"/>
            <a:endParaRPr lang="en-US" altLang="zh-CN" sz="2400"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5593183" y="771178"/>
            <a:ext cx="1813864" cy="1112639"/>
          </a:xfrm>
          <a:prstGeom prst="rect">
            <a:avLst/>
          </a:prstGeom>
          <a:solidFill>
            <a:schemeClr val="bg2">
              <a:lumMod val="10000"/>
              <a:lumOff val="90000"/>
            </a:schemeClr>
          </a:solidFill>
          <a:ln w="38100">
            <a:solidFill>
              <a:srgbClr val="7030A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3200" dirty="0">
                <a:solidFill>
                  <a:srgbClr val="FF0000"/>
                </a:solidFill>
              </a:rPr>
              <a:t>试题剖析与指导</a:t>
            </a:r>
            <a:endParaRPr lang="en-US" altLang="zh-CN" sz="3200" dirty="0">
              <a:solidFill>
                <a:srgbClr val="FF0000"/>
              </a:solidFill>
            </a:endParaRPr>
          </a:p>
        </p:txBody>
      </p:sp>
      <p:sp>
        <p:nvSpPr>
          <p:cNvPr id="8" name="矩形 7"/>
          <p:cNvSpPr/>
          <p:nvPr/>
        </p:nvSpPr>
        <p:spPr>
          <a:xfrm>
            <a:off x="7660683" y="791797"/>
            <a:ext cx="1477526" cy="1077218"/>
          </a:xfrm>
          <a:prstGeom prst="rect">
            <a:avLst/>
          </a:prstGeom>
          <a:solidFill>
            <a:schemeClr val="bg2">
              <a:lumMod val="10000"/>
              <a:lumOff val="90000"/>
            </a:schemeClr>
          </a:solidFill>
          <a:ln w="38100">
            <a:solidFill>
              <a:srgbClr val="7030A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3200" dirty="0">
                <a:solidFill>
                  <a:srgbClr val="FF0000"/>
                </a:solidFill>
              </a:rPr>
              <a:t>体系</a:t>
            </a:r>
            <a:endParaRPr lang="en-US" altLang="zh-CN" sz="3200" dirty="0">
              <a:solidFill>
                <a:srgbClr val="FF0000"/>
              </a:solidFill>
            </a:endParaRPr>
          </a:p>
          <a:p>
            <a:pPr algn="ctr"/>
            <a:r>
              <a:rPr lang="zh-CN" altLang="en-US" sz="3200" dirty="0">
                <a:solidFill>
                  <a:srgbClr val="FF0000"/>
                </a:solidFill>
              </a:rPr>
              <a:t>梳理</a:t>
            </a:r>
            <a:endParaRPr lang="en-US" altLang="zh-CN" sz="3200" dirty="0">
              <a:solidFill>
                <a:srgbClr val="FF0000"/>
              </a:solidFill>
            </a:endParaRPr>
          </a:p>
        </p:txBody>
      </p:sp>
      <p:sp>
        <p:nvSpPr>
          <p:cNvPr id="10" name="TextBox 2062">
            <a:hlinkClick r:id="rId2" action="ppaction://hlinkpres?slideindex=1&amp;slidetitle="/>
          </p:cNvPr>
          <p:cNvSpPr txBox="1"/>
          <p:nvPr/>
        </p:nvSpPr>
        <p:spPr>
          <a:xfrm>
            <a:off x="1963505" y="3163034"/>
            <a:ext cx="14625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CN" altLang="en-US" sz="3200" dirty="0">
                <a:latin typeface="微软雅黑" pitchFamily="34" charset="-122"/>
                <a:ea typeface="微软雅黑" pitchFamily="34" charset="-122"/>
              </a:rPr>
              <a:t>听讲</a:t>
            </a:r>
          </a:p>
        </p:txBody>
      </p:sp>
      <p:sp>
        <p:nvSpPr>
          <p:cNvPr id="11" name="TextBox 2062"/>
          <p:cNvSpPr txBox="1"/>
          <p:nvPr/>
        </p:nvSpPr>
        <p:spPr>
          <a:xfrm>
            <a:off x="3763705" y="3161237"/>
            <a:ext cx="14625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zh-CN"/>
            </a:defPPr>
            <a:lvl1pPr algn="ctr">
              <a:defRPr sz="3200">
                <a:latin typeface="微软雅黑" pitchFamily="34" charset="-122"/>
                <a:ea typeface="微软雅黑" pitchFamily="34" charset="-122"/>
              </a:defRPr>
            </a:lvl1pPr>
          </a:lstStyle>
          <a:p>
            <a:r>
              <a:rPr lang="zh-CN" altLang="en-US" dirty="0"/>
              <a:t>读懂</a:t>
            </a:r>
          </a:p>
        </p:txBody>
      </p:sp>
      <p:sp>
        <p:nvSpPr>
          <p:cNvPr id="12" name="TextBox 2062"/>
          <p:cNvSpPr txBox="1"/>
          <p:nvPr/>
        </p:nvSpPr>
        <p:spPr>
          <a:xfrm>
            <a:off x="5599909" y="3161237"/>
            <a:ext cx="14625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zh-CN"/>
            </a:defPPr>
            <a:lvl1pPr algn="ctr">
              <a:defRPr sz="3200">
                <a:latin typeface="微软雅黑" pitchFamily="34" charset="-122"/>
                <a:ea typeface="微软雅黑" pitchFamily="34" charset="-122"/>
              </a:defRPr>
            </a:lvl1pPr>
          </a:lstStyle>
          <a:p>
            <a:r>
              <a:rPr lang="zh-CN" altLang="en-US" dirty="0" smtClean="0"/>
              <a:t>探究</a:t>
            </a:r>
            <a:endParaRPr lang="zh-CN" altLang="en-US" dirty="0"/>
          </a:p>
        </p:txBody>
      </p:sp>
      <p:sp>
        <p:nvSpPr>
          <p:cNvPr id="13" name="TextBox 2062">
            <a:hlinkClick r:id="rId3" action="ppaction://hlinkpres?slideindex=1&amp;slidetitle="/>
          </p:cNvPr>
          <p:cNvSpPr txBox="1"/>
          <p:nvPr/>
        </p:nvSpPr>
        <p:spPr>
          <a:xfrm>
            <a:off x="7364105" y="3161237"/>
            <a:ext cx="14625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zh-CN"/>
            </a:defPPr>
            <a:lvl1pPr algn="ctr">
              <a:defRPr sz="3200">
                <a:latin typeface="微软雅黑" pitchFamily="34" charset="-122"/>
                <a:ea typeface="微软雅黑" pitchFamily="34" charset="-122"/>
              </a:defRPr>
            </a:lvl1pPr>
          </a:lstStyle>
          <a:p>
            <a:r>
              <a:rPr lang="zh-CN" altLang="en-US" dirty="0" smtClean="0"/>
              <a:t>混合</a:t>
            </a:r>
            <a:endParaRPr lang="zh-CN" altLang="en-US" dirty="0"/>
          </a:p>
        </p:txBody>
      </p:sp>
      <p:sp>
        <p:nvSpPr>
          <p:cNvPr id="14" name="圆角矩形 13">
            <a:hlinkClick r:id="rId4" action="ppaction://hlinkfile"/>
          </p:cNvPr>
          <p:cNvSpPr/>
          <p:nvPr/>
        </p:nvSpPr>
        <p:spPr bwMode="auto">
          <a:xfrm>
            <a:off x="1171417" y="4456276"/>
            <a:ext cx="1656184" cy="1224136"/>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任务</a:t>
            </a:r>
            <a:r>
              <a:rPr lang="en-US" altLang="zh-CN" sz="2400" dirty="0" smtClean="0">
                <a:solidFill>
                  <a:schemeClr val="tx1"/>
                </a:solidFill>
                <a:latin typeface="微软雅黑" panose="020B0503020204020204" pitchFamily="34" charset="-122"/>
                <a:ea typeface="微软雅黑" panose="020B0503020204020204" pitchFamily="34" charset="-122"/>
              </a:rPr>
              <a:t>/</a:t>
            </a:r>
            <a:r>
              <a:rPr lang="zh-CN" altLang="en-US" sz="2400" dirty="0" smtClean="0">
                <a:solidFill>
                  <a:schemeClr val="tx1"/>
                </a:solidFill>
                <a:latin typeface="微软雅黑" panose="020B0503020204020204" pitchFamily="34" charset="-122"/>
                <a:ea typeface="微软雅黑" panose="020B0503020204020204" pitchFamily="34" charset="-122"/>
              </a:rPr>
              <a:t>问题</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16" name="圆角矩形 15">
            <a:hlinkClick r:id="rId4" action="ppaction://hlinkfile"/>
          </p:cNvPr>
          <p:cNvSpPr/>
          <p:nvPr/>
        </p:nvSpPr>
        <p:spPr bwMode="auto">
          <a:xfrm>
            <a:off x="4627801" y="4456276"/>
            <a:ext cx="1512168" cy="1224136"/>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测试提升</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17" name="圆角矩形 16">
            <a:hlinkClick r:id="rId4" action="ppaction://hlinkfile"/>
          </p:cNvPr>
          <p:cNvSpPr/>
          <p:nvPr/>
        </p:nvSpPr>
        <p:spPr bwMode="auto">
          <a:xfrm>
            <a:off x="6283985" y="4456276"/>
            <a:ext cx="1512168" cy="1224136"/>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2400" dirty="0">
                <a:solidFill>
                  <a:schemeClr val="tx1"/>
                </a:solidFill>
                <a:latin typeface="微软雅黑" panose="020B0503020204020204" pitchFamily="34" charset="-122"/>
                <a:ea typeface="微软雅黑" panose="020B0503020204020204" pitchFamily="34" charset="-122"/>
              </a:rPr>
              <a:t>体系</a:t>
            </a:r>
            <a:r>
              <a:rPr lang="zh-CN" altLang="en-US" sz="2400" dirty="0" smtClean="0">
                <a:solidFill>
                  <a:schemeClr val="tx1"/>
                </a:solidFill>
                <a:latin typeface="微软雅黑" panose="020B0503020204020204" pitchFamily="34" charset="-122"/>
                <a:ea typeface="微软雅黑" panose="020B0503020204020204" pitchFamily="34" charset="-122"/>
              </a:rPr>
              <a:t>构建</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18" name="圆角矩形 17">
            <a:hlinkClick r:id="rId4" action="ppaction://hlinkfile"/>
          </p:cNvPr>
          <p:cNvSpPr/>
          <p:nvPr/>
        </p:nvSpPr>
        <p:spPr bwMode="auto">
          <a:xfrm>
            <a:off x="7926505" y="4456276"/>
            <a:ext cx="1211704" cy="1224136"/>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r>
              <a:rPr lang="zh-CN" altLang="en-US" sz="2400" dirty="0" smtClean="0">
                <a:solidFill>
                  <a:schemeClr val="tx1"/>
                </a:solidFill>
                <a:latin typeface="微软雅黑" panose="020B0503020204020204" pitchFamily="34" charset="-122"/>
                <a:ea typeface="微软雅黑" panose="020B0503020204020204" pitchFamily="34" charset="-122"/>
              </a:rPr>
              <a:t>拓展</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957953" y="4456276"/>
            <a:ext cx="1525832" cy="1270506"/>
            <a:chOff x="2614120" y="5517232"/>
            <a:chExt cx="1525832" cy="1270506"/>
          </a:xfrm>
        </p:grpSpPr>
        <p:sp>
          <p:nvSpPr>
            <p:cNvPr id="15" name="圆角矩形 14">
              <a:hlinkClick r:id="rId4" action="ppaction://hlinkfile"/>
            </p:cNvPr>
            <p:cNvSpPr/>
            <p:nvPr/>
          </p:nvSpPr>
          <p:spPr bwMode="auto">
            <a:xfrm>
              <a:off x="2627784" y="5517232"/>
              <a:ext cx="1512168" cy="1224136"/>
            </a:xfrm>
            <a:prstGeom prst="roundRect">
              <a:avLst>
                <a:gd name="adj" fmla="val 7848"/>
              </a:avLst>
            </a:prstGeom>
            <a:solidFill>
              <a:schemeClr val="bg2">
                <a:lumMod val="10000"/>
                <a:lumOff val="90000"/>
              </a:schemeClr>
            </a:soli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a:endParaRPr lang="zh-CN" altLang="en-US" sz="2400" dirty="0">
                <a:solidFill>
                  <a:schemeClr val="tx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2627784" y="5949280"/>
              <a:ext cx="151216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131840" y="5949280"/>
              <a:ext cx="0" cy="7920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635896" y="5949280"/>
              <a:ext cx="0" cy="7920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627784" y="5517232"/>
              <a:ext cx="1512168" cy="461665"/>
            </a:xfrm>
            <a:prstGeom prst="rect">
              <a:avLst/>
            </a:prstGeom>
          </p:spPr>
          <p:txBody>
            <a:bodyPr wrap="square">
              <a:spAutoFit/>
            </a:bodyPr>
            <a:lstStyle/>
            <a:p>
              <a:pPr lvl="0" algn="ctr"/>
              <a:r>
                <a:rPr lang="zh-CN" altLang="en-US" sz="2400" dirty="0" smtClean="0">
                  <a:latin typeface="微软雅黑" panose="020B0503020204020204" pitchFamily="34" charset="-122"/>
                  <a:ea typeface="微软雅黑" panose="020B0503020204020204" pitchFamily="34" charset="-122"/>
                </a:rPr>
                <a:t>知识学习</a:t>
              </a:r>
              <a:endParaRPr lang="zh-CN" altLang="en-US" sz="2400" dirty="0">
                <a:latin typeface="微软雅黑" panose="020B0503020204020204" pitchFamily="34" charset="-122"/>
                <a:ea typeface="微软雅黑" panose="020B0503020204020204" pitchFamily="34" charset="-122"/>
              </a:endParaRPr>
            </a:p>
          </p:txBody>
        </p:sp>
        <p:sp>
          <p:nvSpPr>
            <p:cNvPr id="25" name="矩形 24"/>
            <p:cNvSpPr/>
            <p:nvPr/>
          </p:nvSpPr>
          <p:spPr>
            <a:xfrm>
              <a:off x="2614120" y="5936009"/>
              <a:ext cx="517720" cy="830997"/>
            </a:xfrm>
            <a:prstGeom prst="rect">
              <a:avLst/>
            </a:prstGeom>
          </p:spPr>
          <p:txBody>
            <a:bodyPr wrap="square">
              <a:spAutoFit/>
            </a:bodyPr>
            <a:lstStyle/>
            <a:p>
              <a:pPr lvl="0" algn="ctr"/>
              <a:r>
                <a:rPr lang="zh-CN" altLang="en-US" sz="2400" dirty="0" smtClean="0">
                  <a:latin typeface="微软雅黑" panose="020B0503020204020204" pitchFamily="34" charset="-122"/>
                  <a:ea typeface="微软雅黑" panose="020B0503020204020204" pitchFamily="34" charset="-122"/>
                </a:rPr>
                <a:t>听讲</a:t>
              </a:r>
              <a:endParaRPr lang="zh-CN" altLang="en-US" sz="2400" dirty="0">
                <a:latin typeface="微软雅黑" panose="020B0503020204020204" pitchFamily="34" charset="-122"/>
                <a:ea typeface="微软雅黑" panose="020B0503020204020204" pitchFamily="34" charset="-122"/>
              </a:endParaRPr>
            </a:p>
          </p:txBody>
        </p:sp>
        <p:sp>
          <p:nvSpPr>
            <p:cNvPr id="26" name="矩形 25"/>
            <p:cNvSpPr/>
            <p:nvPr/>
          </p:nvSpPr>
          <p:spPr>
            <a:xfrm>
              <a:off x="3111344" y="5956741"/>
              <a:ext cx="517720" cy="830997"/>
            </a:xfrm>
            <a:prstGeom prst="rect">
              <a:avLst/>
            </a:prstGeom>
          </p:spPr>
          <p:txBody>
            <a:bodyPr wrap="square">
              <a:spAutoFit/>
            </a:bodyPr>
            <a:lstStyle/>
            <a:p>
              <a:pPr lvl="0" algn="ctr"/>
              <a:r>
                <a:rPr lang="zh-CN" altLang="en-US" sz="2400" dirty="0" smtClean="0">
                  <a:latin typeface="微软雅黑" panose="020B0503020204020204" pitchFamily="34" charset="-122"/>
                  <a:ea typeface="微软雅黑" panose="020B0503020204020204" pitchFamily="34" charset="-122"/>
                </a:rPr>
                <a:t>读懂</a:t>
              </a:r>
              <a:endParaRPr lang="zh-CN" altLang="en-US" sz="2400" dirty="0">
                <a:latin typeface="微软雅黑" panose="020B0503020204020204" pitchFamily="34" charset="-122"/>
                <a:ea typeface="微软雅黑" panose="020B0503020204020204" pitchFamily="34" charset="-122"/>
              </a:endParaRPr>
            </a:p>
          </p:txBody>
        </p:sp>
        <p:sp>
          <p:nvSpPr>
            <p:cNvPr id="27" name="矩形 26"/>
            <p:cNvSpPr/>
            <p:nvPr/>
          </p:nvSpPr>
          <p:spPr>
            <a:xfrm>
              <a:off x="3605669" y="5936888"/>
              <a:ext cx="517720" cy="830997"/>
            </a:xfrm>
            <a:prstGeom prst="rect">
              <a:avLst/>
            </a:prstGeom>
          </p:spPr>
          <p:txBody>
            <a:bodyPr wrap="square">
              <a:spAutoFit/>
            </a:bodyPr>
            <a:lstStyle/>
            <a:p>
              <a:pPr lvl="0" algn="ctr"/>
              <a:r>
                <a:rPr lang="zh-CN" altLang="en-US" sz="2400" dirty="0" smtClean="0">
                  <a:latin typeface="微软雅黑" panose="020B0503020204020204" pitchFamily="34" charset="-122"/>
                  <a:ea typeface="微软雅黑" panose="020B0503020204020204" pitchFamily="34" charset="-122"/>
                </a:rPr>
                <a:t>探究</a:t>
              </a:r>
              <a:endParaRPr lang="zh-CN" altLang="en-US" sz="2400" dirty="0">
                <a:latin typeface="微软雅黑" panose="020B0503020204020204" pitchFamily="34" charset="-122"/>
                <a:ea typeface="微软雅黑" panose="020B0503020204020204" pitchFamily="34" charset="-122"/>
              </a:endParaRPr>
            </a:p>
          </p:txBody>
        </p:sp>
      </p:grpSp>
      <p:cxnSp>
        <p:nvCxnSpPr>
          <p:cNvPr id="30" name="直接连接符 29"/>
          <p:cNvCxnSpPr/>
          <p:nvPr/>
        </p:nvCxnSpPr>
        <p:spPr>
          <a:xfrm>
            <a:off x="2107521" y="4096236"/>
            <a:ext cx="6424836"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24" idx="0"/>
          </p:cNvCxnSpPr>
          <p:nvPr/>
        </p:nvCxnSpPr>
        <p:spPr>
          <a:xfrm>
            <a:off x="3714037" y="4088776"/>
            <a:ext cx="13664" cy="3675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83885" y="4096236"/>
            <a:ext cx="0" cy="36004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17" idx="0"/>
          </p:cNvCxnSpPr>
          <p:nvPr/>
        </p:nvCxnSpPr>
        <p:spPr>
          <a:xfrm>
            <a:off x="7040069" y="4096236"/>
            <a:ext cx="0" cy="36004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2107521" y="4096236"/>
            <a:ext cx="0" cy="36004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8522417" y="4088776"/>
            <a:ext cx="9940" cy="37496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0" idx="2"/>
          </p:cNvCxnSpPr>
          <p:nvPr/>
        </p:nvCxnSpPr>
        <p:spPr>
          <a:xfrm>
            <a:off x="2694755" y="3747809"/>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1" idx="2"/>
          </p:cNvCxnSpPr>
          <p:nvPr/>
        </p:nvCxnSpPr>
        <p:spPr>
          <a:xfrm>
            <a:off x="4494955" y="3746012"/>
            <a:ext cx="0" cy="34276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12" idx="2"/>
          </p:cNvCxnSpPr>
          <p:nvPr/>
        </p:nvCxnSpPr>
        <p:spPr>
          <a:xfrm>
            <a:off x="6331159" y="3746012"/>
            <a:ext cx="0" cy="34276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13" idx="2"/>
          </p:cNvCxnSpPr>
          <p:nvPr/>
        </p:nvCxnSpPr>
        <p:spPr>
          <a:xfrm>
            <a:off x="8095355" y="3746012"/>
            <a:ext cx="0" cy="34276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52" name="矩形 51">
            <a:hlinkClick r:id="rId5" action="ppaction://hlinkpres?slideindex=1&amp;slidetitle="/>
          </p:cNvPr>
          <p:cNvSpPr/>
          <p:nvPr/>
        </p:nvSpPr>
        <p:spPr>
          <a:xfrm>
            <a:off x="1171418" y="2276872"/>
            <a:ext cx="7966791"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zh-CN" altLang="en-US" sz="3200" dirty="0"/>
              <a:t>教案、导学案、任务单、课件</a:t>
            </a:r>
            <a:r>
              <a:rPr lang="en-US" altLang="zh-CN" sz="3200" dirty="0"/>
              <a:t>……</a:t>
            </a:r>
          </a:p>
        </p:txBody>
      </p:sp>
      <p:cxnSp>
        <p:nvCxnSpPr>
          <p:cNvPr id="58" name="直接连接符 57"/>
          <p:cNvCxnSpPr/>
          <p:nvPr/>
        </p:nvCxnSpPr>
        <p:spPr>
          <a:xfrm>
            <a:off x="3587017" y="1086820"/>
            <a:ext cx="1728192" cy="1228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185421" y="1107652"/>
            <a:ext cx="13664" cy="74501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689477" y="1107652"/>
            <a:ext cx="10332" cy="74074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3681365" y="692696"/>
            <a:ext cx="1512168" cy="461665"/>
          </a:xfrm>
          <a:prstGeom prst="rect">
            <a:avLst/>
          </a:prstGeom>
        </p:spPr>
        <p:txBody>
          <a:bodyPr wrap="square">
            <a:spAutoFit/>
          </a:bodyPr>
          <a:lstStyle/>
          <a:p>
            <a:pPr lvl="0" algn="ctr"/>
            <a:r>
              <a:rPr lang="zh-CN" altLang="en-US" sz="2400" dirty="0" smtClean="0">
                <a:solidFill>
                  <a:srgbClr val="FF0000"/>
                </a:solidFill>
                <a:latin typeface="微软雅黑" panose="020B0503020204020204" pitchFamily="34" charset="-122"/>
                <a:ea typeface="微软雅黑" panose="020B0503020204020204" pitchFamily="34" charset="-122"/>
              </a:rPr>
              <a:t>知识学习</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62" name="矩形 61"/>
          <p:cNvSpPr/>
          <p:nvPr/>
        </p:nvSpPr>
        <p:spPr>
          <a:xfrm>
            <a:off x="3667701" y="1075104"/>
            <a:ext cx="517720" cy="830997"/>
          </a:xfrm>
          <a:prstGeom prst="rect">
            <a:avLst/>
          </a:prstGeom>
        </p:spPr>
        <p:txBody>
          <a:bodyPr wrap="square">
            <a:spAutoFit/>
          </a:bodyPr>
          <a:lstStyle/>
          <a:p>
            <a:pPr lvl="0" algn="ctr"/>
            <a:r>
              <a:rPr lang="zh-CN" altLang="en-US" sz="2400" dirty="0" smtClean="0">
                <a:solidFill>
                  <a:srgbClr val="FF0000"/>
                </a:solidFill>
                <a:latin typeface="微软雅黑" panose="020B0503020204020204" pitchFamily="34" charset="-122"/>
                <a:ea typeface="微软雅黑" panose="020B0503020204020204" pitchFamily="34" charset="-122"/>
              </a:rPr>
              <a:t>听讲</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63" name="矩形 62"/>
          <p:cNvSpPr/>
          <p:nvPr/>
        </p:nvSpPr>
        <p:spPr>
          <a:xfrm>
            <a:off x="4164925" y="1095836"/>
            <a:ext cx="517720" cy="830997"/>
          </a:xfrm>
          <a:prstGeom prst="rect">
            <a:avLst/>
          </a:prstGeom>
        </p:spPr>
        <p:txBody>
          <a:bodyPr wrap="square">
            <a:spAutoFit/>
          </a:bodyPr>
          <a:lstStyle/>
          <a:p>
            <a:pPr lvl="0" algn="ctr"/>
            <a:r>
              <a:rPr lang="zh-CN" altLang="en-US" sz="2400" dirty="0" smtClean="0">
                <a:solidFill>
                  <a:srgbClr val="FF0000"/>
                </a:solidFill>
                <a:latin typeface="微软雅黑" panose="020B0503020204020204" pitchFamily="34" charset="-122"/>
                <a:ea typeface="微软雅黑" panose="020B0503020204020204" pitchFamily="34" charset="-122"/>
              </a:rPr>
              <a:t>读懂</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64" name="矩形 63"/>
          <p:cNvSpPr/>
          <p:nvPr/>
        </p:nvSpPr>
        <p:spPr>
          <a:xfrm>
            <a:off x="4659250" y="1075983"/>
            <a:ext cx="517720" cy="830997"/>
          </a:xfrm>
          <a:prstGeom prst="rect">
            <a:avLst/>
          </a:prstGeom>
        </p:spPr>
        <p:txBody>
          <a:bodyPr wrap="square">
            <a:spAutoFit/>
          </a:bodyPr>
          <a:lstStyle/>
          <a:p>
            <a:pPr lvl="0" algn="ctr"/>
            <a:r>
              <a:rPr lang="zh-CN" altLang="en-US" sz="2400" dirty="0" smtClean="0">
                <a:solidFill>
                  <a:srgbClr val="FF0000"/>
                </a:solidFill>
                <a:latin typeface="微软雅黑" panose="020B0503020204020204" pitchFamily="34" charset="-122"/>
                <a:ea typeface="微软雅黑" panose="020B0503020204020204" pitchFamily="34" charset="-122"/>
              </a:rPr>
              <a:t>探究</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87" name="矩形 86"/>
          <p:cNvSpPr/>
          <p:nvPr/>
        </p:nvSpPr>
        <p:spPr>
          <a:xfrm>
            <a:off x="-354415" y="863805"/>
            <a:ext cx="1512168" cy="954107"/>
          </a:xfrm>
          <a:prstGeom prst="rect">
            <a:avLst/>
          </a:prstGeom>
        </p:spPr>
        <p:txBody>
          <a:bodyPr wrap="square">
            <a:spAutoFit/>
          </a:bodyPr>
          <a:lstStyle/>
          <a:p>
            <a:pPr lvl="0" algn="ctr"/>
            <a:r>
              <a:rPr lang="zh-CN" altLang="en-US" sz="2800" b="1" dirty="0">
                <a:latin typeface="微软雅黑" panose="020B0503020204020204" pitchFamily="34" charset="-122"/>
                <a:ea typeface="微软雅黑" panose="020B0503020204020204" pitchFamily="34" charset="-122"/>
              </a:rPr>
              <a:t>微</a:t>
            </a:r>
            <a:r>
              <a:rPr lang="zh-CN" altLang="en-US" sz="2800" b="1" dirty="0" smtClean="0">
                <a:latin typeface="微软雅黑" panose="020B0503020204020204" pitchFamily="34" charset="-122"/>
                <a:ea typeface="微软雅黑" panose="020B0503020204020204" pitchFamily="34" charset="-122"/>
              </a:rPr>
              <a:t>课</a:t>
            </a:r>
            <a:endParaRPr lang="en-US" altLang="zh-CN" sz="2800" b="1" dirty="0" smtClean="0">
              <a:latin typeface="微软雅黑" panose="020B0503020204020204" pitchFamily="34" charset="-122"/>
              <a:ea typeface="微软雅黑" panose="020B0503020204020204" pitchFamily="34" charset="-122"/>
            </a:endParaRPr>
          </a:p>
          <a:p>
            <a:pPr lvl="0" algn="ctr"/>
            <a:r>
              <a:rPr lang="zh-CN" altLang="en-US" sz="2800" b="1" dirty="0" smtClean="0">
                <a:latin typeface="微软雅黑" panose="020B0503020204020204" pitchFamily="34" charset="-122"/>
                <a:ea typeface="微软雅黑" panose="020B0503020204020204" pitchFamily="34" charset="-122"/>
              </a:rPr>
              <a:t>视频</a:t>
            </a:r>
            <a:endParaRPr lang="zh-CN" altLang="en-US" sz="2800" b="1" dirty="0">
              <a:latin typeface="微软雅黑" panose="020B0503020204020204" pitchFamily="34" charset="-122"/>
              <a:ea typeface="微软雅黑" panose="020B0503020204020204" pitchFamily="34" charset="-122"/>
            </a:endParaRPr>
          </a:p>
        </p:txBody>
      </p:sp>
      <p:sp>
        <p:nvSpPr>
          <p:cNvPr id="88" name="矩形 87">
            <a:hlinkClick r:id="rId6" action="ppaction://hlinkpres?slideindex=1&amp;slidetitle="/>
          </p:cNvPr>
          <p:cNvSpPr/>
          <p:nvPr/>
        </p:nvSpPr>
        <p:spPr>
          <a:xfrm>
            <a:off x="-388830" y="2610701"/>
            <a:ext cx="1512168" cy="954107"/>
          </a:xfrm>
          <a:prstGeom prst="rect">
            <a:avLst/>
          </a:prstGeom>
        </p:spPr>
        <p:txBody>
          <a:bodyPr wrap="square">
            <a:spAutoFit/>
          </a:bodyPr>
          <a:lstStyle/>
          <a:p>
            <a:pPr lvl="0" algn="ctr"/>
            <a:r>
              <a:rPr lang="zh-CN" altLang="en-US" sz="2800" b="1" dirty="0" smtClean="0">
                <a:latin typeface="微软雅黑" panose="020B0503020204020204" pitchFamily="34" charset="-122"/>
                <a:ea typeface="微软雅黑" panose="020B0503020204020204" pitchFamily="34" charset="-122"/>
              </a:rPr>
              <a:t>典型</a:t>
            </a:r>
            <a:endParaRPr lang="en-US" altLang="zh-CN" sz="2800" b="1" dirty="0" smtClean="0">
              <a:latin typeface="微软雅黑" panose="020B0503020204020204" pitchFamily="34" charset="-122"/>
              <a:ea typeface="微软雅黑" panose="020B0503020204020204" pitchFamily="34" charset="-122"/>
            </a:endParaRPr>
          </a:p>
          <a:p>
            <a:pPr lvl="0" algn="ctr"/>
            <a:r>
              <a:rPr lang="zh-CN" altLang="en-US" sz="2800" b="1" dirty="0" smtClean="0">
                <a:latin typeface="微软雅黑" panose="020B0503020204020204" pitchFamily="34" charset="-122"/>
                <a:ea typeface="微软雅黑" panose="020B0503020204020204" pitchFamily="34" charset="-122"/>
              </a:rPr>
              <a:t>案例</a:t>
            </a:r>
            <a:endParaRPr lang="en-US" altLang="zh-CN" sz="2800" b="1" dirty="0" smtClean="0">
              <a:latin typeface="微软雅黑" panose="020B0503020204020204" pitchFamily="34" charset="-122"/>
              <a:ea typeface="微软雅黑" panose="020B0503020204020204" pitchFamily="34" charset="-122"/>
            </a:endParaRPr>
          </a:p>
        </p:txBody>
      </p:sp>
      <p:sp>
        <p:nvSpPr>
          <p:cNvPr id="89" name="矩形 88">
            <a:hlinkClick r:id="rId7" action="ppaction://hlinkfile"/>
          </p:cNvPr>
          <p:cNvSpPr/>
          <p:nvPr/>
        </p:nvSpPr>
        <p:spPr>
          <a:xfrm>
            <a:off x="-332678" y="4476371"/>
            <a:ext cx="1512168" cy="954107"/>
          </a:xfrm>
          <a:prstGeom prst="rect">
            <a:avLst/>
          </a:prstGeom>
        </p:spPr>
        <p:txBody>
          <a:bodyPr wrap="square">
            <a:spAutoFit/>
          </a:bodyPr>
          <a:lstStyle/>
          <a:p>
            <a:pPr lvl="0" algn="ctr"/>
            <a:r>
              <a:rPr lang="zh-CN" altLang="en-US" sz="2800" b="1" dirty="0" smtClean="0">
                <a:latin typeface="微软雅黑" panose="020B0503020204020204" pitchFamily="34" charset="-122"/>
                <a:ea typeface="微软雅黑" panose="020B0503020204020204" pitchFamily="34" charset="-122"/>
              </a:rPr>
              <a:t>素材</a:t>
            </a:r>
            <a:endParaRPr lang="en-US" altLang="zh-CN" sz="2800" b="1" dirty="0" smtClean="0">
              <a:latin typeface="微软雅黑" panose="020B0503020204020204" pitchFamily="34" charset="-122"/>
              <a:ea typeface="微软雅黑" panose="020B0503020204020204" pitchFamily="34" charset="-122"/>
            </a:endParaRPr>
          </a:p>
          <a:p>
            <a:pPr lvl="0" algn="ctr"/>
            <a:r>
              <a:rPr lang="zh-CN" altLang="en-US" sz="2800" b="1" dirty="0">
                <a:latin typeface="微软雅黑" panose="020B0503020204020204" pitchFamily="34" charset="-122"/>
                <a:ea typeface="微软雅黑" panose="020B0503020204020204" pitchFamily="34" charset="-122"/>
              </a:rPr>
              <a:t>工具</a:t>
            </a:r>
          </a:p>
        </p:txBody>
      </p:sp>
      <p:sp>
        <p:nvSpPr>
          <p:cNvPr id="57" name="左大括号 56"/>
          <p:cNvSpPr/>
          <p:nvPr/>
        </p:nvSpPr>
        <p:spPr>
          <a:xfrm>
            <a:off x="797555" y="2383814"/>
            <a:ext cx="303260" cy="1362198"/>
          </a:xfrm>
          <a:prstGeom prst="leftBrace">
            <a:avLst>
              <a:gd name="adj1" fmla="val 8333"/>
              <a:gd name="adj2" fmla="val 48953"/>
            </a:avLst>
          </a:prstGeom>
          <a:effectLst>
            <a:outerShdw blurRad="50800" dist="381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0" anchor="ctr"/>
          <a:lstStyle/>
          <a:p>
            <a:pPr algn="ctr"/>
            <a:endParaRPr lang="zh-CN" altLang="en-US"/>
          </a:p>
        </p:txBody>
      </p:sp>
      <p:sp>
        <p:nvSpPr>
          <p:cNvPr id="65" name="矩形 64">
            <a:hlinkClick r:id="rId8" action="ppaction://hlinkpres?slideindex=1&amp;slidetitle="/>
          </p:cNvPr>
          <p:cNvSpPr/>
          <p:nvPr/>
        </p:nvSpPr>
        <p:spPr>
          <a:xfrm>
            <a:off x="1157753" y="6054844"/>
            <a:ext cx="7966791"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zh-CN" altLang="en-US" sz="3200" dirty="0" smtClean="0"/>
              <a:t>目标、思路方法、问题设计、应用、梳理</a:t>
            </a:r>
            <a:r>
              <a:rPr lang="en-US" altLang="zh-CN" sz="3200" dirty="0" smtClean="0"/>
              <a:t>…</a:t>
            </a:r>
            <a:endParaRPr lang="en-US" altLang="zh-CN" sz="3200" dirty="0"/>
          </a:p>
        </p:txBody>
      </p:sp>
      <p:sp>
        <p:nvSpPr>
          <p:cNvPr id="66" name="矩形 65"/>
          <p:cNvSpPr/>
          <p:nvPr/>
        </p:nvSpPr>
        <p:spPr>
          <a:xfrm>
            <a:off x="-357314" y="5858197"/>
            <a:ext cx="1512168" cy="954107"/>
          </a:xfrm>
          <a:prstGeom prst="rect">
            <a:avLst/>
          </a:prstGeom>
        </p:spPr>
        <p:txBody>
          <a:bodyPr wrap="square">
            <a:spAutoFit/>
          </a:bodyPr>
          <a:lstStyle/>
          <a:p>
            <a:pPr lvl="0" algn="ctr"/>
            <a:r>
              <a:rPr lang="zh-CN" altLang="en-US" sz="2800" b="1" dirty="0">
                <a:latin typeface="微软雅黑" panose="020B0503020204020204" pitchFamily="34" charset="-122"/>
                <a:ea typeface="微软雅黑" panose="020B0503020204020204" pitchFamily="34" charset="-122"/>
              </a:rPr>
              <a:t>教学</a:t>
            </a:r>
            <a:endParaRPr lang="en-US" altLang="zh-CN" sz="2800" b="1" dirty="0" smtClean="0">
              <a:latin typeface="微软雅黑" panose="020B0503020204020204" pitchFamily="34" charset="-122"/>
              <a:ea typeface="微软雅黑" panose="020B0503020204020204" pitchFamily="34" charset="-122"/>
            </a:endParaRPr>
          </a:p>
          <a:p>
            <a:pPr lvl="0" algn="ctr"/>
            <a:r>
              <a:rPr lang="zh-CN" altLang="en-US" sz="2800" b="1" dirty="0" smtClean="0">
                <a:latin typeface="微软雅黑" panose="020B0503020204020204" pitchFamily="34" charset="-122"/>
                <a:ea typeface="微软雅黑" panose="020B0503020204020204" pitchFamily="34" charset="-122"/>
              </a:rPr>
              <a:t>指导</a:t>
            </a:r>
            <a:endParaRPr lang="zh-CN" altLang="en-US" sz="2800" b="1" dirty="0">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2306196" y="1894182"/>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489483" y="1906101"/>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6532894" y="1910055"/>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465730" y="1908984"/>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056411" y="5706050"/>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763705" y="5706050"/>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5436096" y="5680412"/>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7062409" y="5680412"/>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8532357" y="5680411"/>
            <a:ext cx="0" cy="34096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par>
                                <p:cTn id="35" presetID="22" presetClass="entr" presetSubtype="4"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4"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par>
                                <p:cTn id="41" presetID="22" presetClass="entr" presetSubtype="4"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par>
                                <p:cTn id="44" presetID="22" presetClass="entr" presetSubtype="4"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down)">
                                      <p:cBhvr>
                                        <p:cTn id="46" dur="500"/>
                                        <p:tgtEl>
                                          <p:spTgt spid="51"/>
                                        </p:tgtEl>
                                      </p:cBhvr>
                                    </p:animEffect>
                                  </p:childTnLst>
                                </p:cTn>
                              </p:par>
                              <p:par>
                                <p:cTn id="47" presetID="22" presetClass="entr" presetSubtype="4"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down)">
                                      <p:cBhvr>
                                        <p:cTn id="49" dur="500"/>
                                        <p:tgtEl>
                                          <p:spTgt spid="38"/>
                                        </p:tgtEl>
                                      </p:cBhvr>
                                    </p:animEffec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down)">
                                      <p:cBhvr>
                                        <p:cTn id="55" dur="500"/>
                                        <p:tgtEl>
                                          <p:spTgt spid="34"/>
                                        </p:tgtEl>
                                      </p:cBhvr>
                                    </p:animEffect>
                                  </p:childTnLst>
                                </p:cTn>
                              </p:par>
                              <p:par>
                                <p:cTn id="56" presetID="22" presetClass="entr" presetSubtype="4"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down)">
                                      <p:cBhvr>
                                        <p:cTn id="58" dur="500"/>
                                        <p:tgtEl>
                                          <p:spTgt spid="36"/>
                                        </p:tgtEl>
                                      </p:cBhvr>
                                    </p:animEffect>
                                  </p:childTnLst>
                                </p:cTn>
                              </p:par>
                              <p:par>
                                <p:cTn id="59" presetID="2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500"/>
                                        <p:tgtEl>
                                          <p:spTgt spid="40"/>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down)">
                                      <p:cBhvr>
                                        <p:cTn id="65" dur="500"/>
                                        <p:tgtEl>
                                          <p:spTgt spid="1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1000"/>
                            </p:stCondLst>
                            <p:childTnLst>
                              <p:par>
                                <p:cTn id="76" presetID="22" presetClass="entr" presetSubtype="4"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down)">
                                      <p:cBhvr>
                                        <p:cTn id="78" dur="500"/>
                                        <p:tgtEl>
                                          <p:spTgt spid="53"/>
                                        </p:tgtEl>
                                      </p:cBhvr>
                                    </p:animEffect>
                                  </p:childTnLst>
                                </p:cTn>
                              </p:par>
                              <p:par>
                                <p:cTn id="79" presetID="22" presetClass="entr" presetSubtype="4"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500"/>
                                        <p:tgtEl>
                                          <p:spTgt spid="54"/>
                                        </p:tgtEl>
                                      </p:cBhvr>
                                    </p:animEffect>
                                  </p:childTnLst>
                                </p:cTn>
                              </p:par>
                              <p:par>
                                <p:cTn id="82" presetID="22" presetClass="entr" presetSubtype="4"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down)">
                                      <p:cBhvr>
                                        <p:cTn id="84" dur="500"/>
                                        <p:tgtEl>
                                          <p:spTgt spid="55"/>
                                        </p:tgtEl>
                                      </p:cBhvr>
                                    </p:animEffect>
                                  </p:childTnLst>
                                </p:cTn>
                              </p:par>
                              <p:par>
                                <p:cTn id="85" presetID="22" presetClass="entr" presetSubtype="4"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down)">
                                      <p:cBhvr>
                                        <p:cTn id="87" dur="500"/>
                                        <p:tgtEl>
                                          <p:spTgt spid="56"/>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par>
                          <p:cTn id="92" fill="hold">
                            <p:stCondLst>
                              <p:cond delay="2000"/>
                            </p:stCondLst>
                            <p:childTnLst>
                              <p:par>
                                <p:cTn id="93" presetID="1"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childTnLst>
                          </p:cTn>
                        </p:par>
                        <p:par>
                          <p:cTn id="95" fill="hold">
                            <p:stCondLst>
                              <p:cond delay="2000"/>
                            </p:stCondLst>
                            <p:childTnLst>
                              <p:par>
                                <p:cTn id="96" presetID="10" presetClass="entr" presetSubtype="0" fill="hold" grpId="0" nodeType="afterEffect">
                                  <p:stCondLst>
                                    <p:cond delay="0"/>
                                  </p:stCondLst>
                                  <p:childTnLst>
                                    <p:set>
                                      <p:cBhvr>
                                        <p:cTn id="97" dur="1" fill="hold">
                                          <p:stCondLst>
                                            <p:cond delay="0"/>
                                          </p:stCondLst>
                                        </p:cTn>
                                        <p:tgtEl>
                                          <p:spTgt spid="88"/>
                                        </p:tgtEl>
                                        <p:attrNameLst>
                                          <p:attrName>style.visibility</p:attrName>
                                        </p:attrNameLst>
                                      </p:cBhvr>
                                      <p:to>
                                        <p:strVal val="visible"/>
                                      </p:to>
                                    </p:set>
                                    <p:animEffect transition="in" filter="fade">
                                      <p:cBhvr>
                                        <p:cTn id="98" dur="500"/>
                                        <p:tgtEl>
                                          <p:spTgt spid="88"/>
                                        </p:tgtEl>
                                      </p:cBhvr>
                                    </p:animEffect>
                                  </p:childTnLst>
                                </p:cTn>
                              </p:par>
                            </p:childTnLst>
                          </p:cTn>
                        </p:par>
                        <p:par>
                          <p:cTn id="99" fill="hold">
                            <p:stCondLst>
                              <p:cond delay="2500"/>
                            </p:stCondLst>
                            <p:childTnLst>
                              <p:par>
                                <p:cTn id="100" presetID="22" presetClass="entr" presetSubtype="4"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down)">
                                      <p:cBhvr>
                                        <p:cTn id="102" dur="500"/>
                                        <p:tgtEl>
                                          <p:spTgt spid="5"/>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down)">
                                      <p:cBhvr>
                                        <p:cTn id="105" dur="500"/>
                                        <p:tgtEl>
                                          <p:spTgt spid="6"/>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wipe(down)">
                                      <p:cBhvr>
                                        <p:cTn id="108" dur="500"/>
                                        <p:tgtEl>
                                          <p:spTgt spid="7"/>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down)">
                                      <p:cBhvr>
                                        <p:cTn id="111" dur="500"/>
                                        <p:tgtEl>
                                          <p:spTgt spid="8"/>
                                        </p:tgtEl>
                                      </p:cBhvr>
                                    </p:animEffect>
                                  </p:childTnLst>
                                </p:cTn>
                              </p:par>
                              <p:par>
                                <p:cTn id="112" presetID="22" presetClass="entr" presetSubtype="4" fill="hold"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wipe(down)">
                                      <p:cBhvr>
                                        <p:cTn id="114" dur="500"/>
                                        <p:tgtEl>
                                          <p:spTgt spid="58"/>
                                        </p:tgtEl>
                                      </p:cBhvr>
                                    </p:animEffect>
                                  </p:childTnLst>
                                </p:cTn>
                              </p:par>
                              <p:par>
                                <p:cTn id="115" presetID="22" presetClass="entr" presetSubtype="4" fill="hold" nodeType="withEffect">
                                  <p:stCondLst>
                                    <p:cond delay="0"/>
                                  </p:stCondLst>
                                  <p:childTnLst>
                                    <p:set>
                                      <p:cBhvr>
                                        <p:cTn id="116" dur="1" fill="hold">
                                          <p:stCondLst>
                                            <p:cond delay="0"/>
                                          </p:stCondLst>
                                        </p:cTn>
                                        <p:tgtEl>
                                          <p:spTgt spid="59"/>
                                        </p:tgtEl>
                                        <p:attrNameLst>
                                          <p:attrName>style.visibility</p:attrName>
                                        </p:attrNameLst>
                                      </p:cBhvr>
                                      <p:to>
                                        <p:strVal val="visible"/>
                                      </p:to>
                                    </p:set>
                                    <p:animEffect transition="in" filter="wipe(down)">
                                      <p:cBhvr>
                                        <p:cTn id="117" dur="500"/>
                                        <p:tgtEl>
                                          <p:spTgt spid="59"/>
                                        </p:tgtEl>
                                      </p:cBhvr>
                                    </p:animEffect>
                                  </p:childTnLst>
                                </p:cTn>
                              </p:par>
                              <p:par>
                                <p:cTn id="118" presetID="22" presetClass="entr" presetSubtype="4" fill="hold" nodeType="with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down)">
                                      <p:cBhvr>
                                        <p:cTn id="120" dur="500"/>
                                        <p:tgtEl>
                                          <p:spTgt spid="60"/>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down)">
                                      <p:cBhvr>
                                        <p:cTn id="123" dur="500"/>
                                        <p:tgtEl>
                                          <p:spTgt spid="61"/>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wipe(down)">
                                      <p:cBhvr>
                                        <p:cTn id="126" dur="500"/>
                                        <p:tgtEl>
                                          <p:spTgt spid="62"/>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wipe(down)">
                                      <p:cBhvr>
                                        <p:cTn id="129" dur="500"/>
                                        <p:tgtEl>
                                          <p:spTgt spid="63"/>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64"/>
                                        </p:tgtEl>
                                        <p:attrNameLst>
                                          <p:attrName>style.visibility</p:attrName>
                                        </p:attrNameLst>
                                      </p:cBhvr>
                                      <p:to>
                                        <p:strVal val="visible"/>
                                      </p:to>
                                    </p:set>
                                    <p:animEffect transition="in" filter="wipe(down)">
                                      <p:cBhvr>
                                        <p:cTn id="132" dur="500"/>
                                        <p:tgtEl>
                                          <p:spTgt spid="64"/>
                                        </p:tgtEl>
                                      </p:cBhvr>
                                    </p:animEffect>
                                  </p:childTnLst>
                                </p:cTn>
                              </p:par>
                            </p:childTnLst>
                          </p:cTn>
                        </p:par>
                        <p:par>
                          <p:cTn id="133" fill="hold">
                            <p:stCondLst>
                              <p:cond delay="3000"/>
                            </p:stCondLst>
                            <p:childTnLst>
                              <p:par>
                                <p:cTn id="134" presetID="10" presetClass="entr" presetSubtype="0" fill="hold" grpId="0" nodeType="afterEffect">
                                  <p:stCondLst>
                                    <p:cond delay="0"/>
                                  </p:stCondLst>
                                  <p:childTnLst>
                                    <p:set>
                                      <p:cBhvr>
                                        <p:cTn id="135" dur="1" fill="hold">
                                          <p:stCondLst>
                                            <p:cond delay="0"/>
                                          </p:stCondLst>
                                        </p:cTn>
                                        <p:tgtEl>
                                          <p:spTgt spid="87"/>
                                        </p:tgtEl>
                                        <p:attrNameLst>
                                          <p:attrName>style.visibility</p:attrName>
                                        </p:attrNameLst>
                                      </p:cBhvr>
                                      <p:to>
                                        <p:strVal val="visible"/>
                                      </p:to>
                                    </p:set>
                                    <p:animEffect transition="in" filter="fade">
                                      <p:cBhvr>
                                        <p:cTn id="136" dur="500"/>
                                        <p:tgtEl>
                                          <p:spTgt spid="87"/>
                                        </p:tgtEl>
                                      </p:cBhvr>
                                    </p:animEffect>
                                  </p:childTnLst>
                                </p:cTn>
                              </p:par>
                            </p:childTnLst>
                          </p:cTn>
                        </p:par>
                        <p:par>
                          <p:cTn id="137" fill="hold">
                            <p:stCondLst>
                              <p:cond delay="3500"/>
                            </p:stCondLst>
                            <p:childTnLst>
                              <p:par>
                                <p:cTn id="138" presetID="10" presetClass="entr" presetSubtype="0" fill="hold" grpId="0" nodeType="afterEffect">
                                  <p:stCondLst>
                                    <p:cond delay="0"/>
                                  </p:stCondLst>
                                  <p:childTnLst>
                                    <p:set>
                                      <p:cBhvr>
                                        <p:cTn id="139" dur="1" fill="hold">
                                          <p:stCondLst>
                                            <p:cond delay="0"/>
                                          </p:stCondLst>
                                        </p:cTn>
                                        <p:tgtEl>
                                          <p:spTgt spid="65"/>
                                        </p:tgtEl>
                                        <p:attrNameLst>
                                          <p:attrName>style.visibility</p:attrName>
                                        </p:attrNameLst>
                                      </p:cBhvr>
                                      <p:to>
                                        <p:strVal val="visible"/>
                                      </p:to>
                                    </p:set>
                                    <p:animEffect transition="in" filter="fade">
                                      <p:cBhvr>
                                        <p:cTn id="140" dur="500"/>
                                        <p:tgtEl>
                                          <p:spTgt spid="65"/>
                                        </p:tgtEl>
                                      </p:cBhvr>
                                    </p:animEffect>
                                  </p:childTnLst>
                                </p:cTn>
                              </p:par>
                            </p:childTnLst>
                          </p:cTn>
                        </p:par>
                        <p:par>
                          <p:cTn id="141" fill="hold">
                            <p:stCondLst>
                              <p:cond delay="4000"/>
                            </p:stCondLst>
                            <p:childTnLst>
                              <p:par>
                                <p:cTn id="142" presetID="22" presetClass="entr" presetSubtype="4" fill="hold" nodeType="afterEffect">
                                  <p:stCondLst>
                                    <p:cond delay="0"/>
                                  </p:stCondLst>
                                  <p:childTnLst>
                                    <p:set>
                                      <p:cBhvr>
                                        <p:cTn id="143" dur="1" fill="hold">
                                          <p:stCondLst>
                                            <p:cond delay="0"/>
                                          </p:stCondLst>
                                        </p:cTn>
                                        <p:tgtEl>
                                          <p:spTgt spid="70"/>
                                        </p:tgtEl>
                                        <p:attrNameLst>
                                          <p:attrName>style.visibility</p:attrName>
                                        </p:attrNameLst>
                                      </p:cBhvr>
                                      <p:to>
                                        <p:strVal val="visible"/>
                                      </p:to>
                                    </p:set>
                                    <p:animEffect transition="in" filter="wipe(down)">
                                      <p:cBhvr>
                                        <p:cTn id="144" dur="500"/>
                                        <p:tgtEl>
                                          <p:spTgt spid="70"/>
                                        </p:tgtEl>
                                      </p:cBhvr>
                                    </p:animEffect>
                                  </p:childTnLst>
                                </p:cTn>
                              </p:par>
                            </p:childTnLst>
                          </p:cTn>
                        </p:par>
                        <p:par>
                          <p:cTn id="145" fill="hold">
                            <p:stCondLst>
                              <p:cond delay="4500"/>
                            </p:stCondLst>
                            <p:childTnLst>
                              <p:par>
                                <p:cTn id="146" presetID="22" presetClass="entr" presetSubtype="4" fill="hold" nodeType="afterEffect">
                                  <p:stCondLst>
                                    <p:cond delay="0"/>
                                  </p:stCondLst>
                                  <p:childTnLst>
                                    <p:set>
                                      <p:cBhvr>
                                        <p:cTn id="147" dur="1" fill="hold">
                                          <p:stCondLst>
                                            <p:cond delay="0"/>
                                          </p:stCondLst>
                                        </p:cTn>
                                        <p:tgtEl>
                                          <p:spTgt spid="71"/>
                                        </p:tgtEl>
                                        <p:attrNameLst>
                                          <p:attrName>style.visibility</p:attrName>
                                        </p:attrNameLst>
                                      </p:cBhvr>
                                      <p:to>
                                        <p:strVal val="visible"/>
                                      </p:to>
                                    </p:set>
                                    <p:animEffect transition="in" filter="wipe(down)">
                                      <p:cBhvr>
                                        <p:cTn id="148" dur="500"/>
                                        <p:tgtEl>
                                          <p:spTgt spid="71"/>
                                        </p:tgtEl>
                                      </p:cBhvr>
                                    </p:animEffect>
                                  </p:childTnLst>
                                </p:cTn>
                              </p:par>
                            </p:childTnLst>
                          </p:cTn>
                        </p:par>
                        <p:par>
                          <p:cTn id="149" fill="hold">
                            <p:stCondLst>
                              <p:cond delay="5000"/>
                            </p:stCondLst>
                            <p:childTnLst>
                              <p:par>
                                <p:cTn id="150" presetID="22" presetClass="entr" presetSubtype="4" fill="hold" nodeType="afterEffect">
                                  <p:stCondLst>
                                    <p:cond delay="0"/>
                                  </p:stCondLst>
                                  <p:childTnLst>
                                    <p:set>
                                      <p:cBhvr>
                                        <p:cTn id="151" dur="1" fill="hold">
                                          <p:stCondLst>
                                            <p:cond delay="0"/>
                                          </p:stCondLst>
                                        </p:cTn>
                                        <p:tgtEl>
                                          <p:spTgt spid="76"/>
                                        </p:tgtEl>
                                        <p:attrNameLst>
                                          <p:attrName>style.visibility</p:attrName>
                                        </p:attrNameLst>
                                      </p:cBhvr>
                                      <p:to>
                                        <p:strVal val="visible"/>
                                      </p:to>
                                    </p:set>
                                    <p:animEffect transition="in" filter="wipe(down)">
                                      <p:cBhvr>
                                        <p:cTn id="152" dur="500"/>
                                        <p:tgtEl>
                                          <p:spTgt spid="76"/>
                                        </p:tgtEl>
                                      </p:cBhvr>
                                    </p:animEffect>
                                  </p:childTnLst>
                                </p:cTn>
                              </p:par>
                            </p:childTnLst>
                          </p:cTn>
                        </p:par>
                        <p:par>
                          <p:cTn id="153" fill="hold">
                            <p:stCondLst>
                              <p:cond delay="5500"/>
                            </p:stCondLst>
                            <p:childTnLst>
                              <p:par>
                                <p:cTn id="154" presetID="22" presetClass="entr" presetSubtype="4" fill="hold" nodeType="afterEffect">
                                  <p:stCondLst>
                                    <p:cond delay="0"/>
                                  </p:stCondLst>
                                  <p:childTnLst>
                                    <p:set>
                                      <p:cBhvr>
                                        <p:cTn id="155" dur="1" fill="hold">
                                          <p:stCondLst>
                                            <p:cond delay="0"/>
                                          </p:stCondLst>
                                        </p:cTn>
                                        <p:tgtEl>
                                          <p:spTgt spid="77"/>
                                        </p:tgtEl>
                                        <p:attrNameLst>
                                          <p:attrName>style.visibility</p:attrName>
                                        </p:attrNameLst>
                                      </p:cBhvr>
                                      <p:to>
                                        <p:strVal val="visible"/>
                                      </p:to>
                                    </p:set>
                                    <p:animEffect transition="in" filter="wipe(down)">
                                      <p:cBhvr>
                                        <p:cTn id="156" dur="500"/>
                                        <p:tgtEl>
                                          <p:spTgt spid="77"/>
                                        </p:tgtEl>
                                      </p:cBhvr>
                                    </p:animEffect>
                                  </p:childTnLst>
                                </p:cTn>
                              </p:par>
                            </p:childTnLst>
                          </p:cTn>
                        </p:par>
                        <p:par>
                          <p:cTn id="157" fill="hold">
                            <p:stCondLst>
                              <p:cond delay="6000"/>
                            </p:stCondLst>
                            <p:childTnLst>
                              <p:par>
                                <p:cTn id="158" presetID="22" presetClass="entr" presetSubtype="4" fill="hold" nodeType="after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wipe(down)">
                                      <p:cBhvr>
                                        <p:cTn id="160" dur="500"/>
                                        <p:tgtEl>
                                          <p:spTgt spid="78"/>
                                        </p:tgtEl>
                                      </p:cBhvr>
                                    </p:animEffect>
                                  </p:childTnLst>
                                </p:cTn>
                              </p:par>
                            </p:childTnLst>
                          </p:cTn>
                        </p:par>
                        <p:par>
                          <p:cTn id="161" fill="hold">
                            <p:stCondLst>
                              <p:cond delay="6500"/>
                            </p:stCondLst>
                            <p:childTnLst>
                              <p:par>
                                <p:cTn id="162" presetID="22" presetClass="entr" presetSubtype="4" fill="hold" nodeType="afterEffect">
                                  <p:stCondLst>
                                    <p:cond delay="0"/>
                                  </p:stCondLst>
                                  <p:childTnLst>
                                    <p:set>
                                      <p:cBhvr>
                                        <p:cTn id="163" dur="1" fill="hold">
                                          <p:stCondLst>
                                            <p:cond delay="0"/>
                                          </p:stCondLst>
                                        </p:cTn>
                                        <p:tgtEl>
                                          <p:spTgt spid="79"/>
                                        </p:tgtEl>
                                        <p:attrNameLst>
                                          <p:attrName>style.visibility</p:attrName>
                                        </p:attrNameLst>
                                      </p:cBhvr>
                                      <p:to>
                                        <p:strVal val="visible"/>
                                      </p:to>
                                    </p:set>
                                    <p:animEffect transition="in" filter="wipe(down)">
                                      <p:cBhvr>
                                        <p:cTn id="164" dur="500"/>
                                        <p:tgtEl>
                                          <p:spTgt spid="79"/>
                                        </p:tgtEl>
                                      </p:cBhvr>
                                    </p:animEffect>
                                  </p:childTnLst>
                                </p:cTn>
                              </p:par>
                            </p:childTnLst>
                          </p:cTn>
                        </p:par>
                        <p:par>
                          <p:cTn id="165" fill="hold">
                            <p:stCondLst>
                              <p:cond delay="7000"/>
                            </p:stCondLst>
                            <p:childTnLst>
                              <p:par>
                                <p:cTn id="166" presetID="22" presetClass="entr" presetSubtype="4" fill="hold" nodeType="afterEffect">
                                  <p:stCondLst>
                                    <p:cond delay="0"/>
                                  </p:stCondLst>
                                  <p:childTnLst>
                                    <p:set>
                                      <p:cBhvr>
                                        <p:cTn id="167" dur="1" fill="hold">
                                          <p:stCondLst>
                                            <p:cond delay="0"/>
                                          </p:stCondLst>
                                        </p:cTn>
                                        <p:tgtEl>
                                          <p:spTgt spid="80"/>
                                        </p:tgtEl>
                                        <p:attrNameLst>
                                          <p:attrName>style.visibility</p:attrName>
                                        </p:attrNameLst>
                                      </p:cBhvr>
                                      <p:to>
                                        <p:strVal val="visible"/>
                                      </p:to>
                                    </p:set>
                                    <p:animEffect transition="in" filter="wipe(down)">
                                      <p:cBhvr>
                                        <p:cTn id="168" dur="500"/>
                                        <p:tgtEl>
                                          <p:spTgt spid="80"/>
                                        </p:tgtEl>
                                      </p:cBhvr>
                                    </p:animEffect>
                                  </p:childTnLst>
                                </p:cTn>
                              </p:par>
                            </p:childTnLst>
                          </p:cTn>
                        </p:par>
                        <p:par>
                          <p:cTn id="169" fill="hold">
                            <p:stCondLst>
                              <p:cond delay="7500"/>
                            </p:stCondLst>
                            <p:childTnLst>
                              <p:par>
                                <p:cTn id="170" presetID="22" presetClass="entr" presetSubtype="4" fill="hold" nodeType="afterEffect">
                                  <p:stCondLst>
                                    <p:cond delay="0"/>
                                  </p:stCondLst>
                                  <p:childTnLst>
                                    <p:set>
                                      <p:cBhvr>
                                        <p:cTn id="171" dur="1" fill="hold">
                                          <p:stCondLst>
                                            <p:cond delay="0"/>
                                          </p:stCondLst>
                                        </p:cTn>
                                        <p:tgtEl>
                                          <p:spTgt spid="81"/>
                                        </p:tgtEl>
                                        <p:attrNameLst>
                                          <p:attrName>style.visibility</p:attrName>
                                        </p:attrNameLst>
                                      </p:cBhvr>
                                      <p:to>
                                        <p:strVal val="visible"/>
                                      </p:to>
                                    </p:set>
                                    <p:animEffect transition="in" filter="wipe(down)">
                                      <p:cBhvr>
                                        <p:cTn id="172" dur="500"/>
                                        <p:tgtEl>
                                          <p:spTgt spid="81"/>
                                        </p:tgtEl>
                                      </p:cBhvr>
                                    </p:animEffect>
                                  </p:childTnLst>
                                </p:cTn>
                              </p:par>
                            </p:childTnLst>
                          </p:cTn>
                        </p:par>
                        <p:par>
                          <p:cTn id="173" fill="hold">
                            <p:stCondLst>
                              <p:cond delay="8000"/>
                            </p:stCondLst>
                            <p:childTnLst>
                              <p:par>
                                <p:cTn id="174" presetID="22" presetClass="entr" presetSubtype="4" fill="hold" nodeType="afterEffect">
                                  <p:stCondLst>
                                    <p:cond delay="0"/>
                                  </p:stCondLst>
                                  <p:childTnLst>
                                    <p:set>
                                      <p:cBhvr>
                                        <p:cTn id="175" dur="1" fill="hold">
                                          <p:stCondLst>
                                            <p:cond delay="0"/>
                                          </p:stCondLst>
                                        </p:cTn>
                                        <p:tgtEl>
                                          <p:spTgt spid="82"/>
                                        </p:tgtEl>
                                        <p:attrNameLst>
                                          <p:attrName>style.visibility</p:attrName>
                                        </p:attrNameLst>
                                      </p:cBhvr>
                                      <p:to>
                                        <p:strVal val="visible"/>
                                      </p:to>
                                    </p:set>
                                    <p:animEffect transition="in" filter="wipe(down)">
                                      <p:cBhvr>
                                        <p:cTn id="17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6" grpId="0" animBg="1"/>
      <p:bldP spid="17" grpId="0" animBg="1"/>
      <p:bldP spid="18" grpId="0" animBg="1"/>
      <p:bldP spid="52" grpId="0" animBg="1"/>
      <p:bldP spid="61" grpId="0"/>
      <p:bldP spid="62" grpId="0"/>
      <p:bldP spid="63" grpId="0"/>
      <p:bldP spid="64" grpId="0"/>
      <p:bldP spid="87" grpId="0"/>
      <p:bldP spid="88" grpId="0"/>
      <p:bldP spid="89" grpId="0"/>
      <p:bldP spid="57" grpId="0" animBg="1"/>
      <p:bldP spid="65" grpId="0" animBg="1"/>
      <p:bldP spid="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文本框 79"/>
          <p:cNvSpPr txBox="1"/>
          <p:nvPr/>
        </p:nvSpPr>
        <p:spPr>
          <a:xfrm>
            <a:off x="583864" y="2647316"/>
            <a:ext cx="8042740" cy="276999"/>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endParaRPr lang="zh-CN" altLang="en-US" dirty="0">
              <a:solidFill>
                <a:schemeClr val="tx1">
                  <a:lumMod val="95000"/>
                  <a:lumOff val="5000"/>
                </a:schemeClr>
              </a:solidFill>
            </a:endParaRPr>
          </a:p>
        </p:txBody>
      </p:sp>
      <p:grpSp>
        <p:nvGrpSpPr>
          <p:cNvPr id="77" name="组合 76"/>
          <p:cNvGrpSpPr/>
          <p:nvPr/>
        </p:nvGrpSpPr>
        <p:grpSpPr>
          <a:xfrm>
            <a:off x="1780794" y="2809540"/>
            <a:ext cx="1342165" cy="1211648"/>
            <a:chOff x="1937242" y="5111231"/>
            <a:chExt cx="1454012" cy="1312619"/>
          </a:xfrm>
        </p:grpSpPr>
        <p:sp>
          <p:nvSpPr>
            <p:cNvPr id="117" name="TextBox 85"/>
            <p:cNvSpPr txBox="1"/>
            <p:nvPr/>
          </p:nvSpPr>
          <p:spPr>
            <a:xfrm>
              <a:off x="1937242" y="5585287"/>
              <a:ext cx="1454012" cy="838563"/>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学科版本资源库</a:t>
              </a:r>
              <a:r>
                <a:rPr lang="en-US" altLang="zh-CN" sz="2215" b="1" dirty="0">
                  <a:solidFill>
                    <a:prstClr val="black"/>
                  </a:solidFill>
                  <a:latin typeface="华文楷体" panose="02010600040101010101" pitchFamily="2" charset="-122"/>
                </a:rPr>
                <a:t>1</a:t>
              </a:r>
              <a:endParaRPr lang="zh-CN" altLang="en-US" sz="2215" b="1" dirty="0">
                <a:solidFill>
                  <a:prstClr val="black"/>
                </a:solidFill>
                <a:latin typeface="华文楷体" panose="02010600040101010101" pitchFamily="2" charset="-122"/>
              </a:endParaRPr>
            </a:p>
          </p:txBody>
        </p:sp>
        <p:pic>
          <p:nvPicPr>
            <p:cNvPr id="118"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19089" y="5111231"/>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 name="组合 142"/>
          <p:cNvGrpSpPr/>
          <p:nvPr/>
        </p:nvGrpSpPr>
        <p:grpSpPr>
          <a:xfrm>
            <a:off x="4167038" y="2809540"/>
            <a:ext cx="1342165" cy="1211648"/>
            <a:chOff x="1937242" y="5111231"/>
            <a:chExt cx="1454012" cy="1312619"/>
          </a:xfrm>
        </p:grpSpPr>
        <p:sp>
          <p:nvSpPr>
            <p:cNvPr id="144" name="TextBox 85"/>
            <p:cNvSpPr txBox="1"/>
            <p:nvPr/>
          </p:nvSpPr>
          <p:spPr>
            <a:xfrm>
              <a:off x="1937242" y="5585287"/>
              <a:ext cx="1454012" cy="838563"/>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学科版本资源库</a:t>
              </a:r>
              <a:r>
                <a:rPr lang="en-US" altLang="zh-CN" sz="2215" b="1" dirty="0">
                  <a:solidFill>
                    <a:prstClr val="black"/>
                  </a:solidFill>
                  <a:latin typeface="华文楷体" panose="02010600040101010101" pitchFamily="2" charset="-122"/>
                </a:rPr>
                <a:t>2</a:t>
              </a:r>
              <a:endParaRPr lang="zh-CN" altLang="en-US" sz="2215" b="1" dirty="0">
                <a:solidFill>
                  <a:prstClr val="black"/>
                </a:solidFill>
                <a:latin typeface="华文楷体" panose="02010600040101010101" pitchFamily="2" charset="-122"/>
              </a:endParaRPr>
            </a:p>
          </p:txBody>
        </p:sp>
        <p:pic>
          <p:nvPicPr>
            <p:cNvPr id="145"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19089" y="5111231"/>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6" name="组合 145"/>
          <p:cNvGrpSpPr/>
          <p:nvPr/>
        </p:nvGrpSpPr>
        <p:grpSpPr>
          <a:xfrm>
            <a:off x="6553281" y="2809540"/>
            <a:ext cx="1342165" cy="1211648"/>
            <a:chOff x="1937242" y="5111231"/>
            <a:chExt cx="1454012" cy="1312619"/>
          </a:xfrm>
        </p:grpSpPr>
        <p:sp>
          <p:nvSpPr>
            <p:cNvPr id="147" name="TextBox 85"/>
            <p:cNvSpPr txBox="1"/>
            <p:nvPr/>
          </p:nvSpPr>
          <p:spPr>
            <a:xfrm>
              <a:off x="1937242" y="5585287"/>
              <a:ext cx="1454012" cy="838563"/>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学科版本资源库</a:t>
              </a:r>
              <a:r>
                <a:rPr lang="en-US" altLang="zh-CN" sz="2215" b="1" dirty="0">
                  <a:solidFill>
                    <a:prstClr val="black"/>
                  </a:solidFill>
                  <a:latin typeface="华文楷体" panose="02010600040101010101" pitchFamily="2" charset="-122"/>
                </a:rPr>
                <a:t>n</a:t>
              </a:r>
              <a:endParaRPr lang="zh-CN" altLang="en-US" sz="2215" b="1" dirty="0">
                <a:solidFill>
                  <a:prstClr val="black"/>
                </a:solidFill>
                <a:latin typeface="华文楷体" panose="02010600040101010101" pitchFamily="2" charset="-122"/>
              </a:endParaRPr>
            </a:p>
          </p:txBody>
        </p:sp>
        <p:pic>
          <p:nvPicPr>
            <p:cNvPr id="148"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119089" y="5111231"/>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9" name="组合 78"/>
          <p:cNvGrpSpPr/>
          <p:nvPr/>
        </p:nvGrpSpPr>
        <p:grpSpPr>
          <a:xfrm>
            <a:off x="624622" y="4691911"/>
            <a:ext cx="8001982" cy="1711825"/>
            <a:chOff x="295674" y="4797152"/>
            <a:chExt cx="8668814" cy="1854477"/>
          </a:xfrm>
        </p:grpSpPr>
        <p:sp>
          <p:nvSpPr>
            <p:cNvPr id="75" name="文本框 74"/>
            <p:cNvSpPr txBox="1"/>
            <p:nvPr/>
          </p:nvSpPr>
          <p:spPr>
            <a:xfrm>
              <a:off x="295674" y="4797152"/>
              <a:ext cx="8668814" cy="300082"/>
            </a:xfrm>
            <a:prstGeom prst="rect">
              <a:avLst/>
            </a:prstGeom>
            <a:effectLst>
              <a:glow rad="228600">
                <a:schemeClr val="accent2">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endParaRPr lang="zh-CN" altLang="en-US" dirty="0">
                <a:solidFill>
                  <a:schemeClr val="tx1">
                    <a:lumMod val="95000"/>
                    <a:lumOff val="5000"/>
                  </a:schemeClr>
                </a:solidFill>
              </a:endParaRPr>
            </a:p>
          </p:txBody>
        </p:sp>
        <p:grpSp>
          <p:nvGrpSpPr>
            <p:cNvPr id="76" name="组合 75"/>
            <p:cNvGrpSpPr/>
            <p:nvPr/>
          </p:nvGrpSpPr>
          <p:grpSpPr>
            <a:xfrm>
              <a:off x="956418" y="4952150"/>
              <a:ext cx="1185761" cy="1298397"/>
              <a:chOff x="896330" y="5099406"/>
              <a:chExt cx="1185761" cy="1298397"/>
            </a:xfrm>
          </p:grpSpPr>
          <p:sp>
            <p:nvSpPr>
              <p:cNvPr id="111" name="矩形 110"/>
              <p:cNvSpPr/>
              <p:nvPr/>
            </p:nvSpPr>
            <p:spPr>
              <a:xfrm>
                <a:off x="896330" y="5559240"/>
                <a:ext cx="1185761" cy="838563"/>
              </a:xfrm>
              <a:prstGeom prst="rect">
                <a:avLst/>
              </a:prstGeom>
            </p:spPr>
            <p:txBody>
              <a:bodyPr wrap="square">
                <a:spAutoFit/>
              </a:bodyPr>
              <a:lstStyle/>
              <a:p>
                <a:pPr algn="ctr"/>
                <a:r>
                  <a:rPr lang="zh-CN" altLang="en-US" sz="2215" b="1" dirty="0">
                    <a:solidFill>
                      <a:prstClr val="black"/>
                    </a:solidFill>
                    <a:latin typeface="华文楷体" panose="02010600040101010101" pitchFamily="2" charset="-122"/>
                  </a:rPr>
                  <a:t>学科教学工具</a:t>
                </a:r>
              </a:p>
            </p:txBody>
          </p:sp>
          <p:pic>
            <p:nvPicPr>
              <p:cNvPr id="112" name="图片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858" y="5099406"/>
                <a:ext cx="624706" cy="437336"/>
              </a:xfrm>
              <a:prstGeom prst="rect">
                <a:avLst/>
              </a:prstGeom>
            </p:spPr>
          </p:pic>
        </p:grpSp>
        <p:grpSp>
          <p:nvGrpSpPr>
            <p:cNvPr id="69" name="组合 68"/>
            <p:cNvGrpSpPr/>
            <p:nvPr/>
          </p:nvGrpSpPr>
          <p:grpSpPr>
            <a:xfrm>
              <a:off x="5441586" y="4952150"/>
              <a:ext cx="1148250" cy="1330211"/>
              <a:chOff x="3579532" y="5093639"/>
              <a:chExt cx="1148250" cy="1330211"/>
            </a:xfrm>
          </p:grpSpPr>
          <p:sp>
            <p:nvSpPr>
              <p:cNvPr id="119" name="TextBox 85"/>
              <p:cNvSpPr txBox="1"/>
              <p:nvPr/>
            </p:nvSpPr>
            <p:spPr>
              <a:xfrm>
                <a:off x="3593143" y="5585287"/>
                <a:ext cx="1134639" cy="838563"/>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公共素材库</a:t>
                </a:r>
              </a:p>
            </p:txBody>
          </p:sp>
          <p:pic>
            <p:nvPicPr>
              <p:cNvPr id="120"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79532" y="5093639"/>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8" name="组合 77"/>
            <p:cNvGrpSpPr/>
            <p:nvPr/>
          </p:nvGrpSpPr>
          <p:grpSpPr>
            <a:xfrm>
              <a:off x="3224563" y="4952150"/>
              <a:ext cx="1134639" cy="1331555"/>
              <a:chOff x="2979951" y="5092295"/>
              <a:chExt cx="1134639" cy="1331555"/>
            </a:xfrm>
          </p:grpSpPr>
          <p:sp>
            <p:nvSpPr>
              <p:cNvPr id="121" name="TextBox 85"/>
              <p:cNvSpPr txBox="1"/>
              <p:nvPr/>
            </p:nvSpPr>
            <p:spPr>
              <a:xfrm>
                <a:off x="2979951" y="5585287"/>
                <a:ext cx="1134639" cy="838563"/>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学科题库</a:t>
                </a:r>
              </a:p>
            </p:txBody>
          </p:sp>
          <p:pic>
            <p:nvPicPr>
              <p:cNvPr id="122"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986783" y="5092295"/>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 name="组合 122"/>
            <p:cNvGrpSpPr/>
            <p:nvPr/>
          </p:nvGrpSpPr>
          <p:grpSpPr>
            <a:xfrm>
              <a:off x="4326269" y="4952150"/>
              <a:ext cx="1148250" cy="1699479"/>
              <a:chOff x="3579532" y="5093639"/>
              <a:chExt cx="1148250" cy="1699479"/>
            </a:xfrm>
          </p:grpSpPr>
          <p:sp>
            <p:nvSpPr>
              <p:cNvPr id="124" name="TextBox 85"/>
              <p:cNvSpPr txBox="1"/>
              <p:nvPr/>
            </p:nvSpPr>
            <p:spPr>
              <a:xfrm>
                <a:off x="3593143" y="5585287"/>
                <a:ext cx="1134639" cy="1207831"/>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学科教学案例库</a:t>
                </a:r>
              </a:p>
            </p:txBody>
          </p:sp>
          <p:pic>
            <p:nvPicPr>
              <p:cNvPr id="125"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79532" y="5093639"/>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6" name="组合 125"/>
            <p:cNvGrpSpPr/>
            <p:nvPr/>
          </p:nvGrpSpPr>
          <p:grpSpPr>
            <a:xfrm>
              <a:off x="7672222" y="4952150"/>
              <a:ext cx="1148250" cy="1330211"/>
              <a:chOff x="3579532" y="5093639"/>
              <a:chExt cx="1148250" cy="1330211"/>
            </a:xfrm>
          </p:grpSpPr>
          <p:sp>
            <p:nvSpPr>
              <p:cNvPr id="127" name="TextBox 85"/>
              <p:cNvSpPr txBox="1"/>
              <p:nvPr/>
            </p:nvSpPr>
            <p:spPr>
              <a:xfrm>
                <a:off x="3593143" y="5585287"/>
                <a:ext cx="1134639" cy="838563"/>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可借鉴资源库</a:t>
                </a:r>
              </a:p>
            </p:txBody>
          </p:sp>
          <p:pic>
            <p:nvPicPr>
              <p:cNvPr id="128"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79532" y="5093639"/>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9" name="Text Box 48"/>
            <p:cNvSpPr txBox="1">
              <a:spLocks noChangeArrowheads="1"/>
            </p:cNvSpPr>
            <p:nvPr/>
          </p:nvSpPr>
          <p:spPr bwMode="gray">
            <a:xfrm>
              <a:off x="444560" y="4938906"/>
              <a:ext cx="527040" cy="1577098"/>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2215" b="1" dirty="0">
                  <a:solidFill>
                    <a:srgbClr val="1509B7"/>
                  </a:solidFill>
                  <a:latin typeface="黑体" panose="02010609060101010101" pitchFamily="49" charset="-122"/>
                  <a:ea typeface="黑体" panose="02010609060101010101" pitchFamily="49" charset="-122"/>
                </a:rPr>
                <a:t>工具素材</a:t>
              </a:r>
            </a:p>
          </p:txBody>
        </p:sp>
        <p:grpSp>
          <p:nvGrpSpPr>
            <p:cNvPr id="130" name="组合 129"/>
            <p:cNvGrpSpPr/>
            <p:nvPr/>
          </p:nvGrpSpPr>
          <p:grpSpPr>
            <a:xfrm>
              <a:off x="6556903" y="4952150"/>
              <a:ext cx="1148250" cy="1699479"/>
              <a:chOff x="3579532" y="5093639"/>
              <a:chExt cx="1148250" cy="1699479"/>
            </a:xfrm>
          </p:grpSpPr>
          <p:sp>
            <p:nvSpPr>
              <p:cNvPr id="131" name="TextBox 85"/>
              <p:cNvSpPr txBox="1"/>
              <p:nvPr/>
            </p:nvSpPr>
            <p:spPr>
              <a:xfrm>
                <a:off x="3593143" y="5585287"/>
                <a:ext cx="1134639" cy="1207831"/>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微、幕课制作工具</a:t>
                </a:r>
              </a:p>
            </p:txBody>
          </p:sp>
          <p:pic>
            <p:nvPicPr>
              <p:cNvPr id="132"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79532" y="5093639"/>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9" name="组合 148"/>
            <p:cNvGrpSpPr/>
            <p:nvPr/>
          </p:nvGrpSpPr>
          <p:grpSpPr>
            <a:xfrm>
              <a:off x="2109246" y="4952150"/>
              <a:ext cx="1148250" cy="1699479"/>
              <a:chOff x="3579532" y="5093639"/>
              <a:chExt cx="1148250" cy="1699479"/>
            </a:xfrm>
          </p:grpSpPr>
          <p:sp>
            <p:nvSpPr>
              <p:cNvPr id="150" name="TextBox 85"/>
              <p:cNvSpPr txBox="1"/>
              <p:nvPr/>
            </p:nvSpPr>
            <p:spPr>
              <a:xfrm>
                <a:off x="3593143" y="5585287"/>
                <a:ext cx="1134639" cy="1207831"/>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学科基础素材库</a:t>
                </a:r>
              </a:p>
            </p:txBody>
          </p:sp>
          <p:pic>
            <p:nvPicPr>
              <p:cNvPr id="151" name="Picture 4" descr="E:\资料\图标集\function_icon_set\database_add_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79532" y="5093639"/>
                <a:ext cx="1090318" cy="4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3" name="Text Box 48"/>
          <p:cNvSpPr txBox="1">
            <a:spLocks noChangeArrowheads="1"/>
          </p:cNvSpPr>
          <p:nvPr/>
        </p:nvSpPr>
        <p:spPr bwMode="gray">
          <a:xfrm>
            <a:off x="762531" y="2839740"/>
            <a:ext cx="486498" cy="1114921"/>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2215" b="1" dirty="0">
                <a:solidFill>
                  <a:srgbClr val="1509B7"/>
                </a:solidFill>
                <a:latin typeface="黑体" panose="02010609060101010101" pitchFamily="49" charset="-122"/>
                <a:ea typeface="黑体" panose="02010609060101010101" pitchFamily="49" charset="-122"/>
              </a:rPr>
              <a:t>资源库</a:t>
            </a:r>
          </a:p>
        </p:txBody>
      </p:sp>
      <p:pic>
        <p:nvPicPr>
          <p:cNvPr id="154" name="Picture 4" descr="C:\Users\Administrator.Shangjx-PC\AppData\Local\Microsoft\Windows\Temporary Internet Files\Content.IE5\68SAU9ZN\MC90043877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5045" y="2707801"/>
            <a:ext cx="581832" cy="4134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6" name="文本框 155"/>
          <p:cNvSpPr txBox="1"/>
          <p:nvPr/>
        </p:nvSpPr>
        <p:spPr>
          <a:xfrm>
            <a:off x="583864" y="611419"/>
            <a:ext cx="8042740" cy="276999"/>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endParaRPr lang="zh-CN" altLang="en-US" dirty="0">
              <a:solidFill>
                <a:schemeClr val="tx1">
                  <a:lumMod val="95000"/>
                  <a:lumOff val="5000"/>
                </a:schemeClr>
              </a:solidFill>
            </a:endParaRPr>
          </a:p>
        </p:txBody>
      </p:sp>
      <p:sp>
        <p:nvSpPr>
          <p:cNvPr id="158" name="TextBox 85"/>
          <p:cNvSpPr txBox="1"/>
          <p:nvPr/>
        </p:nvSpPr>
        <p:spPr>
          <a:xfrm>
            <a:off x="1780794" y="1211233"/>
            <a:ext cx="1577818" cy="1114921"/>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学科版本电子书系统</a:t>
            </a:r>
            <a:r>
              <a:rPr lang="en-US" altLang="zh-CN" sz="2215" b="1" dirty="0">
                <a:solidFill>
                  <a:prstClr val="black"/>
                </a:solidFill>
                <a:latin typeface="华文楷体" panose="02010600040101010101" pitchFamily="2" charset="-122"/>
              </a:rPr>
              <a:t>1</a:t>
            </a:r>
            <a:endParaRPr lang="zh-CN" altLang="en-US" sz="2215" b="1" dirty="0">
              <a:solidFill>
                <a:prstClr val="black"/>
              </a:solidFill>
              <a:latin typeface="华文楷体" panose="02010600040101010101" pitchFamily="2" charset="-122"/>
            </a:endParaRPr>
          </a:p>
        </p:txBody>
      </p:sp>
      <p:sp>
        <p:nvSpPr>
          <p:cNvPr id="161" name="TextBox 85"/>
          <p:cNvSpPr txBox="1"/>
          <p:nvPr/>
        </p:nvSpPr>
        <p:spPr>
          <a:xfrm>
            <a:off x="4053873" y="1224898"/>
            <a:ext cx="1655085" cy="774058"/>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学科版本电子书系统</a:t>
            </a:r>
            <a:r>
              <a:rPr lang="en-US" altLang="zh-CN" sz="2215" b="1" dirty="0">
                <a:solidFill>
                  <a:prstClr val="black"/>
                </a:solidFill>
                <a:latin typeface="华文楷体" panose="02010600040101010101" pitchFamily="2" charset="-122"/>
              </a:rPr>
              <a:t>2</a:t>
            </a:r>
            <a:endParaRPr lang="zh-CN" altLang="en-US" sz="2215" b="1" dirty="0">
              <a:solidFill>
                <a:prstClr val="black"/>
              </a:solidFill>
              <a:latin typeface="华文楷体" panose="02010600040101010101" pitchFamily="2" charset="-122"/>
            </a:endParaRPr>
          </a:p>
        </p:txBody>
      </p:sp>
      <p:sp>
        <p:nvSpPr>
          <p:cNvPr id="164" name="TextBox 85"/>
          <p:cNvSpPr txBox="1"/>
          <p:nvPr/>
        </p:nvSpPr>
        <p:spPr>
          <a:xfrm>
            <a:off x="6341449" y="1211233"/>
            <a:ext cx="1611602" cy="774058"/>
          </a:xfrm>
          <a:prstGeom prst="rect">
            <a:avLst/>
          </a:prstGeom>
          <a:noFill/>
        </p:spPr>
        <p:txBody>
          <a:bodyPr wrap="square" rtlCol="0">
            <a:spAutoFit/>
          </a:bodyPr>
          <a:lstStyle/>
          <a:p>
            <a:pPr algn="ctr"/>
            <a:r>
              <a:rPr lang="zh-CN" altLang="en-US" sz="2215" b="1" dirty="0">
                <a:solidFill>
                  <a:prstClr val="black"/>
                </a:solidFill>
                <a:latin typeface="华文楷体" panose="02010600040101010101" pitchFamily="2" charset="-122"/>
              </a:rPr>
              <a:t>学科版本电子书系统</a:t>
            </a:r>
            <a:r>
              <a:rPr lang="en-US" altLang="zh-CN" sz="2215" b="1" dirty="0">
                <a:solidFill>
                  <a:prstClr val="black"/>
                </a:solidFill>
                <a:latin typeface="华文楷体" panose="02010600040101010101" pitchFamily="2" charset="-122"/>
              </a:rPr>
              <a:t>n</a:t>
            </a:r>
            <a:endParaRPr lang="zh-CN" altLang="en-US" sz="2215" b="1" dirty="0">
              <a:solidFill>
                <a:prstClr val="black"/>
              </a:solidFill>
              <a:latin typeface="华文楷体" panose="02010600040101010101" pitchFamily="2" charset="-122"/>
            </a:endParaRPr>
          </a:p>
        </p:txBody>
      </p:sp>
      <p:sp>
        <p:nvSpPr>
          <p:cNvPr id="166" name="Text Box 48"/>
          <p:cNvSpPr txBox="1">
            <a:spLocks noChangeArrowheads="1"/>
          </p:cNvSpPr>
          <p:nvPr/>
        </p:nvSpPr>
        <p:spPr bwMode="gray">
          <a:xfrm>
            <a:off x="669469" y="816623"/>
            <a:ext cx="1018263" cy="1796646"/>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spcBef>
                <a:spcPct val="50000"/>
              </a:spcBef>
            </a:pPr>
            <a:r>
              <a:rPr lang="zh-CN" altLang="en-US" sz="2215" b="1" dirty="0">
                <a:solidFill>
                  <a:srgbClr val="1509B7"/>
                </a:solidFill>
                <a:latin typeface="黑体" panose="02010609060101010101" pitchFamily="49" charset="-122"/>
                <a:ea typeface="黑体" panose="02010609060101010101" pitchFamily="49" charset="-122"/>
              </a:rPr>
              <a:t>电子书互动学习系统</a:t>
            </a:r>
          </a:p>
        </p:txBody>
      </p:sp>
      <p:pic>
        <p:nvPicPr>
          <p:cNvPr id="167" name="Picture 4" descr="C:\Users\Administrator.Shangjx-PC\AppData\Local\Microsoft\Windows\Temporary Internet Files\Content.IE5\68SAU9ZN\MC90043877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4618" y="756135"/>
            <a:ext cx="581832" cy="4134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8" name="Picture 4" descr="C:\Users\Administrator.Shangjx-PC\AppData\Local\Microsoft\Windows\Temporary Internet Files\Content.IE5\68SAU9ZN\MC90043877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7204" y="756135"/>
            <a:ext cx="581832" cy="4134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9" name="Picture 4" descr="C:\Users\Administrator.Shangjx-PC\AppData\Local\Microsoft\Windows\Temporary Internet Files\Content.IE5\68SAU9ZN\MC90043877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9790" y="756135"/>
            <a:ext cx="581832" cy="41347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4" name="Picture 8" descr="F:\网页图标\箭头水晶图标\tango1_0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4200" y="2166742"/>
            <a:ext cx="562069" cy="39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8" descr="F:\网页图标\箭头水晶图标\tango1_0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24200" y="4180925"/>
            <a:ext cx="562069" cy="39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878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1584" y="872528"/>
            <a:ext cx="9001000" cy="42126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spcBef>
                <a:spcPct val="20000"/>
              </a:spcBef>
              <a:buClr>
                <a:srgbClr val="333399"/>
              </a:buClr>
              <a:defRPr/>
            </a:pPr>
            <a:r>
              <a:rPr lang="en-US" altLang="zh-TW" sz="2800" b="1" dirty="0" smtClean="0">
                <a:solidFill>
                  <a:srgbClr val="1509B7"/>
                </a:solidFill>
                <a:latin typeface="黑体" panose="02010609060101010101" pitchFamily="49" charset="-122"/>
                <a:ea typeface="黑体" panose="02010609060101010101" pitchFamily="49" charset="-122"/>
              </a:rPr>
              <a:t>1.</a:t>
            </a:r>
            <a:r>
              <a:rPr lang="zh-CN" altLang="en-US" sz="2800" b="1" dirty="0" smtClean="0">
                <a:solidFill>
                  <a:srgbClr val="1509B7"/>
                </a:solidFill>
                <a:latin typeface="黑体" panose="02010609060101010101" pitchFamily="49" charset="-122"/>
                <a:ea typeface="黑体" panose="02010609060101010101" pitchFamily="49" charset="-122"/>
              </a:rPr>
              <a:t>微课的界定</a:t>
            </a:r>
            <a:endParaRPr lang="en-US" altLang="zh-TW" sz="2800" b="1" dirty="0" smtClean="0">
              <a:solidFill>
                <a:srgbClr val="1509B7"/>
              </a:solidFill>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TW" altLang="zh-CN" sz="2800" dirty="0" smtClean="0"/>
              <a:t>微课</a:t>
            </a:r>
            <a:r>
              <a:rPr lang="zh-CN" altLang="en-US" sz="2800" dirty="0" smtClean="0"/>
              <a:t>，从字面理解，就是微型课。微到什么程度才能叫微课呢？很显然，与一节课相比较而言应当是很短的，原则上应当是几分钟。</a:t>
            </a:r>
            <a:endParaRPr lang="en-US" altLang="zh-CN" sz="2800"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789039"/>
            <a:ext cx="4392488" cy="2952329"/>
          </a:xfrm>
          <a:prstGeom prst="rect">
            <a:avLst/>
          </a:prstGeom>
          <a:effectLst>
            <a:softEdge rad="63500"/>
          </a:effec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4" y="3789040"/>
            <a:ext cx="4622424" cy="2952329"/>
          </a:xfrm>
          <a:prstGeom prst="rect">
            <a:avLst/>
          </a:prstGeom>
          <a:effectLst>
            <a:softEdge rad="63500"/>
          </a:effectLst>
        </p:spPr>
      </p:pic>
      <p:sp>
        <p:nvSpPr>
          <p:cNvPr id="6" name="Rectangle 3"/>
          <p:cNvSpPr txBox="1">
            <a:spLocks noChangeArrowheads="1"/>
          </p:cNvSpPr>
          <p:nvPr/>
        </p:nvSpPr>
        <p:spPr>
          <a:xfrm>
            <a:off x="5790"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一、微课的界定与应用方向</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154241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8" descr="F:\网页图标\箭头水晶图标\tango1_0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59028">
            <a:off x="3971032" y="1692177"/>
            <a:ext cx="373270" cy="2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8" descr="F:\网页图标\箭头水晶图标\tango1_05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59028">
            <a:off x="4441567" y="1688832"/>
            <a:ext cx="373270" cy="29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矩形 106"/>
          <p:cNvSpPr/>
          <p:nvPr/>
        </p:nvSpPr>
        <p:spPr bwMode="auto">
          <a:xfrm>
            <a:off x="6804268" y="3425622"/>
            <a:ext cx="1475493" cy="1586148"/>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CN" altLang="en-US"/>
          </a:p>
        </p:txBody>
      </p:sp>
      <p:grpSp>
        <p:nvGrpSpPr>
          <p:cNvPr id="6" name="组合 5"/>
          <p:cNvGrpSpPr/>
          <p:nvPr/>
        </p:nvGrpSpPr>
        <p:grpSpPr>
          <a:xfrm>
            <a:off x="2938681" y="3777660"/>
            <a:ext cx="2516863" cy="1259763"/>
            <a:chOff x="3367889" y="2456751"/>
            <a:chExt cx="2516863" cy="1259763"/>
          </a:xfrm>
        </p:grpSpPr>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a:off x="3367889" y="2456751"/>
              <a:ext cx="2516863" cy="1259763"/>
            </a:xfrm>
            <a:prstGeom prst="rect">
              <a:avLst/>
            </a:prstGeom>
          </p:spPr>
        </p:pic>
        <p:sp>
          <p:nvSpPr>
            <p:cNvPr id="5" name="矩形 4"/>
            <p:cNvSpPr/>
            <p:nvPr/>
          </p:nvSpPr>
          <p:spPr>
            <a:xfrm>
              <a:off x="3663365" y="2782348"/>
              <a:ext cx="2058036" cy="461665"/>
            </a:xfrm>
            <a:prstGeom prst="rect">
              <a:avLst/>
            </a:prstGeom>
          </p:spPr>
          <p:txBody>
            <a:bodyPr wrap="square">
              <a:spAutoFit/>
            </a:bodyPr>
            <a:lstStyle/>
            <a:p>
              <a:pPr lvl="0" algn="ctr"/>
              <a:r>
                <a:rPr lang="zh-CN" altLang="en-US" sz="2400" b="1" dirty="0" smtClean="0">
                  <a:solidFill>
                    <a:srgbClr val="FF0000"/>
                  </a:solidFill>
                  <a:latin typeface="微软雅黑" panose="020B0503020204020204" pitchFamily="34" charset="-122"/>
                  <a:ea typeface="微软雅黑" panose="020B0503020204020204" pitchFamily="34" charset="-122"/>
                </a:rPr>
                <a:t>互动</a:t>
              </a:r>
              <a:r>
                <a:rPr lang="zh-CN" altLang="en-US" sz="2400" b="1" dirty="0">
                  <a:solidFill>
                    <a:srgbClr val="FF0000"/>
                  </a:solidFill>
                  <a:latin typeface="微软雅黑" panose="020B0503020204020204" pitchFamily="34" charset="-122"/>
                  <a:ea typeface="微软雅黑" panose="020B0503020204020204" pitchFamily="34" charset="-122"/>
                </a:rPr>
                <a:t>教育</a:t>
              </a:r>
              <a:r>
                <a:rPr lang="zh-CN" altLang="en-US" sz="2400" b="1" dirty="0" smtClean="0">
                  <a:solidFill>
                    <a:srgbClr val="FF0000"/>
                  </a:solidFill>
                  <a:latin typeface="微软雅黑" panose="020B0503020204020204" pitchFamily="34" charset="-122"/>
                  <a:ea typeface="微软雅黑" panose="020B0503020204020204" pitchFamily="34" charset="-122"/>
                </a:rPr>
                <a:t>平台</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sp>
        <p:nvSpPr>
          <p:cNvPr id="7" name="矩形 6"/>
          <p:cNvSpPr/>
          <p:nvPr/>
        </p:nvSpPr>
        <p:spPr>
          <a:xfrm rot="18925066">
            <a:off x="-127638" y="262945"/>
            <a:ext cx="1379017" cy="646331"/>
          </a:xfrm>
          <a:prstGeom prst="rect">
            <a:avLst/>
          </a:prstGeom>
        </p:spPr>
        <p:txBody>
          <a:bodyPr wrap="square">
            <a:spAutoFit/>
          </a:bodyPr>
          <a:lstStyle/>
          <a:p>
            <a:pPr lvl="0" algn="ctr"/>
            <a:r>
              <a:rPr lang="zh-CN" altLang="en-US" b="1" dirty="0" smtClean="0">
                <a:solidFill>
                  <a:srgbClr val="7030A0"/>
                </a:solidFill>
                <a:latin typeface="微软雅黑" panose="020B0503020204020204" pitchFamily="34" charset="-122"/>
                <a:ea typeface="微软雅黑" panose="020B0503020204020204" pitchFamily="34" charset="-122"/>
              </a:rPr>
              <a:t>有好教师教</a:t>
            </a:r>
            <a:endParaRPr lang="en-US" altLang="zh-CN" b="1" dirty="0" smtClean="0">
              <a:solidFill>
                <a:srgbClr val="7030A0"/>
              </a:solidFill>
              <a:latin typeface="微软雅黑" panose="020B0503020204020204" pitchFamily="34" charset="-122"/>
              <a:ea typeface="微软雅黑" panose="020B0503020204020204" pitchFamily="34" charset="-122"/>
            </a:endParaRPr>
          </a:p>
          <a:p>
            <a:pPr lvl="0" algn="ctr"/>
            <a:r>
              <a:rPr lang="zh-CN" altLang="en-US" b="1" dirty="0" smtClean="0">
                <a:solidFill>
                  <a:srgbClr val="7030A0"/>
                </a:solidFill>
                <a:latin typeface="微软雅黑" panose="020B0503020204020204" pitchFamily="34" charset="-122"/>
                <a:ea typeface="微软雅黑" panose="020B0503020204020204" pitchFamily="34" charset="-122"/>
              </a:rPr>
              <a:t>有好学上</a:t>
            </a:r>
            <a:endParaRPr lang="en-US" altLang="zh-CN" b="1" dirty="0" smtClean="0">
              <a:solidFill>
                <a:srgbClr val="7030A0"/>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3674568" y="1853357"/>
            <a:ext cx="1307982" cy="707886"/>
            <a:chOff x="2089220" y="2079354"/>
            <a:chExt cx="1307982" cy="707886"/>
          </a:xfrm>
        </p:grpSpPr>
        <p:grpSp>
          <p:nvGrpSpPr>
            <p:cNvPr id="28" name="组合 27"/>
            <p:cNvGrpSpPr/>
            <p:nvPr/>
          </p:nvGrpSpPr>
          <p:grpSpPr>
            <a:xfrm>
              <a:off x="2089220" y="2079354"/>
              <a:ext cx="1307982" cy="707886"/>
              <a:chOff x="2309179" y="1141533"/>
              <a:chExt cx="1307982" cy="707886"/>
            </a:xfrm>
          </p:grpSpPr>
          <p:sp>
            <p:nvSpPr>
              <p:cNvPr id="29" name="AutoShape 3"/>
              <p:cNvSpPr>
                <a:spLocks noChangeArrowheads="1"/>
              </p:cNvSpPr>
              <p:nvPr/>
            </p:nvSpPr>
            <p:spPr bwMode="auto">
              <a:xfrm>
                <a:off x="2309179" y="1198708"/>
                <a:ext cx="1307982" cy="57577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sp3d/>
              </a:bodyPr>
              <a:lstStyle/>
              <a:p>
                <a:pPr algn="ctr" eaLnBrk="0" fontAlgn="ctr" hangingPunct="0">
                  <a:spcBef>
                    <a:spcPts val="0"/>
                  </a:spcBef>
                  <a:spcAft>
                    <a:spcPts val="0"/>
                  </a:spcAft>
                  <a:buClr>
                    <a:srgbClr val="FF0000"/>
                  </a:buClr>
                  <a:buSzPct val="70000"/>
                  <a:defRPr/>
                </a:pPr>
                <a:endParaRPr kumimoji="1" lang="zh-CN" altLang="zh-CN" sz="2000" b="1"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0" name="矩形 29"/>
              <p:cNvSpPr/>
              <p:nvPr/>
            </p:nvSpPr>
            <p:spPr>
              <a:xfrm>
                <a:off x="2662447" y="1141533"/>
                <a:ext cx="954713" cy="707886"/>
              </a:xfrm>
              <a:prstGeom prst="rect">
                <a:avLst/>
              </a:prstGeom>
            </p:spPr>
            <p:txBody>
              <a:bodyPr wrap="square">
                <a:spAutoFit/>
              </a:bodyPr>
              <a:lstStyle/>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互动</a:t>
                </a:r>
                <a:endParaRPr lang="en-US" altLang="zh-CN" sz="2000" b="1" kern="0" dirty="0" smtClean="0">
                  <a:solidFill>
                    <a:srgbClr val="002060"/>
                  </a:solidFill>
                  <a:latin typeface="微软雅黑" panose="020B0503020204020204" pitchFamily="34" charset="-122"/>
                  <a:ea typeface="微软雅黑" panose="020B0503020204020204" pitchFamily="34" charset="-122"/>
                </a:endParaRPr>
              </a:p>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学习网</a:t>
                </a:r>
                <a:endParaRPr lang="zh-CN" altLang="en-US" sz="2000" b="1" kern="0" dirty="0">
                  <a:solidFill>
                    <a:srgbClr val="002060"/>
                  </a:solidFill>
                  <a:latin typeface="微软雅黑" panose="020B0503020204020204" pitchFamily="34" charset="-122"/>
                  <a:ea typeface="微软雅黑" panose="020B0503020204020204" pitchFamily="34" charset="-122"/>
                </a:endParaRPr>
              </a:p>
            </p:txBody>
          </p:sp>
        </p:grpSp>
        <p:pic>
          <p:nvPicPr>
            <p:cNvPr id="20" name="图片 19"/>
            <p:cNvPicPr>
              <a:picLocks noChangeAspect="1"/>
            </p:cNvPicPr>
            <p:nvPr/>
          </p:nvPicPr>
          <p:blipFill>
            <a:blip r:embed="rId5"/>
            <a:stretch>
              <a:fillRect/>
            </a:stretch>
          </p:blipFill>
          <p:spPr>
            <a:xfrm>
              <a:off x="2181110" y="2240117"/>
              <a:ext cx="336236" cy="285802"/>
            </a:xfrm>
            <a:prstGeom prst="rect">
              <a:avLst/>
            </a:prstGeom>
          </p:spPr>
        </p:pic>
      </p:grpSp>
      <p:grpSp>
        <p:nvGrpSpPr>
          <p:cNvPr id="27" name="组合 26"/>
          <p:cNvGrpSpPr/>
          <p:nvPr/>
        </p:nvGrpSpPr>
        <p:grpSpPr>
          <a:xfrm>
            <a:off x="1444111" y="1910532"/>
            <a:ext cx="1326283" cy="575770"/>
            <a:chOff x="2309178" y="1198708"/>
            <a:chExt cx="1326283" cy="575770"/>
          </a:xfrm>
        </p:grpSpPr>
        <p:sp>
          <p:nvSpPr>
            <p:cNvPr id="15" name="AutoShape 3"/>
            <p:cNvSpPr>
              <a:spLocks noChangeArrowheads="1"/>
            </p:cNvSpPr>
            <p:nvPr/>
          </p:nvSpPr>
          <p:spPr bwMode="auto">
            <a:xfrm>
              <a:off x="2309178" y="1198708"/>
              <a:ext cx="1326283" cy="57577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sp3d/>
            </a:bodyPr>
            <a:lstStyle/>
            <a:p>
              <a:pPr algn="ctr" eaLnBrk="0" fontAlgn="ctr" hangingPunct="0">
                <a:spcBef>
                  <a:spcPts val="0"/>
                </a:spcBef>
                <a:spcAft>
                  <a:spcPts val="0"/>
                </a:spcAft>
                <a:buClr>
                  <a:srgbClr val="FF0000"/>
                </a:buClr>
                <a:buSzPct val="70000"/>
                <a:defRPr/>
              </a:pPr>
              <a:endParaRPr kumimoji="1" lang="zh-CN" altLang="zh-CN" sz="2000" b="1" dirty="0">
                <a:solidFill>
                  <a:prstClr val="white">
                    <a:lumMod val="95000"/>
                  </a:prstClr>
                </a:solidFill>
                <a:latin typeface="微软雅黑" panose="020B0503020204020204" pitchFamily="34" charset="-122"/>
                <a:ea typeface="微软雅黑" panose="020B0503020204020204" pitchFamily="34" charset="-122"/>
              </a:endParaRPr>
            </a:p>
          </p:txBody>
        </p:sp>
        <p:sp>
          <p:nvSpPr>
            <p:cNvPr id="17" name="矩形 16"/>
            <p:cNvSpPr/>
            <p:nvPr/>
          </p:nvSpPr>
          <p:spPr>
            <a:xfrm>
              <a:off x="2624604" y="1255295"/>
              <a:ext cx="1002765" cy="400110"/>
            </a:xfrm>
            <a:prstGeom prst="rect">
              <a:avLst/>
            </a:prstGeom>
          </p:spPr>
          <p:txBody>
            <a:bodyPr wrap="square">
              <a:spAutoFit/>
            </a:bodyPr>
            <a:lstStyle/>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备课网</a:t>
              </a:r>
              <a:endParaRPr lang="zh-CN" altLang="en-US" sz="2000" b="1" kern="0" dirty="0">
                <a:solidFill>
                  <a:srgbClr val="002060"/>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6"/>
            <a:stretch>
              <a:fillRect/>
            </a:stretch>
          </p:blipFill>
          <p:spPr>
            <a:xfrm>
              <a:off x="2401355" y="1304496"/>
              <a:ext cx="299267" cy="301708"/>
            </a:xfrm>
            <a:prstGeom prst="rect">
              <a:avLst/>
            </a:prstGeom>
          </p:spPr>
        </p:pic>
      </p:grpSp>
      <p:grpSp>
        <p:nvGrpSpPr>
          <p:cNvPr id="38" name="组合 37"/>
          <p:cNvGrpSpPr/>
          <p:nvPr/>
        </p:nvGrpSpPr>
        <p:grpSpPr>
          <a:xfrm>
            <a:off x="5621585" y="1853364"/>
            <a:ext cx="1322440" cy="707886"/>
            <a:chOff x="587074" y="3029351"/>
            <a:chExt cx="1322440" cy="707886"/>
          </a:xfrm>
        </p:grpSpPr>
        <p:grpSp>
          <p:nvGrpSpPr>
            <p:cNvPr id="34" name="组合 33"/>
            <p:cNvGrpSpPr/>
            <p:nvPr/>
          </p:nvGrpSpPr>
          <p:grpSpPr>
            <a:xfrm>
              <a:off x="587074" y="3029351"/>
              <a:ext cx="1322440" cy="707886"/>
              <a:chOff x="2309179" y="1141540"/>
              <a:chExt cx="1322440" cy="707886"/>
            </a:xfrm>
          </p:grpSpPr>
          <p:sp>
            <p:nvSpPr>
              <p:cNvPr id="36" name="AutoShape 3"/>
              <p:cNvSpPr>
                <a:spLocks noChangeArrowheads="1"/>
              </p:cNvSpPr>
              <p:nvPr/>
            </p:nvSpPr>
            <p:spPr bwMode="auto">
              <a:xfrm>
                <a:off x="2309179" y="1198708"/>
                <a:ext cx="1322440" cy="57577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sp3d/>
              </a:bodyPr>
              <a:lstStyle/>
              <a:p>
                <a:pPr algn="ctr" eaLnBrk="0" fontAlgn="ctr" hangingPunct="0">
                  <a:spcBef>
                    <a:spcPts val="0"/>
                  </a:spcBef>
                  <a:spcAft>
                    <a:spcPts val="0"/>
                  </a:spcAft>
                  <a:buClr>
                    <a:srgbClr val="FF0000"/>
                  </a:buClr>
                  <a:buSzPct val="70000"/>
                  <a:defRPr/>
                </a:pPr>
                <a:endParaRPr kumimoji="1" lang="zh-CN" altLang="zh-CN" sz="2000" b="1" dirty="0">
                  <a:solidFill>
                    <a:prstClr val="white">
                      <a:lumMod val="95000"/>
                    </a:prstClr>
                  </a:solidFill>
                  <a:latin typeface="微软雅黑" panose="020B0503020204020204" pitchFamily="34" charset="-122"/>
                  <a:ea typeface="微软雅黑" panose="020B0503020204020204" pitchFamily="34" charset="-122"/>
                </a:endParaRPr>
              </a:p>
            </p:txBody>
          </p:sp>
          <p:sp>
            <p:nvSpPr>
              <p:cNvPr id="37" name="矩形 36"/>
              <p:cNvSpPr/>
              <p:nvPr/>
            </p:nvSpPr>
            <p:spPr>
              <a:xfrm>
                <a:off x="2671498" y="1141540"/>
                <a:ext cx="960120" cy="707886"/>
              </a:xfrm>
              <a:prstGeom prst="rect">
                <a:avLst/>
              </a:prstGeom>
            </p:spPr>
            <p:txBody>
              <a:bodyPr wrap="square">
                <a:spAutoFit/>
              </a:bodyPr>
              <a:lstStyle/>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家庭</a:t>
                </a:r>
                <a:endParaRPr lang="en-US" altLang="zh-CN" sz="2000" b="1" kern="0" dirty="0" smtClean="0">
                  <a:solidFill>
                    <a:srgbClr val="002060"/>
                  </a:solidFill>
                  <a:latin typeface="微软雅黑" panose="020B0503020204020204" pitchFamily="34" charset="-122"/>
                  <a:ea typeface="微软雅黑" panose="020B0503020204020204" pitchFamily="34" charset="-122"/>
                </a:endParaRPr>
              </a:p>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学习网</a:t>
                </a:r>
                <a:endParaRPr lang="zh-CN" altLang="en-US" sz="2000" b="1" kern="0" dirty="0">
                  <a:solidFill>
                    <a:srgbClr val="002060"/>
                  </a:solidFill>
                  <a:latin typeface="微软雅黑" panose="020B0503020204020204" pitchFamily="34" charset="-122"/>
                  <a:ea typeface="微软雅黑" panose="020B0503020204020204" pitchFamily="34" charset="-122"/>
                </a:endParaRPr>
              </a:p>
            </p:txBody>
          </p:sp>
        </p:grpSp>
        <p:pic>
          <p:nvPicPr>
            <p:cNvPr id="22" name="图片 21"/>
            <p:cNvPicPr>
              <a:picLocks noChangeAspect="1"/>
            </p:cNvPicPr>
            <p:nvPr/>
          </p:nvPicPr>
          <p:blipFill>
            <a:blip r:embed="rId7"/>
            <a:stretch>
              <a:fillRect/>
            </a:stretch>
          </p:blipFill>
          <p:spPr>
            <a:xfrm>
              <a:off x="670197" y="3207885"/>
              <a:ext cx="332591" cy="295183"/>
            </a:xfrm>
            <a:prstGeom prst="rect">
              <a:avLst/>
            </a:prstGeom>
          </p:spPr>
        </p:pic>
      </p:grpSp>
      <p:grpSp>
        <p:nvGrpSpPr>
          <p:cNvPr id="51" name="组合 50"/>
          <p:cNvGrpSpPr/>
          <p:nvPr/>
        </p:nvGrpSpPr>
        <p:grpSpPr>
          <a:xfrm>
            <a:off x="6880865" y="4238532"/>
            <a:ext cx="1405264" cy="707886"/>
            <a:chOff x="652091" y="6022070"/>
            <a:chExt cx="1405264" cy="707886"/>
          </a:xfrm>
        </p:grpSpPr>
        <p:grpSp>
          <p:nvGrpSpPr>
            <p:cNvPr id="45" name="组合 44"/>
            <p:cNvGrpSpPr/>
            <p:nvPr/>
          </p:nvGrpSpPr>
          <p:grpSpPr>
            <a:xfrm>
              <a:off x="652091" y="6022070"/>
              <a:ext cx="1405264" cy="707886"/>
              <a:chOff x="2309178" y="1123431"/>
              <a:chExt cx="1405264" cy="707886"/>
            </a:xfrm>
          </p:grpSpPr>
          <p:sp>
            <p:nvSpPr>
              <p:cNvPr id="47" name="AutoShape 3"/>
              <p:cNvSpPr>
                <a:spLocks noChangeArrowheads="1"/>
              </p:cNvSpPr>
              <p:nvPr/>
            </p:nvSpPr>
            <p:spPr bwMode="auto">
              <a:xfrm>
                <a:off x="2309178" y="1198708"/>
                <a:ext cx="1373519" cy="57577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sp3d/>
              </a:bodyPr>
              <a:lstStyle/>
              <a:p>
                <a:pPr algn="ctr" eaLnBrk="0" fontAlgn="ctr" hangingPunct="0">
                  <a:spcBef>
                    <a:spcPts val="0"/>
                  </a:spcBef>
                  <a:spcAft>
                    <a:spcPts val="0"/>
                  </a:spcAft>
                  <a:buClr>
                    <a:srgbClr val="FF0000"/>
                  </a:buClr>
                  <a:buSzPct val="70000"/>
                  <a:defRPr/>
                </a:pPr>
                <a:endParaRPr kumimoji="1" lang="zh-CN" altLang="zh-CN" sz="2000" b="1" dirty="0">
                  <a:solidFill>
                    <a:prstClr val="white">
                      <a:lumMod val="95000"/>
                    </a:prstClr>
                  </a:solidFill>
                  <a:latin typeface="微软雅黑" panose="020B0503020204020204" pitchFamily="34" charset="-122"/>
                  <a:ea typeface="微软雅黑" panose="020B0503020204020204" pitchFamily="34" charset="-122"/>
                </a:endParaRPr>
              </a:p>
            </p:txBody>
          </p:sp>
          <p:sp>
            <p:nvSpPr>
              <p:cNvPr id="48" name="矩形 47"/>
              <p:cNvSpPr/>
              <p:nvPr/>
            </p:nvSpPr>
            <p:spPr>
              <a:xfrm>
                <a:off x="2671498" y="1123431"/>
                <a:ext cx="1042944" cy="707886"/>
              </a:xfrm>
              <a:prstGeom prst="rect">
                <a:avLst/>
              </a:prstGeom>
            </p:spPr>
            <p:txBody>
              <a:bodyPr wrap="square">
                <a:spAutoFit/>
              </a:bodyPr>
              <a:lstStyle/>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教师</a:t>
                </a:r>
                <a:endParaRPr lang="en-US" altLang="zh-CN" sz="2000" b="1" kern="0" dirty="0" smtClean="0">
                  <a:solidFill>
                    <a:srgbClr val="002060"/>
                  </a:solidFill>
                  <a:latin typeface="微软雅黑" panose="020B0503020204020204" pitchFamily="34" charset="-122"/>
                  <a:ea typeface="微软雅黑" panose="020B0503020204020204" pitchFamily="34" charset="-122"/>
                </a:endParaRPr>
              </a:p>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研修网</a:t>
                </a:r>
                <a:endParaRPr lang="zh-CN" altLang="en-US" sz="2000" b="1" kern="0" dirty="0">
                  <a:solidFill>
                    <a:srgbClr val="002060"/>
                  </a:solidFill>
                  <a:latin typeface="微软雅黑" panose="020B0503020204020204" pitchFamily="34" charset="-122"/>
                  <a:ea typeface="微软雅黑" panose="020B0503020204020204" pitchFamily="34" charset="-122"/>
                </a:endParaRPr>
              </a:p>
            </p:txBody>
          </p:sp>
        </p:grpSp>
        <p:pic>
          <p:nvPicPr>
            <p:cNvPr id="25" name="图片 24"/>
            <p:cNvPicPr>
              <a:picLocks noChangeAspect="1"/>
            </p:cNvPicPr>
            <p:nvPr/>
          </p:nvPicPr>
          <p:blipFill>
            <a:blip r:embed="rId8" cstate="print"/>
            <a:stretch>
              <a:fillRect/>
            </a:stretch>
          </p:blipFill>
          <p:spPr>
            <a:xfrm>
              <a:off x="741462" y="6195799"/>
              <a:ext cx="375227" cy="295537"/>
            </a:xfrm>
            <a:prstGeom prst="rect">
              <a:avLst/>
            </a:prstGeom>
          </p:spPr>
        </p:pic>
      </p:grpSp>
      <p:grpSp>
        <p:nvGrpSpPr>
          <p:cNvPr id="50" name="组合 49"/>
          <p:cNvGrpSpPr/>
          <p:nvPr/>
        </p:nvGrpSpPr>
        <p:grpSpPr>
          <a:xfrm>
            <a:off x="6867639" y="3507099"/>
            <a:ext cx="1404927" cy="707886"/>
            <a:chOff x="638865" y="5209160"/>
            <a:chExt cx="1404927" cy="707886"/>
          </a:xfrm>
        </p:grpSpPr>
        <p:grpSp>
          <p:nvGrpSpPr>
            <p:cNvPr id="40" name="组合 39"/>
            <p:cNvGrpSpPr/>
            <p:nvPr/>
          </p:nvGrpSpPr>
          <p:grpSpPr>
            <a:xfrm>
              <a:off x="638865" y="5209160"/>
              <a:ext cx="1404927" cy="707886"/>
              <a:chOff x="2309179" y="1141536"/>
              <a:chExt cx="1404927" cy="707886"/>
            </a:xfrm>
          </p:grpSpPr>
          <p:sp>
            <p:nvSpPr>
              <p:cNvPr id="42" name="AutoShape 3"/>
              <p:cNvSpPr>
                <a:spLocks noChangeArrowheads="1"/>
              </p:cNvSpPr>
              <p:nvPr/>
            </p:nvSpPr>
            <p:spPr bwMode="auto">
              <a:xfrm>
                <a:off x="2309179" y="1198708"/>
                <a:ext cx="1386746" cy="57577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sp3d/>
              </a:bodyPr>
              <a:lstStyle/>
              <a:p>
                <a:pPr algn="ctr" eaLnBrk="0" fontAlgn="ctr" hangingPunct="0">
                  <a:spcBef>
                    <a:spcPts val="0"/>
                  </a:spcBef>
                  <a:spcAft>
                    <a:spcPts val="0"/>
                  </a:spcAft>
                  <a:buClr>
                    <a:srgbClr val="FF0000"/>
                  </a:buClr>
                  <a:buSzPct val="70000"/>
                  <a:defRPr/>
                </a:pPr>
                <a:endParaRPr kumimoji="1" lang="zh-CN" altLang="zh-CN" sz="2000" b="1" dirty="0">
                  <a:solidFill>
                    <a:prstClr val="white">
                      <a:lumMod val="95000"/>
                    </a:prstClr>
                  </a:solidFill>
                  <a:latin typeface="微软雅黑" panose="020B0503020204020204" pitchFamily="34" charset="-122"/>
                  <a:ea typeface="微软雅黑" panose="020B0503020204020204" pitchFamily="34" charset="-122"/>
                </a:endParaRPr>
              </a:p>
            </p:txBody>
          </p:sp>
          <p:sp>
            <p:nvSpPr>
              <p:cNvPr id="43" name="矩形 42"/>
              <p:cNvSpPr/>
              <p:nvPr/>
            </p:nvSpPr>
            <p:spPr>
              <a:xfrm>
                <a:off x="2671498" y="1141536"/>
                <a:ext cx="1042608" cy="707886"/>
              </a:xfrm>
              <a:prstGeom prst="rect">
                <a:avLst/>
              </a:prstGeom>
            </p:spPr>
            <p:txBody>
              <a:bodyPr wrap="square">
                <a:spAutoFit/>
              </a:bodyPr>
              <a:lstStyle/>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教师</a:t>
                </a:r>
                <a:endParaRPr lang="en-US" altLang="zh-CN" sz="2000" b="1" kern="0" dirty="0" smtClean="0">
                  <a:solidFill>
                    <a:srgbClr val="002060"/>
                  </a:solidFill>
                  <a:latin typeface="微软雅黑" panose="020B0503020204020204" pitchFamily="34" charset="-122"/>
                  <a:ea typeface="微软雅黑" panose="020B0503020204020204" pitchFamily="34" charset="-122"/>
                </a:endParaRPr>
              </a:p>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培训网</a:t>
                </a:r>
                <a:endParaRPr lang="zh-CN" altLang="en-US" sz="2000" b="1" kern="0" dirty="0">
                  <a:solidFill>
                    <a:srgbClr val="002060"/>
                  </a:solidFill>
                  <a:latin typeface="微软雅黑" panose="020B0503020204020204" pitchFamily="34" charset="-122"/>
                  <a:ea typeface="微软雅黑" panose="020B0503020204020204" pitchFamily="34" charset="-122"/>
                </a:endParaRPr>
              </a:p>
            </p:txBody>
          </p:sp>
        </p:grpSp>
        <p:pic>
          <p:nvPicPr>
            <p:cNvPr id="49" name="图片 48"/>
            <p:cNvPicPr>
              <a:picLocks noChangeAspect="1"/>
            </p:cNvPicPr>
            <p:nvPr/>
          </p:nvPicPr>
          <p:blipFill>
            <a:blip r:embed="rId9"/>
            <a:stretch>
              <a:fillRect/>
            </a:stretch>
          </p:blipFill>
          <p:spPr>
            <a:xfrm>
              <a:off x="720796" y="5371443"/>
              <a:ext cx="395893" cy="296027"/>
            </a:xfrm>
            <a:prstGeom prst="rect">
              <a:avLst/>
            </a:prstGeom>
          </p:spPr>
        </p:pic>
      </p:grpSp>
      <p:grpSp>
        <p:nvGrpSpPr>
          <p:cNvPr id="54" name="组合 53"/>
          <p:cNvGrpSpPr/>
          <p:nvPr/>
        </p:nvGrpSpPr>
        <p:grpSpPr>
          <a:xfrm>
            <a:off x="2673711" y="5492914"/>
            <a:ext cx="3925445" cy="1095268"/>
            <a:chOff x="2473663" y="3917229"/>
            <a:chExt cx="3925445" cy="1095268"/>
          </a:xfrm>
        </p:grpSpPr>
        <p:sp>
          <p:nvSpPr>
            <p:cNvPr id="52" name="矩形 51"/>
            <p:cNvSpPr/>
            <p:nvPr/>
          </p:nvSpPr>
          <p:spPr bwMode="auto">
            <a:xfrm>
              <a:off x="2507178" y="3917229"/>
              <a:ext cx="3891930" cy="1095268"/>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CN" altLang="en-US"/>
            </a:p>
          </p:txBody>
        </p:sp>
        <p:grpSp>
          <p:nvGrpSpPr>
            <p:cNvPr id="8" name="组合 7"/>
            <p:cNvGrpSpPr/>
            <p:nvPr/>
          </p:nvGrpSpPr>
          <p:grpSpPr>
            <a:xfrm>
              <a:off x="3190286" y="4242641"/>
              <a:ext cx="1467068" cy="529840"/>
              <a:chOff x="4138882" y="4145694"/>
              <a:chExt cx="1467068" cy="529840"/>
            </a:xfrm>
          </p:grpSpPr>
          <p:sp>
            <p:nvSpPr>
              <p:cNvPr id="9" name="流程图: 磁盘 8"/>
              <p:cNvSpPr/>
              <p:nvPr/>
            </p:nvSpPr>
            <p:spPr>
              <a:xfrm>
                <a:off x="4138882" y="4145694"/>
                <a:ext cx="1467068" cy="529840"/>
              </a:xfrm>
              <a:prstGeom prst="flowChartMagneticDisk">
                <a:avLst/>
              </a:prstGeom>
              <a:gradFill>
                <a:gsLst>
                  <a:gs pos="0">
                    <a:srgbClr val="FF3300"/>
                  </a:gs>
                  <a:gs pos="50000">
                    <a:schemeClr val="bg1"/>
                  </a:gs>
                  <a:gs pos="100000">
                    <a:srgbClr val="A1CDFC"/>
                  </a:gs>
                </a:gsLst>
                <a:lin ang="5400000" scaled="1"/>
              </a:gradFill>
              <a:ln w="12700" algn="ctr">
                <a:solidFill>
                  <a:schemeClr val="tx1"/>
                </a:solidFill>
                <a:prstDash val="solid"/>
                <a:round/>
                <a:headEnd/>
                <a:tailE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600" b="1" dirty="0">
                  <a:latin typeface="宋体" pitchFamily="2" charset="-122"/>
                  <a:ea typeface="宋体" pitchFamily="2" charset="-122"/>
                </a:endParaRPr>
              </a:p>
            </p:txBody>
          </p:sp>
          <p:sp>
            <p:nvSpPr>
              <p:cNvPr id="10" name="TextBox 72"/>
              <p:cNvSpPr txBox="1"/>
              <p:nvPr/>
            </p:nvSpPr>
            <p:spPr>
              <a:xfrm>
                <a:off x="4284721" y="4275423"/>
                <a:ext cx="121058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latin typeface="微软雅黑" pitchFamily="34" charset="-122"/>
                    <a:ea typeface="微软雅黑" pitchFamily="34" charset="-122"/>
                  </a:rPr>
                  <a:t>本地</a:t>
                </a:r>
                <a:r>
                  <a:rPr lang="zh-CN" altLang="en-US" sz="2000" b="1" dirty="0" smtClean="0">
                    <a:latin typeface="微软雅黑" pitchFamily="34" charset="-122"/>
                    <a:ea typeface="微软雅黑" pitchFamily="34" charset="-122"/>
                  </a:rPr>
                  <a:t>资源</a:t>
                </a:r>
                <a:endParaRPr lang="zh-CN" altLang="en-US" sz="2000" b="1" dirty="0">
                  <a:latin typeface="微软雅黑" pitchFamily="34" charset="-122"/>
                  <a:ea typeface="微软雅黑" pitchFamily="34" charset="-122"/>
                </a:endParaRPr>
              </a:p>
            </p:txBody>
          </p:sp>
        </p:grpSp>
        <p:grpSp>
          <p:nvGrpSpPr>
            <p:cNvPr id="11" name="组合 10"/>
            <p:cNvGrpSpPr/>
            <p:nvPr/>
          </p:nvGrpSpPr>
          <p:grpSpPr>
            <a:xfrm>
              <a:off x="4697579" y="4242641"/>
              <a:ext cx="1467068" cy="529840"/>
              <a:chOff x="4019239" y="4145694"/>
              <a:chExt cx="1467068" cy="529840"/>
            </a:xfrm>
          </p:grpSpPr>
          <p:sp>
            <p:nvSpPr>
              <p:cNvPr id="12" name="流程图: 磁盘 11"/>
              <p:cNvSpPr/>
              <p:nvPr/>
            </p:nvSpPr>
            <p:spPr>
              <a:xfrm>
                <a:off x="4019239" y="4145694"/>
                <a:ext cx="1467068" cy="529840"/>
              </a:xfrm>
              <a:prstGeom prst="flowChartMagneticDisk">
                <a:avLst/>
              </a:prstGeom>
              <a:gradFill>
                <a:gsLst>
                  <a:gs pos="0">
                    <a:srgbClr val="FF3300"/>
                  </a:gs>
                  <a:gs pos="50000">
                    <a:schemeClr val="bg1"/>
                  </a:gs>
                  <a:gs pos="100000">
                    <a:srgbClr val="A1CDFC"/>
                  </a:gs>
                </a:gsLst>
                <a:lin ang="5400000" scaled="1"/>
              </a:gradFill>
              <a:ln w="12700" algn="ctr">
                <a:solidFill>
                  <a:schemeClr val="tx1"/>
                </a:solidFill>
                <a:prstDash val="solid"/>
                <a:round/>
                <a:headEnd/>
                <a:tailE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600" b="1" dirty="0">
                  <a:latin typeface="宋体" pitchFamily="2" charset="-122"/>
                  <a:ea typeface="宋体" pitchFamily="2" charset="-122"/>
                </a:endParaRPr>
              </a:p>
            </p:txBody>
          </p:sp>
          <p:sp>
            <p:nvSpPr>
              <p:cNvPr id="13" name="TextBox 72"/>
              <p:cNvSpPr txBox="1"/>
              <p:nvPr/>
            </p:nvSpPr>
            <p:spPr>
              <a:xfrm>
                <a:off x="4138426" y="4275423"/>
                <a:ext cx="121058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latin typeface="微软雅黑" pitchFamily="34" charset="-122"/>
                    <a:ea typeface="微软雅黑" pitchFamily="34" charset="-122"/>
                  </a:rPr>
                  <a:t>共享</a:t>
                </a:r>
                <a:r>
                  <a:rPr lang="zh-CN" altLang="en-US" sz="2000" b="1" dirty="0" smtClean="0">
                    <a:latin typeface="微软雅黑" pitchFamily="34" charset="-122"/>
                    <a:ea typeface="微软雅黑" pitchFamily="34" charset="-122"/>
                  </a:rPr>
                  <a:t>资源</a:t>
                </a:r>
                <a:endParaRPr lang="zh-CN" altLang="en-US" sz="2000" b="1" dirty="0">
                  <a:latin typeface="微软雅黑" pitchFamily="34" charset="-122"/>
                  <a:ea typeface="微软雅黑" pitchFamily="34" charset="-122"/>
                </a:endParaRPr>
              </a:p>
            </p:txBody>
          </p:sp>
        </p:grpSp>
        <p:sp>
          <p:nvSpPr>
            <p:cNvPr id="53" name="矩形 52"/>
            <p:cNvSpPr/>
            <p:nvPr/>
          </p:nvSpPr>
          <p:spPr>
            <a:xfrm>
              <a:off x="2473663" y="3987257"/>
              <a:ext cx="761055" cy="1015663"/>
            </a:xfrm>
            <a:prstGeom prst="rect">
              <a:avLst/>
            </a:prstGeom>
          </p:spPr>
          <p:txBody>
            <a:bodyPr wrap="square">
              <a:spAutoFit/>
            </a:bodyPr>
            <a:lstStyle/>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教育资源网</a:t>
              </a:r>
              <a:endParaRPr lang="zh-CN" altLang="en-US" sz="2000" b="1" kern="0" dirty="0">
                <a:solidFill>
                  <a:srgbClr val="002060"/>
                </a:solidFill>
                <a:latin typeface="微软雅黑" panose="020B0503020204020204" pitchFamily="34" charset="-122"/>
                <a:ea typeface="微软雅黑" panose="020B0503020204020204" pitchFamily="34" charset="-122"/>
              </a:endParaRPr>
            </a:p>
          </p:txBody>
        </p:sp>
      </p:grpSp>
      <p:pic>
        <p:nvPicPr>
          <p:cNvPr id="58" name="图片 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68127" y="3425627"/>
            <a:ext cx="359825"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3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90716" y="4275993"/>
            <a:ext cx="380643"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组合 63"/>
          <p:cNvGrpSpPr/>
          <p:nvPr/>
        </p:nvGrpSpPr>
        <p:grpSpPr>
          <a:xfrm>
            <a:off x="-70984" y="3650060"/>
            <a:ext cx="1234755" cy="646331"/>
            <a:chOff x="883032" y="4503870"/>
            <a:chExt cx="1234755" cy="646331"/>
          </a:xfrm>
        </p:grpSpPr>
        <p:pic>
          <p:nvPicPr>
            <p:cNvPr id="65" name="图片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6401" y="4645164"/>
              <a:ext cx="343744" cy="36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57"/>
            <p:cNvSpPr txBox="1"/>
            <p:nvPr/>
          </p:nvSpPr>
          <p:spPr>
            <a:xfrm>
              <a:off x="883032" y="4503870"/>
              <a:ext cx="1234755" cy="646331"/>
            </a:xfrm>
            <a:prstGeom prst="rect">
              <a:avLst/>
            </a:prstGeom>
            <a:noFill/>
          </p:spPr>
          <p:txBody>
            <a:bodyPr wrap="square" rtlCol="0">
              <a:spAutoFit/>
            </a:bodyPr>
            <a:lstStyle/>
            <a:p>
              <a:pPr algn="ctr"/>
              <a:r>
                <a:rPr lang="zh-CN" altLang="en-US" b="1" dirty="0" smtClean="0">
                  <a:latin typeface="华文楷体" panose="02010600040101010101" pitchFamily="2" charset="-122"/>
                </a:rPr>
                <a:t>本地</a:t>
              </a:r>
              <a:endParaRPr lang="en-US" altLang="zh-CN" b="1" dirty="0" smtClean="0">
                <a:latin typeface="华文楷体" panose="02010600040101010101" pitchFamily="2" charset="-122"/>
              </a:endParaRPr>
            </a:p>
            <a:p>
              <a:pPr algn="ctr"/>
              <a:r>
                <a:rPr lang="zh-CN" altLang="en-US" b="1" dirty="0" smtClean="0">
                  <a:latin typeface="华文楷体" panose="02010600040101010101" pitchFamily="2" charset="-122"/>
                </a:rPr>
                <a:t>专家</a:t>
              </a:r>
              <a:endParaRPr lang="zh-CN" altLang="en-US" b="1" dirty="0">
                <a:latin typeface="华文楷体" panose="02010600040101010101" pitchFamily="2" charset="-122"/>
              </a:endParaRPr>
            </a:p>
          </p:txBody>
        </p:sp>
      </p:grpSp>
      <p:grpSp>
        <p:nvGrpSpPr>
          <p:cNvPr id="67" name="组合 66"/>
          <p:cNvGrpSpPr/>
          <p:nvPr/>
        </p:nvGrpSpPr>
        <p:grpSpPr>
          <a:xfrm>
            <a:off x="-41965" y="4634500"/>
            <a:ext cx="1229709" cy="646331"/>
            <a:chOff x="6262912" y="4550128"/>
            <a:chExt cx="1229709" cy="646331"/>
          </a:xfrm>
        </p:grpSpPr>
        <p:pic>
          <p:nvPicPr>
            <p:cNvPr id="68" name="图片 4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355954" y="4665007"/>
              <a:ext cx="325052" cy="32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57"/>
            <p:cNvSpPr txBox="1"/>
            <p:nvPr/>
          </p:nvSpPr>
          <p:spPr>
            <a:xfrm>
              <a:off x="6262912" y="4550128"/>
              <a:ext cx="1229709" cy="646331"/>
            </a:xfrm>
            <a:prstGeom prst="rect">
              <a:avLst/>
            </a:prstGeom>
            <a:noFill/>
          </p:spPr>
          <p:txBody>
            <a:bodyPr wrap="square" rtlCol="0">
              <a:spAutoFit/>
            </a:bodyPr>
            <a:lstStyle/>
            <a:p>
              <a:pPr algn="ctr"/>
              <a:r>
                <a:rPr lang="zh-CN" altLang="en-US" b="1" dirty="0" smtClean="0">
                  <a:latin typeface="华文楷体" panose="02010600040101010101" pitchFamily="2" charset="-122"/>
                </a:rPr>
                <a:t>全国</a:t>
              </a:r>
              <a:endParaRPr lang="en-US" altLang="zh-CN" b="1" dirty="0" smtClean="0">
                <a:latin typeface="华文楷体" panose="02010600040101010101" pitchFamily="2" charset="-122"/>
              </a:endParaRPr>
            </a:p>
            <a:p>
              <a:pPr algn="ctr"/>
              <a:r>
                <a:rPr lang="zh-CN" altLang="en-US" b="1" dirty="0" smtClean="0">
                  <a:latin typeface="华文楷体" panose="02010600040101010101" pitchFamily="2" charset="-122"/>
                </a:rPr>
                <a:t>专家</a:t>
              </a:r>
              <a:endParaRPr lang="zh-CN" altLang="en-US" b="1" dirty="0">
                <a:latin typeface="华文楷体" panose="02010600040101010101" pitchFamily="2" charset="-122"/>
              </a:endParaRPr>
            </a:p>
          </p:txBody>
        </p:sp>
      </p:grpSp>
      <p:grpSp>
        <p:nvGrpSpPr>
          <p:cNvPr id="148" name="组合 147"/>
          <p:cNvGrpSpPr/>
          <p:nvPr/>
        </p:nvGrpSpPr>
        <p:grpSpPr>
          <a:xfrm>
            <a:off x="1634336" y="525701"/>
            <a:ext cx="825979" cy="702768"/>
            <a:chOff x="2720000" y="48166"/>
            <a:chExt cx="825979" cy="702768"/>
          </a:xfrm>
        </p:grpSpPr>
        <p:pic>
          <p:nvPicPr>
            <p:cNvPr id="56" name="图片 3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48058" y="48166"/>
              <a:ext cx="380643"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57"/>
            <p:cNvSpPr txBox="1"/>
            <p:nvPr/>
          </p:nvSpPr>
          <p:spPr>
            <a:xfrm>
              <a:off x="2720000" y="381602"/>
              <a:ext cx="825979"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教师</a:t>
              </a:r>
              <a:endParaRPr lang="zh-CN" altLang="en-US" b="1" dirty="0">
                <a:latin typeface="华文楷体" panose="02010600040101010101" pitchFamily="2" charset="-122"/>
              </a:endParaRPr>
            </a:p>
          </p:txBody>
        </p:sp>
      </p:grpSp>
      <p:grpSp>
        <p:nvGrpSpPr>
          <p:cNvPr id="152" name="组合 151"/>
          <p:cNvGrpSpPr/>
          <p:nvPr/>
        </p:nvGrpSpPr>
        <p:grpSpPr>
          <a:xfrm>
            <a:off x="3277427" y="-25635"/>
            <a:ext cx="825979" cy="750090"/>
            <a:chOff x="4238037" y="0"/>
            <a:chExt cx="825979" cy="750090"/>
          </a:xfrm>
        </p:grpSpPr>
        <p:pic>
          <p:nvPicPr>
            <p:cNvPr id="63" name="图片 3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79784" y="0"/>
              <a:ext cx="380643"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57"/>
            <p:cNvSpPr txBox="1"/>
            <p:nvPr/>
          </p:nvSpPr>
          <p:spPr>
            <a:xfrm>
              <a:off x="4238037" y="380758"/>
              <a:ext cx="825979"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教师</a:t>
              </a:r>
              <a:endParaRPr lang="zh-CN" altLang="en-US" b="1" dirty="0">
                <a:latin typeface="华文楷体" panose="02010600040101010101" pitchFamily="2" charset="-122"/>
              </a:endParaRPr>
            </a:p>
          </p:txBody>
        </p:sp>
      </p:grpSp>
      <p:grpSp>
        <p:nvGrpSpPr>
          <p:cNvPr id="155" name="组合 154"/>
          <p:cNvGrpSpPr/>
          <p:nvPr/>
        </p:nvGrpSpPr>
        <p:grpSpPr>
          <a:xfrm>
            <a:off x="4675272" y="-9910"/>
            <a:ext cx="825979" cy="723003"/>
            <a:chOff x="5456928" y="27159"/>
            <a:chExt cx="825979" cy="723003"/>
          </a:xfrm>
        </p:grpSpPr>
        <p:pic>
          <p:nvPicPr>
            <p:cNvPr id="61" name="图片 3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59029" y="27159"/>
              <a:ext cx="380642"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Box 57"/>
            <p:cNvSpPr txBox="1"/>
            <p:nvPr/>
          </p:nvSpPr>
          <p:spPr>
            <a:xfrm>
              <a:off x="5456928" y="380830"/>
              <a:ext cx="825979"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学生</a:t>
              </a:r>
              <a:endParaRPr lang="zh-CN" altLang="en-US" b="1" dirty="0">
                <a:latin typeface="华文楷体" panose="02010600040101010101" pitchFamily="2" charset="-122"/>
              </a:endParaRPr>
            </a:p>
          </p:txBody>
        </p:sp>
      </p:grpSp>
      <p:grpSp>
        <p:nvGrpSpPr>
          <p:cNvPr id="158" name="组合 157"/>
          <p:cNvGrpSpPr/>
          <p:nvPr/>
        </p:nvGrpSpPr>
        <p:grpSpPr>
          <a:xfrm>
            <a:off x="6077435" y="495315"/>
            <a:ext cx="825979" cy="716537"/>
            <a:chOff x="6879408" y="-1"/>
            <a:chExt cx="825979" cy="716537"/>
          </a:xfrm>
        </p:grpSpPr>
        <p:pic>
          <p:nvPicPr>
            <p:cNvPr id="55" name="图片 3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21739" y="-1"/>
              <a:ext cx="380642"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57"/>
            <p:cNvSpPr txBox="1"/>
            <p:nvPr/>
          </p:nvSpPr>
          <p:spPr>
            <a:xfrm>
              <a:off x="6879408" y="347204"/>
              <a:ext cx="825979"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学生</a:t>
              </a:r>
              <a:endParaRPr lang="zh-CN" altLang="en-US" b="1" dirty="0">
                <a:latin typeface="华文楷体" panose="02010600040101010101" pitchFamily="2" charset="-122"/>
              </a:endParaRPr>
            </a:p>
          </p:txBody>
        </p:sp>
      </p:grpSp>
      <p:grpSp>
        <p:nvGrpSpPr>
          <p:cNvPr id="166" name="组合 165"/>
          <p:cNvGrpSpPr/>
          <p:nvPr/>
        </p:nvGrpSpPr>
        <p:grpSpPr>
          <a:xfrm>
            <a:off x="7724841" y="1227550"/>
            <a:ext cx="1234755" cy="720496"/>
            <a:chOff x="8077910" y="738664"/>
            <a:chExt cx="1234755" cy="720496"/>
          </a:xfrm>
        </p:grpSpPr>
        <p:sp>
          <p:nvSpPr>
            <p:cNvPr id="74" name="TextBox 57"/>
            <p:cNvSpPr txBox="1"/>
            <p:nvPr/>
          </p:nvSpPr>
          <p:spPr>
            <a:xfrm>
              <a:off x="8077910" y="1089828"/>
              <a:ext cx="1234755"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区域名师</a:t>
              </a:r>
              <a:endParaRPr lang="zh-CN" altLang="en-US" b="1" dirty="0">
                <a:latin typeface="华文楷体" panose="02010600040101010101" pitchFamily="2" charset="-122"/>
              </a:endParaRPr>
            </a:p>
          </p:txBody>
        </p:sp>
        <p:pic>
          <p:nvPicPr>
            <p:cNvPr id="76" name="图片 3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67211" y="738664"/>
              <a:ext cx="380643"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Box 57"/>
          <p:cNvSpPr txBox="1"/>
          <p:nvPr/>
        </p:nvSpPr>
        <p:spPr>
          <a:xfrm>
            <a:off x="8321487" y="4668878"/>
            <a:ext cx="990766"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教研员</a:t>
            </a:r>
            <a:endParaRPr lang="zh-CN" altLang="en-US" b="1" dirty="0">
              <a:latin typeface="华文楷体" panose="02010600040101010101" pitchFamily="2" charset="-122"/>
            </a:endParaRPr>
          </a:p>
        </p:txBody>
      </p:sp>
      <p:grpSp>
        <p:nvGrpSpPr>
          <p:cNvPr id="165" name="组合 164"/>
          <p:cNvGrpSpPr/>
          <p:nvPr/>
        </p:nvGrpSpPr>
        <p:grpSpPr>
          <a:xfrm>
            <a:off x="7838810" y="2118959"/>
            <a:ext cx="990766" cy="721845"/>
            <a:chOff x="8191879" y="1630073"/>
            <a:chExt cx="990766" cy="721845"/>
          </a:xfrm>
        </p:grpSpPr>
        <p:pic>
          <p:nvPicPr>
            <p:cNvPr id="75" name="图片 3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9236" y="1630073"/>
              <a:ext cx="380642"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TextBox 57"/>
            <p:cNvSpPr txBox="1"/>
            <p:nvPr/>
          </p:nvSpPr>
          <p:spPr>
            <a:xfrm>
              <a:off x="8191879" y="1982586"/>
              <a:ext cx="990766"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大学生</a:t>
              </a:r>
              <a:endParaRPr lang="zh-CN" altLang="en-US" b="1" dirty="0">
                <a:latin typeface="华文楷体" panose="02010600040101010101" pitchFamily="2" charset="-122"/>
              </a:endParaRPr>
            </a:p>
          </p:txBody>
        </p:sp>
      </p:grpSp>
      <p:sp>
        <p:nvSpPr>
          <p:cNvPr id="80" name="TextBox 57"/>
          <p:cNvSpPr txBox="1"/>
          <p:nvPr/>
        </p:nvSpPr>
        <p:spPr>
          <a:xfrm>
            <a:off x="8352656" y="3790997"/>
            <a:ext cx="990766"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教师</a:t>
            </a:r>
            <a:endParaRPr lang="zh-CN" altLang="en-US" b="1" dirty="0">
              <a:latin typeface="华文楷体" panose="02010600040101010101" pitchFamily="2" charset="-122"/>
            </a:endParaRPr>
          </a:p>
        </p:txBody>
      </p:sp>
      <p:sp>
        <p:nvSpPr>
          <p:cNvPr id="81" name="TextBox 57"/>
          <p:cNvSpPr txBox="1"/>
          <p:nvPr/>
        </p:nvSpPr>
        <p:spPr>
          <a:xfrm>
            <a:off x="1250784" y="4231845"/>
            <a:ext cx="1467442" cy="400110"/>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CN" altLang="en-US" sz="2000" b="1" dirty="0" smtClean="0">
                <a:solidFill>
                  <a:srgbClr val="002060"/>
                </a:solidFill>
                <a:latin typeface="华文楷体" panose="02010600040101010101" pitchFamily="2" charset="-122"/>
              </a:rPr>
              <a:t>区域示范校</a:t>
            </a:r>
            <a:endParaRPr lang="zh-CN" altLang="en-US" sz="2000" b="1" dirty="0">
              <a:solidFill>
                <a:srgbClr val="002060"/>
              </a:solidFill>
              <a:latin typeface="华文楷体" panose="02010600040101010101" pitchFamily="2" charset="-122"/>
            </a:endParaRPr>
          </a:p>
        </p:txBody>
      </p:sp>
      <p:cxnSp>
        <p:nvCxnSpPr>
          <p:cNvPr id="82" name="直接箭头连接符 81"/>
          <p:cNvCxnSpPr/>
          <p:nvPr/>
        </p:nvCxnSpPr>
        <p:spPr>
          <a:xfrm>
            <a:off x="902420" y="4004003"/>
            <a:ext cx="285324" cy="208241"/>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flipV="1">
            <a:off x="902420" y="4650334"/>
            <a:ext cx="348363" cy="20321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endCxn id="66" idx="2"/>
          </p:cNvCxnSpPr>
          <p:nvPr/>
        </p:nvCxnSpPr>
        <p:spPr>
          <a:xfrm flipV="1">
            <a:off x="538602" y="4296391"/>
            <a:ext cx="7792" cy="353943"/>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flipH="1">
            <a:off x="2717415" y="4425648"/>
            <a:ext cx="275584" cy="6253"/>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730773" y="5011770"/>
            <a:ext cx="825979" cy="616609"/>
            <a:chOff x="967659" y="4522884"/>
            <a:chExt cx="825979" cy="616609"/>
          </a:xfrm>
        </p:grpSpPr>
        <p:pic>
          <p:nvPicPr>
            <p:cNvPr id="92" name="图片 91"/>
            <p:cNvPicPr>
              <a:picLocks noChangeAspect="1"/>
            </p:cNvPicPr>
            <p:nvPr/>
          </p:nvPicPr>
          <p:blipFill>
            <a:blip r:embed="rId15"/>
            <a:stretch>
              <a:fillRect/>
            </a:stretch>
          </p:blipFill>
          <p:spPr>
            <a:xfrm>
              <a:off x="1123380" y="4522884"/>
              <a:ext cx="588814" cy="340670"/>
            </a:xfrm>
            <a:prstGeom prst="rect">
              <a:avLst/>
            </a:prstGeom>
          </p:spPr>
        </p:pic>
        <p:sp>
          <p:nvSpPr>
            <p:cNvPr id="95" name="TextBox 57"/>
            <p:cNvSpPr txBox="1"/>
            <p:nvPr/>
          </p:nvSpPr>
          <p:spPr>
            <a:xfrm>
              <a:off x="967659" y="4770161"/>
              <a:ext cx="825979"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小学</a:t>
              </a:r>
              <a:endParaRPr lang="zh-CN" altLang="en-US" b="1" dirty="0">
                <a:latin typeface="华文楷体" panose="02010600040101010101" pitchFamily="2" charset="-122"/>
              </a:endParaRPr>
            </a:p>
          </p:txBody>
        </p:sp>
      </p:grpSp>
      <p:grpSp>
        <p:nvGrpSpPr>
          <p:cNvPr id="99" name="组合 98"/>
          <p:cNvGrpSpPr/>
          <p:nvPr/>
        </p:nvGrpSpPr>
        <p:grpSpPr>
          <a:xfrm>
            <a:off x="1369419" y="5060512"/>
            <a:ext cx="825979" cy="584537"/>
            <a:chOff x="1606305" y="4571626"/>
            <a:chExt cx="825979" cy="584537"/>
          </a:xfrm>
        </p:grpSpPr>
        <p:pic>
          <p:nvPicPr>
            <p:cNvPr id="94" name="图片 93"/>
            <p:cNvPicPr>
              <a:picLocks noChangeAspect="1"/>
            </p:cNvPicPr>
            <p:nvPr/>
          </p:nvPicPr>
          <p:blipFill>
            <a:blip r:embed="rId16"/>
            <a:stretch>
              <a:fillRect/>
            </a:stretch>
          </p:blipFill>
          <p:spPr>
            <a:xfrm>
              <a:off x="1737891" y="4571626"/>
              <a:ext cx="602567" cy="332243"/>
            </a:xfrm>
            <a:prstGeom prst="rect">
              <a:avLst/>
            </a:prstGeom>
          </p:spPr>
        </p:pic>
        <p:sp>
          <p:nvSpPr>
            <p:cNvPr id="96" name="TextBox 57"/>
            <p:cNvSpPr txBox="1"/>
            <p:nvPr/>
          </p:nvSpPr>
          <p:spPr>
            <a:xfrm>
              <a:off x="1606305" y="4786831"/>
              <a:ext cx="825979" cy="369332"/>
            </a:xfrm>
            <a:prstGeom prst="rect">
              <a:avLst/>
            </a:prstGeom>
            <a:noFill/>
          </p:spPr>
          <p:txBody>
            <a:bodyPr wrap="square" rtlCol="0">
              <a:spAutoFit/>
            </a:bodyPr>
            <a:lstStyle/>
            <a:p>
              <a:pPr algn="ctr"/>
              <a:r>
                <a:rPr lang="zh-CN" altLang="en-US" b="1" dirty="0" smtClean="0">
                  <a:latin typeface="华文楷体" panose="02010600040101010101" pitchFamily="2" charset="-122"/>
                </a:rPr>
                <a:t>初中</a:t>
              </a:r>
              <a:endParaRPr lang="zh-CN" altLang="en-US" b="1" dirty="0">
                <a:latin typeface="华文楷体" panose="02010600040101010101" pitchFamily="2" charset="-122"/>
              </a:endParaRPr>
            </a:p>
          </p:txBody>
        </p:sp>
      </p:grpSp>
      <p:grpSp>
        <p:nvGrpSpPr>
          <p:cNvPr id="98" name="组合 97"/>
          <p:cNvGrpSpPr/>
          <p:nvPr/>
        </p:nvGrpSpPr>
        <p:grpSpPr>
          <a:xfrm>
            <a:off x="2048518" y="5075663"/>
            <a:ext cx="825979" cy="586766"/>
            <a:chOff x="2285404" y="4586777"/>
            <a:chExt cx="825979" cy="586766"/>
          </a:xfrm>
        </p:grpSpPr>
        <p:pic>
          <p:nvPicPr>
            <p:cNvPr id="93" name="图片 92"/>
            <p:cNvPicPr>
              <a:picLocks noChangeAspect="1"/>
            </p:cNvPicPr>
            <p:nvPr/>
          </p:nvPicPr>
          <p:blipFill>
            <a:blip r:embed="rId17"/>
            <a:stretch>
              <a:fillRect/>
            </a:stretch>
          </p:blipFill>
          <p:spPr>
            <a:xfrm>
              <a:off x="2340458" y="4586777"/>
              <a:ext cx="610023" cy="313982"/>
            </a:xfrm>
            <a:prstGeom prst="rect">
              <a:avLst/>
            </a:prstGeom>
          </p:spPr>
        </p:pic>
        <p:sp>
          <p:nvSpPr>
            <p:cNvPr id="97" name="TextBox 57"/>
            <p:cNvSpPr txBox="1"/>
            <p:nvPr/>
          </p:nvSpPr>
          <p:spPr>
            <a:xfrm>
              <a:off x="2285404" y="4804211"/>
              <a:ext cx="825979" cy="369332"/>
            </a:xfrm>
            <a:prstGeom prst="rect">
              <a:avLst/>
            </a:prstGeom>
            <a:noFill/>
          </p:spPr>
          <p:txBody>
            <a:bodyPr wrap="square" rtlCol="0">
              <a:spAutoFit/>
            </a:bodyPr>
            <a:lstStyle/>
            <a:p>
              <a:pPr algn="ctr"/>
              <a:r>
                <a:rPr lang="zh-CN" altLang="en-US" b="1" dirty="0">
                  <a:latin typeface="华文楷体" panose="02010600040101010101" pitchFamily="2" charset="-122"/>
                </a:rPr>
                <a:t>高</a:t>
              </a:r>
              <a:r>
                <a:rPr lang="zh-CN" altLang="en-US" b="1" dirty="0" smtClean="0">
                  <a:latin typeface="华文楷体" panose="02010600040101010101" pitchFamily="2" charset="-122"/>
                </a:rPr>
                <a:t>中</a:t>
              </a:r>
              <a:endParaRPr lang="zh-CN" altLang="en-US" b="1" dirty="0">
                <a:latin typeface="华文楷体" panose="02010600040101010101" pitchFamily="2" charset="-122"/>
              </a:endParaRPr>
            </a:p>
          </p:txBody>
        </p:sp>
      </p:grpSp>
      <p:cxnSp>
        <p:nvCxnSpPr>
          <p:cNvPr id="102" name="直接箭头连接符 101"/>
          <p:cNvCxnSpPr>
            <a:stCxn id="81" idx="2"/>
            <a:endCxn id="92" idx="0"/>
          </p:cNvCxnSpPr>
          <p:nvPr/>
        </p:nvCxnSpPr>
        <p:spPr>
          <a:xfrm flipH="1">
            <a:off x="1180901" y="4631955"/>
            <a:ext cx="803604" cy="37981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stCxn id="81" idx="2"/>
            <a:endCxn id="94" idx="0"/>
          </p:cNvCxnSpPr>
          <p:nvPr/>
        </p:nvCxnSpPr>
        <p:spPr>
          <a:xfrm flipH="1">
            <a:off x="1802289" y="4631955"/>
            <a:ext cx="182216" cy="42855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a:stCxn id="81" idx="2"/>
            <a:endCxn id="93" idx="0"/>
          </p:cNvCxnSpPr>
          <p:nvPr/>
        </p:nvCxnSpPr>
        <p:spPr>
          <a:xfrm>
            <a:off x="1984505" y="4631955"/>
            <a:ext cx="424079" cy="443708"/>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p:nvPr/>
        </p:nvCxnSpPr>
        <p:spPr>
          <a:xfrm>
            <a:off x="2778152" y="4702326"/>
            <a:ext cx="465332" cy="77543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1" name="直接箭头连接符 110"/>
          <p:cNvCxnSpPr/>
          <p:nvPr/>
        </p:nvCxnSpPr>
        <p:spPr>
          <a:xfrm flipH="1">
            <a:off x="6843503" y="5005128"/>
            <a:ext cx="274234" cy="504901"/>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rot="3423256">
            <a:off x="2477155" y="4844322"/>
            <a:ext cx="1364780" cy="369332"/>
          </a:xfrm>
          <a:prstGeom prst="rect">
            <a:avLst/>
          </a:prstGeom>
        </p:spPr>
        <p:txBody>
          <a:bodyPr wrap="square">
            <a:spAutoFit/>
          </a:bodyPr>
          <a:lstStyle/>
          <a:p>
            <a:pPr lvl="0" algn="ctr"/>
            <a:r>
              <a:rPr lang="zh-CN" altLang="en-US" b="1" dirty="0" smtClean="0">
                <a:solidFill>
                  <a:srgbClr val="7030A0"/>
                </a:solidFill>
                <a:latin typeface="微软雅黑" panose="020B0503020204020204" pitchFamily="34" charset="-122"/>
                <a:ea typeface="微软雅黑" panose="020B0503020204020204" pitchFamily="34" charset="-122"/>
              </a:rPr>
              <a:t>生成资源</a:t>
            </a:r>
            <a:endParaRPr lang="zh-CN" altLang="en-US" b="1" dirty="0">
              <a:solidFill>
                <a:srgbClr val="7030A0"/>
              </a:solidFill>
              <a:latin typeface="微软雅黑" panose="020B0503020204020204" pitchFamily="34" charset="-122"/>
              <a:ea typeface="微软雅黑" panose="020B0503020204020204" pitchFamily="34" charset="-122"/>
            </a:endParaRPr>
          </a:p>
        </p:txBody>
      </p:sp>
      <p:sp>
        <p:nvSpPr>
          <p:cNvPr id="116" name="矩形 115"/>
          <p:cNvSpPr/>
          <p:nvPr/>
        </p:nvSpPr>
        <p:spPr>
          <a:xfrm rot="1754576">
            <a:off x="6189932" y="4874231"/>
            <a:ext cx="872401" cy="646331"/>
          </a:xfrm>
          <a:prstGeom prst="rect">
            <a:avLst/>
          </a:prstGeom>
        </p:spPr>
        <p:txBody>
          <a:bodyPr wrap="square">
            <a:spAutoFit/>
          </a:bodyPr>
          <a:lstStyle/>
          <a:p>
            <a:pPr lvl="0" algn="ctr"/>
            <a:r>
              <a:rPr lang="zh-CN" altLang="en-US" b="1" dirty="0" smtClean="0">
                <a:solidFill>
                  <a:srgbClr val="7030A0"/>
                </a:solidFill>
                <a:latin typeface="微软雅黑" panose="020B0503020204020204" pitchFamily="34" charset="-122"/>
                <a:ea typeface="微软雅黑" panose="020B0503020204020204" pitchFamily="34" charset="-122"/>
              </a:rPr>
              <a:t>生成</a:t>
            </a:r>
            <a:endParaRPr lang="en-US" altLang="zh-CN" b="1" dirty="0" smtClean="0">
              <a:solidFill>
                <a:srgbClr val="7030A0"/>
              </a:solidFill>
              <a:latin typeface="微软雅黑" panose="020B0503020204020204" pitchFamily="34" charset="-122"/>
              <a:ea typeface="微软雅黑" panose="020B0503020204020204" pitchFamily="34" charset="-122"/>
            </a:endParaRPr>
          </a:p>
          <a:p>
            <a:pPr lvl="0" algn="ctr"/>
            <a:r>
              <a:rPr lang="zh-CN" altLang="en-US" b="1" dirty="0" smtClean="0">
                <a:solidFill>
                  <a:srgbClr val="7030A0"/>
                </a:solidFill>
                <a:latin typeface="微软雅黑" panose="020B0503020204020204" pitchFamily="34" charset="-122"/>
                <a:ea typeface="微软雅黑" panose="020B0503020204020204" pitchFamily="34" charset="-122"/>
              </a:rPr>
              <a:t>资源</a:t>
            </a:r>
            <a:endParaRPr lang="zh-CN" altLang="en-US" b="1" dirty="0">
              <a:solidFill>
                <a:srgbClr val="7030A0"/>
              </a:solidFill>
              <a:latin typeface="微软雅黑" panose="020B0503020204020204" pitchFamily="34" charset="-122"/>
              <a:ea typeface="微软雅黑" panose="020B0503020204020204" pitchFamily="34" charset="-122"/>
            </a:endParaRPr>
          </a:p>
        </p:txBody>
      </p:sp>
      <p:grpSp>
        <p:nvGrpSpPr>
          <p:cNvPr id="117" name="组合 116"/>
          <p:cNvGrpSpPr/>
          <p:nvPr/>
        </p:nvGrpSpPr>
        <p:grpSpPr>
          <a:xfrm>
            <a:off x="2368752" y="3001473"/>
            <a:ext cx="1103199" cy="533771"/>
            <a:chOff x="3289955" y="980728"/>
            <a:chExt cx="999560" cy="533771"/>
          </a:xfrm>
        </p:grpSpPr>
        <p:pic>
          <p:nvPicPr>
            <p:cNvPr id="118" name="Picture 200" descr="4-01943_Icon-Cloud.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36566" y="980728"/>
              <a:ext cx="952949" cy="53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矩形 118"/>
            <p:cNvSpPr/>
            <p:nvPr/>
          </p:nvSpPr>
          <p:spPr>
            <a:xfrm>
              <a:off x="3289955" y="1052834"/>
              <a:ext cx="895712" cy="461665"/>
            </a:xfrm>
            <a:prstGeom prst="rect">
              <a:avLst/>
            </a:prstGeom>
          </p:spPr>
          <p:txBody>
            <a:bodyPr wrap="square">
              <a:spAutoFit/>
            </a:bodyPr>
            <a:lstStyle/>
            <a:p>
              <a:pPr algn="ct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教室</a:t>
              </a:r>
            </a:p>
          </p:txBody>
        </p:sp>
      </p:grpSp>
      <p:grpSp>
        <p:nvGrpSpPr>
          <p:cNvPr id="120" name="组合 119"/>
          <p:cNvGrpSpPr/>
          <p:nvPr/>
        </p:nvGrpSpPr>
        <p:grpSpPr>
          <a:xfrm>
            <a:off x="4704018" y="2908738"/>
            <a:ext cx="1103200" cy="533771"/>
            <a:chOff x="3289954" y="980728"/>
            <a:chExt cx="999561" cy="533771"/>
          </a:xfrm>
        </p:grpSpPr>
        <p:pic>
          <p:nvPicPr>
            <p:cNvPr id="121" name="Picture 200" descr="4-01943_Icon-Cloud.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36566" y="980728"/>
              <a:ext cx="952949" cy="53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矩形 121"/>
            <p:cNvSpPr/>
            <p:nvPr/>
          </p:nvSpPr>
          <p:spPr>
            <a:xfrm>
              <a:off x="3289954" y="1052834"/>
              <a:ext cx="999560" cy="461665"/>
            </a:xfrm>
            <a:prstGeom prst="rect">
              <a:avLst/>
            </a:prstGeom>
          </p:spPr>
          <p:txBody>
            <a:bodyPr wrap="square">
              <a:spAutoFit/>
            </a:bodyPr>
            <a:lstStyle/>
            <a:p>
              <a:pPr algn="ct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辅导站</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5523484" y="3470278"/>
            <a:ext cx="1103199" cy="570525"/>
            <a:chOff x="3312952" y="618730"/>
            <a:chExt cx="999560" cy="570525"/>
          </a:xfrm>
        </p:grpSpPr>
        <p:pic>
          <p:nvPicPr>
            <p:cNvPr id="124" name="Picture 200" descr="4-01943_Icon-Cloud.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35587" y="618730"/>
              <a:ext cx="952949" cy="53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矩形 124"/>
            <p:cNvSpPr/>
            <p:nvPr/>
          </p:nvSpPr>
          <p:spPr>
            <a:xfrm>
              <a:off x="3312952" y="727590"/>
              <a:ext cx="999560" cy="461665"/>
            </a:xfrm>
            <a:prstGeom prst="rect">
              <a:avLst/>
            </a:prstGeom>
          </p:spPr>
          <p:txBody>
            <a:bodyPr wrap="square">
              <a:spAutoFit/>
            </a:bodyPr>
            <a:lstStyle/>
            <a:p>
              <a:pPr algn="ct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进修校</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cxnSp>
        <p:nvCxnSpPr>
          <p:cNvPr id="130" name="直接箭头连接符 129"/>
          <p:cNvCxnSpPr/>
          <p:nvPr/>
        </p:nvCxnSpPr>
        <p:spPr>
          <a:xfrm flipV="1">
            <a:off x="5235060" y="3927286"/>
            <a:ext cx="313406" cy="26708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flipH="1" flipV="1">
            <a:off x="3274602" y="3500268"/>
            <a:ext cx="388878" cy="479661"/>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8" name="直接箭头连接符 137"/>
          <p:cNvCxnSpPr/>
          <p:nvPr/>
        </p:nvCxnSpPr>
        <p:spPr>
          <a:xfrm flipV="1">
            <a:off x="4599947" y="3505367"/>
            <a:ext cx="349950" cy="42192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p:nvPr/>
        </p:nvCxnSpPr>
        <p:spPr>
          <a:xfrm flipV="1">
            <a:off x="5432095" y="2486302"/>
            <a:ext cx="438908" cy="515171"/>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4" name="直接箭头连接符 143"/>
          <p:cNvCxnSpPr>
            <a:stCxn id="118" idx="0"/>
          </p:cNvCxnSpPr>
          <p:nvPr/>
        </p:nvCxnSpPr>
        <p:spPr>
          <a:xfrm flipH="1" flipV="1">
            <a:off x="2594989" y="2498343"/>
            <a:ext cx="351085" cy="50313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6" name="直接箭头连接符 145"/>
          <p:cNvCxnSpPr>
            <a:stCxn id="118" idx="0"/>
          </p:cNvCxnSpPr>
          <p:nvPr/>
        </p:nvCxnSpPr>
        <p:spPr>
          <a:xfrm flipV="1">
            <a:off x="2946074" y="2501453"/>
            <a:ext cx="859440" cy="500020"/>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0" name="直接箭头连接符 149"/>
          <p:cNvCxnSpPr>
            <a:stCxn id="70" idx="2"/>
          </p:cNvCxnSpPr>
          <p:nvPr/>
        </p:nvCxnSpPr>
        <p:spPr>
          <a:xfrm flipH="1">
            <a:off x="2042468" y="1228469"/>
            <a:ext cx="4858" cy="677575"/>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3" name="直接箭头连接符 152"/>
          <p:cNvCxnSpPr/>
          <p:nvPr/>
        </p:nvCxnSpPr>
        <p:spPr>
          <a:xfrm>
            <a:off x="3587410" y="667196"/>
            <a:ext cx="0" cy="237112"/>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7" name="直接箭头连接符 156"/>
          <p:cNvCxnSpPr/>
          <p:nvPr/>
        </p:nvCxnSpPr>
        <p:spPr>
          <a:xfrm>
            <a:off x="5088262" y="667828"/>
            <a:ext cx="0" cy="252978"/>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0" name="直接箭头连接符 159"/>
          <p:cNvCxnSpPr>
            <a:stCxn id="73" idx="2"/>
          </p:cNvCxnSpPr>
          <p:nvPr/>
        </p:nvCxnSpPr>
        <p:spPr>
          <a:xfrm>
            <a:off x="6490425" y="1211852"/>
            <a:ext cx="18106" cy="679006"/>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a:stCxn id="74" idx="1"/>
            <a:endCxn id="36" idx="3"/>
          </p:cNvCxnSpPr>
          <p:nvPr/>
        </p:nvCxnSpPr>
        <p:spPr>
          <a:xfrm flipH="1">
            <a:off x="6944025" y="1763380"/>
            <a:ext cx="780816" cy="435037"/>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a:stCxn id="79" idx="1"/>
            <a:endCxn id="36" idx="3"/>
          </p:cNvCxnSpPr>
          <p:nvPr/>
        </p:nvCxnSpPr>
        <p:spPr>
          <a:xfrm flipH="1" flipV="1">
            <a:off x="6944025" y="2198417"/>
            <a:ext cx="894785" cy="457721"/>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p:nvPr/>
        </p:nvCxnSpPr>
        <p:spPr>
          <a:xfrm>
            <a:off x="8312851" y="3747595"/>
            <a:ext cx="395978" cy="0"/>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48" idx="3"/>
          </p:cNvCxnSpPr>
          <p:nvPr/>
        </p:nvCxnSpPr>
        <p:spPr>
          <a:xfrm>
            <a:off x="8286129" y="4592475"/>
            <a:ext cx="381997" cy="9219"/>
          </a:xfrm>
          <a:prstGeom prst="straightConnector1">
            <a:avLst/>
          </a:prstGeom>
          <a:ln w="28575">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2" name="Freeform 8"/>
          <p:cNvSpPr>
            <a:spLocks/>
          </p:cNvSpPr>
          <p:nvPr/>
        </p:nvSpPr>
        <p:spPr bwMode="gray">
          <a:xfrm rot="4389338">
            <a:off x="3588954" y="4915449"/>
            <a:ext cx="696821" cy="446892"/>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sz="2000"/>
          </a:p>
        </p:txBody>
      </p:sp>
      <p:sp>
        <p:nvSpPr>
          <p:cNvPr id="173" name="Freeform 8"/>
          <p:cNvSpPr>
            <a:spLocks/>
          </p:cNvSpPr>
          <p:nvPr/>
        </p:nvSpPr>
        <p:spPr bwMode="gray">
          <a:xfrm rot="16777913" flipH="1">
            <a:off x="4485885" y="4838725"/>
            <a:ext cx="689185" cy="52138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zh-CN" altLang="en-US" sz="2000"/>
          </a:p>
        </p:txBody>
      </p:sp>
      <p:cxnSp>
        <p:nvCxnSpPr>
          <p:cNvPr id="174" name="直接箭头连接符 173"/>
          <p:cNvCxnSpPr/>
          <p:nvPr/>
        </p:nvCxnSpPr>
        <p:spPr>
          <a:xfrm flipV="1">
            <a:off x="6640535" y="3852156"/>
            <a:ext cx="163733" cy="8886"/>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77" name="矩形 176"/>
          <p:cNvSpPr/>
          <p:nvPr/>
        </p:nvSpPr>
        <p:spPr>
          <a:xfrm rot="2052944">
            <a:off x="7867767" y="100885"/>
            <a:ext cx="1379017" cy="923330"/>
          </a:xfrm>
          <a:prstGeom prst="rect">
            <a:avLst/>
          </a:prstGeom>
        </p:spPr>
        <p:txBody>
          <a:bodyPr wrap="square">
            <a:spAutoFit/>
          </a:bodyPr>
          <a:lstStyle/>
          <a:p>
            <a:pPr lvl="0" algn="ctr"/>
            <a:r>
              <a:rPr lang="zh-CN" altLang="en-US" b="1" dirty="0" smtClean="0">
                <a:solidFill>
                  <a:srgbClr val="FF0000"/>
                </a:solidFill>
                <a:latin typeface="微软雅黑" panose="020B0503020204020204" pitchFamily="34" charset="-122"/>
                <a:ea typeface="微软雅黑" panose="020B0503020204020204" pitchFamily="34" charset="-122"/>
              </a:rPr>
              <a:t>聪明起来</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lvl="0" algn="ctr"/>
            <a:r>
              <a:rPr lang="zh-CN" altLang="en-US" b="1" dirty="0" smtClean="0">
                <a:solidFill>
                  <a:srgbClr val="FF0000"/>
                </a:solidFill>
                <a:latin typeface="微软雅黑" panose="020B0503020204020204" pitchFamily="34" charset="-122"/>
                <a:ea typeface="微软雅黑" panose="020B0503020204020204" pitchFamily="34" charset="-122"/>
              </a:rPr>
              <a:t>智慧起来</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lvl="0" algn="ctr"/>
            <a:r>
              <a:rPr lang="zh-CN" altLang="en-US" b="1" dirty="0" smtClean="0">
                <a:solidFill>
                  <a:srgbClr val="FF0000"/>
                </a:solidFill>
                <a:latin typeface="微软雅黑" panose="020B0503020204020204" pitchFamily="34" charset="-122"/>
                <a:ea typeface="微软雅黑" panose="020B0503020204020204" pitchFamily="34" charset="-122"/>
              </a:rPr>
              <a:t>个性化学习</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180" name="矩形 179"/>
          <p:cNvSpPr/>
          <p:nvPr/>
        </p:nvSpPr>
        <p:spPr>
          <a:xfrm>
            <a:off x="1205732" y="3608610"/>
            <a:ext cx="1485178"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zh-CN" altLang="en-US" sz="2000" b="1" dirty="0" smtClean="0">
                <a:solidFill>
                  <a:srgbClr val="FF0000"/>
                </a:solidFill>
                <a:latin typeface="微软雅黑" panose="020B0503020204020204" pitchFamily="34" charset="-122"/>
                <a:ea typeface="微软雅黑" panose="020B0503020204020204" pitchFamily="34" charset="-122"/>
              </a:rPr>
              <a:t>示范引领</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cxnSp>
        <p:nvCxnSpPr>
          <p:cNvPr id="181" name="直接箭头连接符 180"/>
          <p:cNvCxnSpPr/>
          <p:nvPr/>
        </p:nvCxnSpPr>
        <p:spPr>
          <a:xfrm flipV="1">
            <a:off x="1915337" y="3939720"/>
            <a:ext cx="3896" cy="270542"/>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3" name="矩形 182"/>
          <p:cNvSpPr/>
          <p:nvPr/>
        </p:nvSpPr>
        <p:spPr bwMode="auto">
          <a:xfrm>
            <a:off x="3084221" y="918631"/>
            <a:ext cx="2722996" cy="808893"/>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CN" altLang="en-US"/>
          </a:p>
        </p:txBody>
      </p:sp>
      <p:sp>
        <p:nvSpPr>
          <p:cNvPr id="192" name="矩形 191"/>
          <p:cNvSpPr/>
          <p:nvPr/>
        </p:nvSpPr>
        <p:spPr>
          <a:xfrm>
            <a:off x="3271090" y="970351"/>
            <a:ext cx="1042608" cy="707886"/>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CN" altLang="en-US" sz="2000" b="1" kern="0" dirty="0" smtClean="0">
                <a:solidFill>
                  <a:srgbClr val="002060"/>
                </a:solidFill>
                <a:latin typeface="微软雅黑" panose="020B0503020204020204" pitchFamily="34" charset="-122"/>
                <a:ea typeface="微软雅黑" panose="020B0503020204020204" pitchFamily="34" charset="-122"/>
              </a:rPr>
              <a:t>多媒体教学</a:t>
            </a:r>
            <a:endParaRPr lang="zh-CN" altLang="en-US" sz="2000" b="1" kern="0" dirty="0">
              <a:solidFill>
                <a:srgbClr val="002060"/>
              </a:solidFill>
              <a:latin typeface="微软雅黑" panose="020B0503020204020204" pitchFamily="34" charset="-122"/>
              <a:ea typeface="微软雅黑" panose="020B0503020204020204" pitchFamily="34" charset="-122"/>
            </a:endParaRPr>
          </a:p>
        </p:txBody>
      </p:sp>
      <p:sp>
        <p:nvSpPr>
          <p:cNvPr id="193" name="矩形 192"/>
          <p:cNvSpPr/>
          <p:nvPr/>
        </p:nvSpPr>
        <p:spPr>
          <a:xfrm>
            <a:off x="4593272" y="978381"/>
            <a:ext cx="1042608" cy="707886"/>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zh-CN" altLang="en-US" sz="2000" b="1" kern="0" dirty="0">
                <a:solidFill>
                  <a:srgbClr val="002060"/>
                </a:solidFill>
                <a:latin typeface="微软雅黑" panose="020B0503020204020204" pitchFamily="34" charset="-122"/>
                <a:ea typeface="微软雅黑" panose="020B0503020204020204" pitchFamily="34" charset="-122"/>
              </a:rPr>
              <a:t>电子书包教学</a:t>
            </a:r>
          </a:p>
        </p:txBody>
      </p:sp>
      <p:sp>
        <p:nvSpPr>
          <p:cNvPr id="196" name="左大括号 195"/>
          <p:cNvSpPr/>
          <p:nvPr/>
        </p:nvSpPr>
        <p:spPr>
          <a:xfrm>
            <a:off x="6793790" y="5276503"/>
            <a:ext cx="406025" cy="1420899"/>
          </a:xfrm>
          <a:prstGeom prst="leftBrace">
            <a:avLst>
              <a:gd name="adj1" fmla="val 32861"/>
              <a:gd name="adj2" fmla="val 4936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8" name="矩形 197"/>
          <p:cNvSpPr/>
          <p:nvPr/>
        </p:nvSpPr>
        <p:spPr>
          <a:xfrm>
            <a:off x="7040781" y="5184660"/>
            <a:ext cx="1434525" cy="369332"/>
          </a:xfrm>
          <a:prstGeom prst="rect">
            <a:avLst/>
          </a:prstGeom>
        </p:spPr>
        <p:txBody>
          <a:bodyPr wrap="square">
            <a:spAutoFit/>
          </a:bodyPr>
          <a:lstStyle/>
          <a:p>
            <a:pPr lvl="0" algn="ctr"/>
            <a:r>
              <a:rPr lang="zh-CN" altLang="en-US" b="1" dirty="0" smtClean="0">
                <a:solidFill>
                  <a:srgbClr val="0070C0"/>
                </a:solidFill>
                <a:latin typeface="微软雅黑" panose="020B0503020204020204" pitchFamily="34" charset="-122"/>
                <a:ea typeface="微软雅黑" panose="020B0503020204020204" pitchFamily="34" charset="-122"/>
              </a:rPr>
              <a:t>微课视频</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99" name="矩形 198"/>
          <p:cNvSpPr/>
          <p:nvPr/>
        </p:nvSpPr>
        <p:spPr>
          <a:xfrm>
            <a:off x="7052950" y="6397611"/>
            <a:ext cx="1434525" cy="369332"/>
          </a:xfrm>
          <a:prstGeom prst="rect">
            <a:avLst/>
          </a:prstGeom>
        </p:spPr>
        <p:txBody>
          <a:bodyPr wrap="square">
            <a:spAutoFit/>
          </a:bodyPr>
          <a:lstStyle/>
          <a:p>
            <a:pPr lvl="0" algn="ctr"/>
            <a:r>
              <a:rPr lang="zh-CN" altLang="en-US" b="1" dirty="0" smtClean="0">
                <a:solidFill>
                  <a:srgbClr val="0070C0"/>
                </a:solidFill>
                <a:latin typeface="微软雅黑" panose="020B0503020204020204" pitchFamily="34" charset="-122"/>
                <a:ea typeface="微软雅黑" panose="020B0503020204020204" pitchFamily="34" charset="-122"/>
              </a:rPr>
              <a:t>教学指导</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00" name="矩形 199"/>
          <p:cNvSpPr/>
          <p:nvPr/>
        </p:nvSpPr>
        <p:spPr>
          <a:xfrm>
            <a:off x="7079581" y="5939904"/>
            <a:ext cx="1434525" cy="369332"/>
          </a:xfrm>
          <a:prstGeom prst="rect">
            <a:avLst/>
          </a:prstGeom>
        </p:spPr>
        <p:txBody>
          <a:bodyPr wrap="square">
            <a:spAutoFit/>
          </a:bodyPr>
          <a:lstStyle/>
          <a:p>
            <a:pPr lvl="0" algn="ctr"/>
            <a:r>
              <a:rPr lang="zh-CN" altLang="en-US" b="1" dirty="0" smtClean="0">
                <a:solidFill>
                  <a:srgbClr val="0070C0"/>
                </a:solidFill>
                <a:latin typeface="微软雅黑" panose="020B0503020204020204" pitchFamily="34" charset="-122"/>
                <a:ea typeface="微软雅黑" panose="020B0503020204020204" pitchFamily="34" charset="-122"/>
              </a:rPr>
              <a:t>素材工具</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201" name="矩形 200"/>
          <p:cNvSpPr/>
          <p:nvPr/>
        </p:nvSpPr>
        <p:spPr>
          <a:xfrm>
            <a:off x="7067176" y="5565742"/>
            <a:ext cx="1434525" cy="369332"/>
          </a:xfrm>
          <a:prstGeom prst="rect">
            <a:avLst/>
          </a:prstGeom>
        </p:spPr>
        <p:txBody>
          <a:bodyPr wrap="square">
            <a:spAutoFit/>
          </a:bodyPr>
          <a:lstStyle/>
          <a:p>
            <a:pPr lvl="0" algn="ctr"/>
            <a:r>
              <a:rPr lang="zh-CN" altLang="en-US" b="1" dirty="0" smtClean="0">
                <a:solidFill>
                  <a:srgbClr val="0070C0"/>
                </a:solidFill>
                <a:latin typeface="微软雅黑" panose="020B0503020204020204" pitchFamily="34" charset="-122"/>
                <a:ea typeface="微软雅黑" panose="020B0503020204020204" pitchFamily="34" charset="-122"/>
              </a:rPr>
              <a:t>典型案例</a:t>
            </a:r>
            <a:endParaRPr lang="zh-CN" altLang="en-US" b="1" dirty="0">
              <a:solidFill>
                <a:srgbClr val="0070C0"/>
              </a:solidFill>
              <a:latin typeface="微软雅黑" panose="020B0503020204020204" pitchFamily="34" charset="-122"/>
              <a:ea typeface="微软雅黑" panose="020B0503020204020204" pitchFamily="34" charset="-122"/>
            </a:endParaRPr>
          </a:p>
        </p:txBody>
      </p:sp>
      <p:grpSp>
        <p:nvGrpSpPr>
          <p:cNvPr id="134" name="组合 133"/>
          <p:cNvGrpSpPr/>
          <p:nvPr/>
        </p:nvGrpSpPr>
        <p:grpSpPr>
          <a:xfrm>
            <a:off x="5524124" y="4234563"/>
            <a:ext cx="1103199" cy="570525"/>
            <a:chOff x="3312952" y="618730"/>
            <a:chExt cx="999560" cy="570525"/>
          </a:xfrm>
        </p:grpSpPr>
        <p:pic>
          <p:nvPicPr>
            <p:cNvPr id="135" name="Picture 200" descr="4-01943_Icon-Cloud.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335587" y="618730"/>
              <a:ext cx="952949" cy="53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矩形 136"/>
            <p:cNvSpPr/>
            <p:nvPr/>
          </p:nvSpPr>
          <p:spPr>
            <a:xfrm>
              <a:off x="3312952" y="727590"/>
              <a:ext cx="999560" cy="461665"/>
            </a:xfrm>
            <a:prstGeom prst="rect">
              <a:avLst/>
            </a:prstGeom>
          </p:spPr>
          <p:txBody>
            <a:bodyPr wrap="square">
              <a:spAutoFit/>
            </a:bodyPr>
            <a:lstStyle/>
            <a:p>
              <a:pPr algn="ct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教研室</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cxnSp>
        <p:nvCxnSpPr>
          <p:cNvPr id="139" name="直接箭头连接符 138"/>
          <p:cNvCxnSpPr/>
          <p:nvPr/>
        </p:nvCxnSpPr>
        <p:spPr>
          <a:xfrm>
            <a:off x="5372169" y="4379653"/>
            <a:ext cx="268282" cy="8089"/>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p:nvPr/>
        </p:nvCxnSpPr>
        <p:spPr>
          <a:xfrm flipV="1">
            <a:off x="6641175" y="4616441"/>
            <a:ext cx="163733" cy="8886"/>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5" name="直接箭头连接符 144"/>
          <p:cNvCxnSpPr/>
          <p:nvPr/>
        </p:nvCxnSpPr>
        <p:spPr>
          <a:xfrm flipV="1">
            <a:off x="2802092" y="1785060"/>
            <a:ext cx="312208" cy="34256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119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755576" y="1844824"/>
            <a:ext cx="7416824"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微课资源的建设类别</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微课资源的应用组织方式</a:t>
            </a:r>
          </a:p>
        </p:txBody>
      </p:sp>
      <p:sp>
        <p:nvSpPr>
          <p:cNvPr id="3" name="Rectangle 3"/>
          <p:cNvSpPr txBox="1">
            <a:spLocks noChangeArrowheads="1"/>
          </p:cNvSpPr>
          <p:nvPr/>
        </p:nvSpPr>
        <p:spPr>
          <a:xfrm>
            <a:off x="5791" y="116632"/>
            <a:ext cx="8781051" cy="643596"/>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lnSpc>
                <a:spcPct val="150000"/>
              </a:lnSpc>
              <a:spcBef>
                <a:spcPct val="20000"/>
              </a:spcBef>
              <a:buClr>
                <a:srgbClr val="333399"/>
              </a:buClr>
              <a:defRPr/>
            </a:pPr>
            <a:r>
              <a:rPr lang="zh-CN" altLang="en-US" sz="2800" b="1" dirty="0" smtClean="0">
                <a:solidFill>
                  <a:schemeClr val="bg1"/>
                </a:solidFill>
                <a:latin typeface="仿宋_GB2312" pitchFamily="49" charset="-122"/>
                <a:ea typeface="仿宋_GB2312" pitchFamily="49" charset="-122"/>
              </a:rPr>
              <a:t>三</a:t>
            </a:r>
            <a:r>
              <a:rPr lang="zh-CN" altLang="en-US" sz="2800" b="1" dirty="0">
                <a:solidFill>
                  <a:schemeClr val="bg1"/>
                </a:solidFill>
                <a:latin typeface="仿宋_GB2312" pitchFamily="49" charset="-122"/>
                <a:ea typeface="仿宋_GB2312" pitchFamily="49" charset="-122"/>
              </a:rPr>
              <a:t>、微课资源的建设类别与应用组织方式</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254024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512" y="1412776"/>
            <a:ext cx="8784976" cy="4616648"/>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mn-ea"/>
                <a:ea typeface="+mn-ea"/>
              </a:rPr>
              <a:t>应按照学生学习、教师教学能力提升的不同需要以不同的方式分别准备和组织。</a:t>
            </a:r>
            <a:endParaRPr lang="en-US" altLang="zh-CN" sz="2800" b="1" dirty="0" smtClean="0">
              <a:solidFill>
                <a:srgbClr val="002060"/>
              </a:solidFill>
              <a:latin typeface="+mn-ea"/>
              <a:ea typeface="+mn-ea"/>
            </a:endParaRPr>
          </a:p>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mn-ea"/>
                <a:ea typeface="+mn-ea"/>
              </a:rPr>
              <a:t>对于学生学习，应根据不同的学习方式有针对性地提供相应的微课资源。每种方式应按照课前、课中和课后不同学习活动分别提供微课资源。</a:t>
            </a:r>
            <a:endParaRPr lang="en-US" altLang="zh-CN" sz="2800" b="1" dirty="0" smtClean="0">
              <a:solidFill>
                <a:srgbClr val="002060"/>
              </a:solidFill>
              <a:latin typeface="+mn-ea"/>
              <a:ea typeface="+mn-ea"/>
            </a:endParaRPr>
          </a:p>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mn-ea"/>
                <a:ea typeface="+mn-ea"/>
              </a:rPr>
              <a:t>对于教师能力提升，应着重从案例及配套的解读方面提供相应的微视频资源。</a:t>
            </a:r>
            <a:endParaRPr lang="en-US" altLang="zh-CN" sz="2800" b="1" dirty="0" smtClean="0">
              <a:solidFill>
                <a:srgbClr val="002060"/>
              </a:solidFill>
              <a:latin typeface="+mn-ea"/>
              <a:ea typeface="+mn-ea"/>
            </a:endParaRPr>
          </a:p>
        </p:txBody>
      </p:sp>
      <p:sp>
        <p:nvSpPr>
          <p:cNvPr id="4" name="Rectangle 3"/>
          <p:cNvSpPr txBox="1">
            <a:spLocks noChangeArrowheads="1"/>
          </p:cNvSpPr>
          <p:nvPr/>
        </p:nvSpPr>
        <p:spPr>
          <a:xfrm>
            <a:off x="35496" y="260648"/>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altLang="zh-CN" sz="2800" b="1" dirty="0" smtClean="0">
                <a:solidFill>
                  <a:schemeClr val="bg1"/>
                </a:solidFill>
                <a:latin typeface="仿宋_GB2312" pitchFamily="49" charset="-122"/>
                <a:ea typeface="仿宋_GB2312" pitchFamily="49" charset="-122"/>
              </a:rPr>
              <a:t>2.</a:t>
            </a:r>
            <a:r>
              <a:rPr lang="zh-CN" altLang="en-US" sz="2800" b="1" dirty="0" smtClean="0">
                <a:solidFill>
                  <a:schemeClr val="bg1"/>
                </a:solidFill>
                <a:latin typeface="仿宋_GB2312" pitchFamily="49" charset="-122"/>
                <a:ea typeface="仿宋_GB2312" pitchFamily="49" charset="-122"/>
              </a:rPr>
              <a:t>微课资源的应用组织方式</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6417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79512" y="404664"/>
            <a:ext cx="8784976" cy="5909310"/>
          </a:xfrm>
          <a:prstGeom prst="rect">
            <a:avLst/>
          </a:prstGeom>
        </p:spPr>
        <p:txBody>
          <a:bodyPr wrap="square">
            <a:spAutoFit/>
          </a:bodyPr>
          <a:lstStyle/>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mn-ea"/>
                <a:ea typeface="+mn-ea"/>
              </a:rPr>
              <a:t>学生学习方式可以分为：</a:t>
            </a:r>
            <a:endParaRPr lang="en-US" altLang="zh-CN" sz="2800" b="1" dirty="0" smtClean="0">
              <a:solidFill>
                <a:srgbClr val="002060"/>
              </a:solidFill>
              <a:latin typeface="+mn-ea"/>
              <a:ea typeface="+mn-ea"/>
            </a:endParaRPr>
          </a:p>
          <a:p>
            <a:pPr lvl="2"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mn-ea"/>
                <a:ea typeface="+mn-ea"/>
              </a:rPr>
              <a:t>听</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练</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做</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提问</a:t>
            </a:r>
            <a:endParaRPr lang="en-US" altLang="zh-CN" sz="2800" b="1" dirty="0" smtClean="0">
              <a:solidFill>
                <a:srgbClr val="002060"/>
              </a:solidFill>
              <a:latin typeface="+mn-ea"/>
              <a:ea typeface="+mn-ea"/>
            </a:endParaRPr>
          </a:p>
          <a:p>
            <a:pPr lvl="2"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mn-ea"/>
                <a:ea typeface="+mn-ea"/>
              </a:rPr>
              <a:t>听</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小组讨论</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提问</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练</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做</a:t>
            </a:r>
            <a:endParaRPr lang="en-US" altLang="zh-CN" sz="2800" b="1" dirty="0" smtClean="0">
              <a:solidFill>
                <a:srgbClr val="002060"/>
              </a:solidFill>
              <a:latin typeface="+mn-ea"/>
              <a:ea typeface="+mn-ea"/>
            </a:endParaRPr>
          </a:p>
          <a:p>
            <a:pPr lvl="2"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mn-ea"/>
                <a:ea typeface="+mn-ea"/>
              </a:rPr>
              <a:t>读</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提问</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听</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练</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做</a:t>
            </a:r>
            <a:endParaRPr lang="en-US" altLang="zh-CN" sz="2800" b="1" dirty="0" smtClean="0">
              <a:solidFill>
                <a:srgbClr val="002060"/>
              </a:solidFill>
              <a:latin typeface="+mn-ea"/>
              <a:ea typeface="+mn-ea"/>
            </a:endParaRPr>
          </a:p>
          <a:p>
            <a:pPr lvl="2" indent="-457200">
              <a:lnSpc>
                <a:spcPct val="150000"/>
              </a:lnSpc>
              <a:buClr>
                <a:srgbClr val="C00000"/>
              </a:buClr>
              <a:buFont typeface="Wingdings" panose="05000000000000000000" pitchFamily="2" charset="2"/>
              <a:buChar char="ü"/>
            </a:pPr>
            <a:r>
              <a:rPr lang="zh-CN" altLang="en-US" sz="2800" b="1" dirty="0">
                <a:solidFill>
                  <a:srgbClr val="002060"/>
                </a:solidFill>
                <a:latin typeface="+mn-ea"/>
              </a:rPr>
              <a:t>读</a:t>
            </a:r>
            <a:r>
              <a:rPr lang="en-US" altLang="zh-CN" sz="2800" b="1" dirty="0" smtClean="0">
                <a:solidFill>
                  <a:srgbClr val="002060"/>
                </a:solidFill>
                <a:latin typeface="+mn-ea"/>
              </a:rPr>
              <a:t>-</a:t>
            </a:r>
            <a:r>
              <a:rPr lang="zh-CN" altLang="en-US" sz="2800" b="1" dirty="0" smtClean="0">
                <a:solidFill>
                  <a:srgbClr val="002060"/>
                </a:solidFill>
                <a:latin typeface="+mn-ea"/>
              </a:rPr>
              <a:t>小组讨论</a:t>
            </a:r>
            <a:r>
              <a:rPr lang="en-US" altLang="zh-CN" sz="2800" b="1" dirty="0" smtClean="0">
                <a:solidFill>
                  <a:srgbClr val="002060"/>
                </a:solidFill>
                <a:latin typeface="+mn-ea"/>
              </a:rPr>
              <a:t>-</a:t>
            </a:r>
            <a:r>
              <a:rPr lang="zh-CN" altLang="en-US" sz="2800" b="1" dirty="0" smtClean="0">
                <a:solidFill>
                  <a:srgbClr val="002060"/>
                </a:solidFill>
                <a:latin typeface="+mn-ea"/>
              </a:rPr>
              <a:t>提问</a:t>
            </a:r>
            <a:r>
              <a:rPr lang="en-US" altLang="zh-CN" sz="2800" b="1" dirty="0">
                <a:solidFill>
                  <a:srgbClr val="002060"/>
                </a:solidFill>
                <a:latin typeface="+mn-ea"/>
              </a:rPr>
              <a:t>-</a:t>
            </a:r>
            <a:r>
              <a:rPr lang="zh-CN" altLang="en-US" sz="2800" b="1" dirty="0">
                <a:solidFill>
                  <a:srgbClr val="002060"/>
                </a:solidFill>
                <a:latin typeface="+mn-ea"/>
              </a:rPr>
              <a:t>听</a:t>
            </a:r>
            <a:r>
              <a:rPr lang="en-US" altLang="zh-CN" sz="2800" b="1" dirty="0">
                <a:solidFill>
                  <a:srgbClr val="002060"/>
                </a:solidFill>
                <a:latin typeface="+mn-ea"/>
              </a:rPr>
              <a:t>-</a:t>
            </a:r>
            <a:r>
              <a:rPr lang="zh-CN" altLang="en-US" sz="2800" b="1" dirty="0">
                <a:solidFill>
                  <a:srgbClr val="002060"/>
                </a:solidFill>
                <a:latin typeface="+mn-ea"/>
              </a:rPr>
              <a:t>练</a:t>
            </a:r>
            <a:r>
              <a:rPr lang="en-US" altLang="zh-CN" sz="2800" b="1" dirty="0">
                <a:solidFill>
                  <a:srgbClr val="002060"/>
                </a:solidFill>
                <a:latin typeface="+mn-ea"/>
              </a:rPr>
              <a:t>/</a:t>
            </a:r>
            <a:r>
              <a:rPr lang="zh-CN" altLang="en-US" sz="2800" b="1" dirty="0">
                <a:solidFill>
                  <a:srgbClr val="002060"/>
                </a:solidFill>
                <a:latin typeface="+mn-ea"/>
              </a:rPr>
              <a:t>做</a:t>
            </a:r>
            <a:endParaRPr lang="en-US" altLang="zh-CN" sz="2800" b="1" dirty="0">
              <a:solidFill>
                <a:srgbClr val="002060"/>
              </a:solidFill>
              <a:latin typeface="+mn-ea"/>
            </a:endParaRPr>
          </a:p>
          <a:p>
            <a:pPr lvl="2"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mn-ea"/>
                <a:ea typeface="+mn-ea"/>
              </a:rPr>
              <a:t>小组探</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讨论</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提问</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指导</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练</a:t>
            </a:r>
            <a:r>
              <a:rPr lang="en-US" altLang="zh-CN" sz="2800" b="1" dirty="0" smtClean="0">
                <a:solidFill>
                  <a:srgbClr val="002060"/>
                </a:solidFill>
                <a:latin typeface="+mn-ea"/>
                <a:ea typeface="+mn-ea"/>
              </a:rPr>
              <a:t>/</a:t>
            </a:r>
            <a:r>
              <a:rPr lang="zh-CN" altLang="en-US" sz="2800" b="1" dirty="0" smtClean="0">
                <a:solidFill>
                  <a:srgbClr val="002060"/>
                </a:solidFill>
                <a:latin typeface="+mn-ea"/>
                <a:ea typeface="+mn-ea"/>
              </a:rPr>
              <a:t>做</a:t>
            </a:r>
            <a:endParaRPr lang="en-US" altLang="zh-CN" sz="2800" b="1" dirty="0" smtClean="0">
              <a:solidFill>
                <a:srgbClr val="002060"/>
              </a:solidFill>
              <a:latin typeface="+mn-ea"/>
              <a:ea typeface="+mn-ea"/>
            </a:endParaRPr>
          </a:p>
          <a:p>
            <a:pPr lvl="2" indent="-457200">
              <a:lnSpc>
                <a:spcPct val="150000"/>
              </a:lnSpc>
              <a:buClr>
                <a:srgbClr val="C00000"/>
              </a:buClr>
              <a:buFont typeface="Wingdings" panose="05000000000000000000" pitchFamily="2" charset="2"/>
              <a:buChar char="ü"/>
            </a:pPr>
            <a:r>
              <a:rPr lang="zh-CN" altLang="en-US" sz="2800" b="1" dirty="0" smtClean="0">
                <a:solidFill>
                  <a:srgbClr val="002060"/>
                </a:solidFill>
                <a:latin typeface="+mn-ea"/>
                <a:ea typeface="+mn-ea"/>
              </a:rPr>
              <a:t>混合式</a:t>
            </a:r>
            <a:endParaRPr lang="en-US" altLang="zh-CN" sz="2800" b="1" dirty="0" smtClean="0">
              <a:solidFill>
                <a:srgbClr val="002060"/>
              </a:solidFill>
              <a:latin typeface="+mn-ea"/>
              <a:ea typeface="+mn-ea"/>
            </a:endParaRPr>
          </a:p>
          <a:p>
            <a:pPr lvl="1" indent="-457200">
              <a:lnSpc>
                <a:spcPct val="150000"/>
              </a:lnSpc>
              <a:buClr>
                <a:srgbClr val="C00000"/>
              </a:buClr>
              <a:buFont typeface="Wingdings" panose="05000000000000000000" pitchFamily="2" charset="2"/>
              <a:buChar char="p"/>
            </a:pPr>
            <a:r>
              <a:rPr lang="zh-CN" altLang="en-US" sz="2800" b="1" dirty="0" smtClean="0">
                <a:solidFill>
                  <a:srgbClr val="002060"/>
                </a:solidFill>
                <a:latin typeface="+mn-ea"/>
                <a:ea typeface="+mn-ea"/>
              </a:rPr>
              <a:t>学习方式不同，需要提供的微视频资源就有差异，组织方式差别更大。</a:t>
            </a:r>
            <a:endParaRPr lang="en-US" altLang="zh-CN" sz="2800" b="1" dirty="0" smtClean="0">
              <a:solidFill>
                <a:srgbClr val="002060"/>
              </a:solidFill>
              <a:latin typeface="+mn-ea"/>
              <a:ea typeface="+mn-ea"/>
            </a:endParaRPr>
          </a:p>
        </p:txBody>
      </p:sp>
    </p:spTree>
    <p:extLst>
      <p:ext uri="{BB962C8B-B14F-4D97-AF65-F5344CB8AC3E}">
        <p14:creationId xmlns:p14="http://schemas.microsoft.com/office/powerpoint/2010/main" val="32938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圆角矩形 91"/>
          <p:cNvSpPr/>
          <p:nvPr/>
        </p:nvSpPr>
        <p:spPr>
          <a:xfrm>
            <a:off x="1028700" y="4119563"/>
            <a:ext cx="5497116" cy="1008460"/>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6" name="文本框 5"/>
          <p:cNvSpPr txBox="1"/>
          <p:nvPr/>
        </p:nvSpPr>
        <p:spPr>
          <a:xfrm>
            <a:off x="259556" y="978694"/>
            <a:ext cx="1223412" cy="715581"/>
          </a:xfrm>
          <a:prstGeom prst="rect">
            <a:avLst/>
          </a:prstGeom>
          <a:noFill/>
        </p:spPr>
        <p:txBody>
          <a:bodyPr wrap="none">
            <a:spAutoFit/>
          </a:bodyPr>
          <a:lstStyle/>
          <a:p>
            <a:pPr fontAlgn="auto">
              <a:spcBef>
                <a:spcPts val="0"/>
              </a:spcBef>
              <a:spcAft>
                <a:spcPts val="0"/>
              </a:spcAft>
              <a:defRPr/>
            </a:pPr>
            <a:r>
              <a:rPr lang="zh-CN" altLang="en-US" sz="405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课前</a:t>
            </a:r>
          </a:p>
        </p:txBody>
      </p:sp>
      <p:sp>
        <p:nvSpPr>
          <p:cNvPr id="7" name="圆角矩形 6"/>
          <p:cNvSpPr/>
          <p:nvPr/>
        </p:nvSpPr>
        <p:spPr>
          <a:xfrm>
            <a:off x="1028700" y="2150269"/>
            <a:ext cx="5497116" cy="1879997"/>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15" name="圆角矩形 14"/>
          <p:cNvSpPr/>
          <p:nvPr/>
        </p:nvSpPr>
        <p:spPr>
          <a:xfrm>
            <a:off x="2291954" y="3471863"/>
            <a:ext cx="1031081" cy="284560"/>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100" b="1" dirty="0">
                <a:solidFill>
                  <a:schemeClr val="tx1"/>
                </a:solidFill>
                <a:latin typeface="楷体" panose="02010609060101010101" pitchFamily="49" charset="-122"/>
                <a:ea typeface="楷体" panose="02010609060101010101" pitchFamily="49" charset="-122"/>
              </a:rPr>
              <a:t>任务单</a:t>
            </a:r>
          </a:p>
        </p:txBody>
      </p:sp>
      <p:sp>
        <p:nvSpPr>
          <p:cNvPr id="17" name="圆角矩形 16"/>
          <p:cNvSpPr/>
          <p:nvPr/>
        </p:nvSpPr>
        <p:spPr>
          <a:xfrm>
            <a:off x="2291954" y="2739629"/>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100" b="1" dirty="0">
                <a:solidFill>
                  <a:schemeClr val="tx1"/>
                </a:solidFill>
                <a:latin typeface="楷体" panose="02010609060101010101" pitchFamily="49" charset="-122"/>
                <a:ea typeface="楷体" panose="02010609060101010101" pitchFamily="49" charset="-122"/>
              </a:rPr>
              <a:t>微视频</a:t>
            </a:r>
          </a:p>
        </p:txBody>
      </p:sp>
      <p:sp>
        <p:nvSpPr>
          <p:cNvPr id="18" name="圆角矩形 17"/>
          <p:cNvSpPr/>
          <p:nvPr/>
        </p:nvSpPr>
        <p:spPr>
          <a:xfrm>
            <a:off x="2496741" y="4354116"/>
            <a:ext cx="1190625" cy="54173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任务</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问题</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4000500" y="4477941"/>
            <a:ext cx="996554" cy="309563"/>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知识预习</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3626644" y="2749154"/>
            <a:ext cx="102989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100" b="1" dirty="0">
                <a:solidFill>
                  <a:schemeClr val="tx1"/>
                </a:solidFill>
                <a:latin typeface="楷体" panose="02010609060101010101" pitchFamily="49" charset="-122"/>
                <a:ea typeface="楷体" panose="02010609060101010101" pitchFamily="49" charset="-122"/>
              </a:rPr>
              <a:t>工具</a:t>
            </a:r>
          </a:p>
        </p:txBody>
      </p:sp>
      <p:sp>
        <p:nvSpPr>
          <p:cNvPr id="29" name="圆角矩形 28"/>
          <p:cNvSpPr/>
          <p:nvPr/>
        </p:nvSpPr>
        <p:spPr>
          <a:xfrm>
            <a:off x="3643313" y="3464719"/>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100" b="1" dirty="0">
                <a:solidFill>
                  <a:schemeClr val="tx1"/>
                </a:solidFill>
                <a:latin typeface="楷体" panose="02010609060101010101" pitchFamily="49" charset="-122"/>
                <a:ea typeface="楷体" panose="02010609060101010101" pitchFamily="49" charset="-122"/>
              </a:rPr>
              <a:t>微视频</a:t>
            </a:r>
          </a:p>
        </p:txBody>
      </p:sp>
      <p:sp>
        <p:nvSpPr>
          <p:cNvPr id="33" name="圆角矩形 32"/>
          <p:cNvSpPr/>
          <p:nvPr/>
        </p:nvSpPr>
        <p:spPr>
          <a:xfrm>
            <a:off x="5380435" y="4469606"/>
            <a:ext cx="995363" cy="309563"/>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自学测试</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6396" name="文本框 66"/>
          <p:cNvSpPr txBox="1">
            <a:spLocks noChangeArrowheads="1"/>
          </p:cNvSpPr>
          <p:nvPr/>
        </p:nvSpPr>
        <p:spPr bwMode="auto">
          <a:xfrm>
            <a:off x="7477125" y="3679032"/>
            <a:ext cx="667170" cy="32316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70C0"/>
                </a:solidFill>
              </a:rPr>
              <a:t>路径</a:t>
            </a:r>
            <a:r>
              <a:rPr lang="en-US" altLang="zh-CN" sz="1500" b="1">
                <a:solidFill>
                  <a:srgbClr val="0070C0"/>
                </a:solidFill>
              </a:rPr>
              <a:t>1</a:t>
            </a:r>
            <a:endParaRPr lang="zh-CN" altLang="en-US" sz="1500" b="1">
              <a:solidFill>
                <a:srgbClr val="0070C0"/>
              </a:solidFill>
            </a:endParaRPr>
          </a:p>
        </p:txBody>
      </p:sp>
      <p:sp>
        <p:nvSpPr>
          <p:cNvPr id="16397" name="文本框 102"/>
          <p:cNvSpPr txBox="1">
            <a:spLocks noChangeArrowheads="1"/>
          </p:cNvSpPr>
          <p:nvPr/>
        </p:nvSpPr>
        <p:spPr bwMode="auto">
          <a:xfrm>
            <a:off x="7460456" y="3107532"/>
            <a:ext cx="667170" cy="32316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FF00FF"/>
                </a:solidFill>
              </a:rPr>
              <a:t>路径</a:t>
            </a:r>
            <a:r>
              <a:rPr lang="en-US" altLang="zh-CN" sz="1500" b="1">
                <a:solidFill>
                  <a:srgbClr val="FF00FF"/>
                </a:solidFill>
              </a:rPr>
              <a:t>2</a:t>
            </a:r>
            <a:endParaRPr lang="zh-CN" altLang="en-US" sz="1500" b="1">
              <a:solidFill>
                <a:srgbClr val="FF00FF"/>
              </a:solidFill>
            </a:endParaRPr>
          </a:p>
        </p:txBody>
      </p:sp>
      <p:sp>
        <p:nvSpPr>
          <p:cNvPr id="16398" name="文本框 132"/>
          <p:cNvSpPr txBox="1">
            <a:spLocks noChangeArrowheads="1"/>
          </p:cNvSpPr>
          <p:nvPr/>
        </p:nvSpPr>
        <p:spPr bwMode="auto">
          <a:xfrm>
            <a:off x="7465219" y="2543175"/>
            <a:ext cx="667170"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路径</a:t>
            </a:r>
            <a:r>
              <a:rPr lang="en-US" altLang="zh-CN" sz="1500" b="1">
                <a:solidFill>
                  <a:srgbClr val="00B050"/>
                </a:solidFill>
              </a:rPr>
              <a:t>3</a:t>
            </a:r>
            <a:endParaRPr lang="zh-CN" altLang="en-US" sz="1500" b="1">
              <a:solidFill>
                <a:srgbClr val="00B050"/>
              </a:solidFill>
            </a:endParaRPr>
          </a:p>
        </p:txBody>
      </p:sp>
      <p:cxnSp>
        <p:nvCxnSpPr>
          <p:cNvPr id="3" name="直接连接符 2"/>
          <p:cNvCxnSpPr/>
          <p:nvPr/>
        </p:nvCxnSpPr>
        <p:spPr>
          <a:xfrm>
            <a:off x="2318148" y="2150269"/>
            <a:ext cx="11906" cy="297775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183982" y="2150269"/>
            <a:ext cx="35719" cy="297775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3" name="任意多边形 42"/>
          <p:cNvSpPr/>
          <p:nvPr/>
        </p:nvSpPr>
        <p:spPr>
          <a:xfrm>
            <a:off x="3225404" y="2489598"/>
            <a:ext cx="1431131" cy="410765"/>
          </a:xfrm>
          <a:custGeom>
            <a:avLst/>
            <a:gdLst>
              <a:gd name="connsiteX0" fmla="*/ 0 w 1721223"/>
              <a:gd name="connsiteY0" fmla="*/ 443823 h 443823"/>
              <a:gd name="connsiteX1" fmla="*/ 887506 w 1721223"/>
              <a:gd name="connsiteY1" fmla="*/ 70 h 443823"/>
              <a:gd name="connsiteX2" fmla="*/ 1721223 w 1721223"/>
              <a:gd name="connsiteY2" fmla="*/ 416929 h 443823"/>
            </a:gdLst>
            <a:ahLst/>
            <a:cxnLst>
              <a:cxn ang="0">
                <a:pos x="connsiteX0" y="connsiteY0"/>
              </a:cxn>
              <a:cxn ang="0">
                <a:pos x="connsiteX1" y="connsiteY1"/>
              </a:cxn>
              <a:cxn ang="0">
                <a:pos x="connsiteX2" y="connsiteY2"/>
              </a:cxn>
            </a:cxnLst>
            <a:rect l="l" t="t" r="r" b="b"/>
            <a:pathLst>
              <a:path w="1721223" h="443823">
                <a:moveTo>
                  <a:pt x="0" y="443823"/>
                </a:moveTo>
                <a:cubicBezTo>
                  <a:pt x="300318" y="224187"/>
                  <a:pt x="600636" y="4552"/>
                  <a:pt x="887506" y="70"/>
                </a:cubicBezTo>
                <a:cubicBezTo>
                  <a:pt x="1174376" y="-4412"/>
                  <a:pt x="1447799" y="206258"/>
                  <a:pt x="1721223" y="416929"/>
                </a:cubicBez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55" name="任意多边形 54"/>
          <p:cNvSpPr/>
          <p:nvPr/>
        </p:nvSpPr>
        <p:spPr>
          <a:xfrm>
            <a:off x="4656535" y="2922985"/>
            <a:ext cx="1344215" cy="695325"/>
          </a:xfrm>
          <a:custGeom>
            <a:avLst/>
            <a:gdLst>
              <a:gd name="connsiteX0" fmla="*/ 0 w 1882588"/>
              <a:gd name="connsiteY0" fmla="*/ 809573 h 809573"/>
              <a:gd name="connsiteX1" fmla="*/ 887506 w 1882588"/>
              <a:gd name="connsiteY1" fmla="*/ 16196 h 809573"/>
              <a:gd name="connsiteX2" fmla="*/ 1882588 w 1882588"/>
              <a:gd name="connsiteY2" fmla="*/ 352373 h 809573"/>
            </a:gdLst>
            <a:ahLst/>
            <a:cxnLst>
              <a:cxn ang="0">
                <a:pos x="connsiteX0" y="connsiteY0"/>
              </a:cxn>
              <a:cxn ang="0">
                <a:pos x="connsiteX1" y="connsiteY1"/>
              </a:cxn>
              <a:cxn ang="0">
                <a:pos x="connsiteX2" y="connsiteY2"/>
              </a:cxn>
            </a:cxnLst>
            <a:rect l="l" t="t" r="r" b="b"/>
            <a:pathLst>
              <a:path w="1882588" h="809573">
                <a:moveTo>
                  <a:pt x="0" y="809573"/>
                </a:moveTo>
                <a:cubicBezTo>
                  <a:pt x="286870" y="450984"/>
                  <a:pt x="573741" y="92396"/>
                  <a:pt x="887506" y="16196"/>
                </a:cubicBezTo>
                <a:cubicBezTo>
                  <a:pt x="1201271" y="-60004"/>
                  <a:pt x="1541929" y="146184"/>
                  <a:pt x="1882588" y="35237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57" name="任意多边形 56"/>
          <p:cNvSpPr/>
          <p:nvPr/>
        </p:nvSpPr>
        <p:spPr>
          <a:xfrm>
            <a:off x="3277791" y="3618310"/>
            <a:ext cx="1378744" cy="284559"/>
          </a:xfrm>
          <a:custGeom>
            <a:avLst/>
            <a:gdLst>
              <a:gd name="connsiteX0" fmla="*/ 0 w 1680883"/>
              <a:gd name="connsiteY0" fmla="*/ 0 h 403421"/>
              <a:gd name="connsiteX1" fmla="*/ 954741 w 1680883"/>
              <a:gd name="connsiteY1" fmla="*/ 403412 h 403421"/>
              <a:gd name="connsiteX2" fmla="*/ 1680883 w 1680883"/>
              <a:gd name="connsiteY2" fmla="*/ 13447 h 403421"/>
              <a:gd name="connsiteX3" fmla="*/ 1680883 w 1680883"/>
              <a:gd name="connsiteY3" fmla="*/ 13447 h 403421"/>
            </a:gdLst>
            <a:ahLst/>
            <a:cxnLst>
              <a:cxn ang="0">
                <a:pos x="connsiteX0" y="connsiteY0"/>
              </a:cxn>
              <a:cxn ang="0">
                <a:pos x="connsiteX1" y="connsiteY1"/>
              </a:cxn>
              <a:cxn ang="0">
                <a:pos x="connsiteX2" y="connsiteY2"/>
              </a:cxn>
              <a:cxn ang="0">
                <a:pos x="connsiteX3" y="connsiteY3"/>
              </a:cxn>
            </a:cxnLst>
            <a:rect l="l" t="t" r="r" b="b"/>
            <a:pathLst>
              <a:path w="1680883" h="403421">
                <a:moveTo>
                  <a:pt x="0" y="0"/>
                </a:moveTo>
                <a:cubicBezTo>
                  <a:pt x="337297" y="200585"/>
                  <a:pt x="674594" y="401171"/>
                  <a:pt x="954741" y="403412"/>
                </a:cubicBezTo>
                <a:cubicBezTo>
                  <a:pt x="1234888" y="405653"/>
                  <a:pt x="1680883" y="13447"/>
                  <a:pt x="1680883" y="13447"/>
                </a:cubicBezTo>
                <a:lnTo>
                  <a:pt x="1680883" y="13447"/>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5" name="椭圆 4"/>
          <p:cNvSpPr/>
          <p:nvPr/>
        </p:nvSpPr>
        <p:spPr>
          <a:xfrm>
            <a:off x="3206354" y="285154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64" name="任意多边形 63"/>
          <p:cNvSpPr/>
          <p:nvPr/>
        </p:nvSpPr>
        <p:spPr>
          <a:xfrm>
            <a:off x="3225403" y="3105151"/>
            <a:ext cx="2775347" cy="888206"/>
          </a:xfrm>
          <a:custGeom>
            <a:avLst/>
            <a:gdLst>
              <a:gd name="connsiteX0" fmla="*/ 0 w 3684494"/>
              <a:gd name="connsiteY0" fmla="*/ 632023 h 1115538"/>
              <a:gd name="connsiteX1" fmla="*/ 1075765 w 3684494"/>
              <a:gd name="connsiteY1" fmla="*/ 11 h 1115538"/>
              <a:gd name="connsiteX2" fmla="*/ 1855694 w 3684494"/>
              <a:gd name="connsiteY2" fmla="*/ 645470 h 1115538"/>
              <a:gd name="connsiteX3" fmla="*/ 2877671 w 3684494"/>
              <a:gd name="connsiteY3" fmla="*/ 1102670 h 1115538"/>
              <a:gd name="connsiteX4" fmla="*/ 3684494 w 3684494"/>
              <a:gd name="connsiteY4" fmla="*/ 134482 h 1115538"/>
              <a:gd name="connsiteX5" fmla="*/ 3684494 w 3684494"/>
              <a:gd name="connsiteY5" fmla="*/ 134482 h 111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4494" h="1115538">
                <a:moveTo>
                  <a:pt x="0" y="632023"/>
                </a:moveTo>
                <a:cubicBezTo>
                  <a:pt x="383241" y="314896"/>
                  <a:pt x="766483" y="-2230"/>
                  <a:pt x="1075765" y="11"/>
                </a:cubicBezTo>
                <a:cubicBezTo>
                  <a:pt x="1385047" y="2252"/>
                  <a:pt x="1555376" y="461694"/>
                  <a:pt x="1855694" y="645470"/>
                </a:cubicBezTo>
                <a:cubicBezTo>
                  <a:pt x="2156012" y="829246"/>
                  <a:pt x="2572871" y="1187835"/>
                  <a:pt x="2877671" y="1102670"/>
                </a:cubicBezTo>
                <a:cubicBezTo>
                  <a:pt x="3182471" y="1017505"/>
                  <a:pt x="3684494" y="134482"/>
                  <a:pt x="3684494" y="134482"/>
                </a:cubicBezTo>
                <a:lnTo>
                  <a:pt x="3684494" y="134482"/>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sp>
        <p:nvSpPr>
          <p:cNvPr id="67" name="椭圆 66"/>
          <p:cNvSpPr/>
          <p:nvPr/>
        </p:nvSpPr>
        <p:spPr>
          <a:xfrm>
            <a:off x="4576763" y="3571876"/>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75" name="矩形 74"/>
          <p:cNvSpPr/>
          <p:nvPr/>
        </p:nvSpPr>
        <p:spPr>
          <a:xfrm>
            <a:off x="1504951" y="4251722"/>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sp>
        <p:nvSpPr>
          <p:cNvPr id="93" name="矩形 92"/>
          <p:cNvSpPr/>
          <p:nvPr/>
        </p:nvSpPr>
        <p:spPr>
          <a:xfrm>
            <a:off x="1473994" y="2815829"/>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sp>
        <p:nvSpPr>
          <p:cNvPr id="42" name="圆角矩形 41"/>
          <p:cNvSpPr/>
          <p:nvPr/>
        </p:nvSpPr>
        <p:spPr>
          <a:xfrm>
            <a:off x="5189935" y="3105150"/>
            <a:ext cx="790575" cy="242888"/>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100" b="1" dirty="0">
                <a:solidFill>
                  <a:schemeClr val="tx1"/>
                </a:solidFill>
                <a:latin typeface="楷体" panose="02010609060101010101" pitchFamily="49" charset="-122"/>
                <a:ea typeface="楷体" panose="02010609060101010101" pitchFamily="49" charset="-122"/>
              </a:rPr>
              <a:t>习题</a:t>
            </a:r>
          </a:p>
        </p:txBody>
      </p:sp>
      <p:sp>
        <p:nvSpPr>
          <p:cNvPr id="13317" name="任意多边形 13316"/>
          <p:cNvSpPr/>
          <p:nvPr/>
        </p:nvSpPr>
        <p:spPr>
          <a:xfrm>
            <a:off x="4670823" y="2922985"/>
            <a:ext cx="1269206" cy="578644"/>
          </a:xfrm>
          <a:custGeom>
            <a:avLst/>
            <a:gdLst>
              <a:gd name="connsiteX0" fmla="*/ 0 w 1869142"/>
              <a:gd name="connsiteY0" fmla="*/ 0 h 742032"/>
              <a:gd name="connsiteX1" fmla="*/ 968189 w 1869142"/>
              <a:gd name="connsiteY1" fmla="*/ 726141 h 742032"/>
              <a:gd name="connsiteX2" fmla="*/ 1869142 w 1869142"/>
              <a:gd name="connsiteY2" fmla="*/ 430306 h 742032"/>
            </a:gdLst>
            <a:ahLst/>
            <a:cxnLst>
              <a:cxn ang="0">
                <a:pos x="connsiteX0" y="connsiteY0"/>
              </a:cxn>
              <a:cxn ang="0">
                <a:pos x="connsiteX1" y="connsiteY1"/>
              </a:cxn>
              <a:cxn ang="0">
                <a:pos x="connsiteX2" y="connsiteY2"/>
              </a:cxn>
            </a:cxnLst>
            <a:rect l="l" t="t" r="r" b="b"/>
            <a:pathLst>
              <a:path w="1869142" h="742032">
                <a:moveTo>
                  <a:pt x="0" y="0"/>
                </a:moveTo>
                <a:cubicBezTo>
                  <a:pt x="328332" y="327211"/>
                  <a:pt x="656665" y="654423"/>
                  <a:pt x="968189" y="726141"/>
                </a:cubicBezTo>
                <a:cubicBezTo>
                  <a:pt x="1279713" y="797859"/>
                  <a:pt x="1574427" y="614082"/>
                  <a:pt x="1869142" y="430306"/>
                </a:cubicBez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p>
        </p:txBody>
      </p:sp>
      <p:cxnSp>
        <p:nvCxnSpPr>
          <p:cNvPr id="13328" name="曲线连接符 13327"/>
          <p:cNvCxnSpPr>
            <a:stCxn id="68" idx="5"/>
          </p:cNvCxnSpPr>
          <p:nvPr/>
        </p:nvCxnSpPr>
        <p:spPr>
          <a:xfrm rot="5400000" flipH="1" flipV="1">
            <a:off x="6709768" y="2505671"/>
            <a:ext cx="90488" cy="1420415"/>
          </a:xfrm>
          <a:prstGeom prst="curvedConnector4">
            <a:avLst>
              <a:gd name="adj1" fmla="val 88212"/>
              <a:gd name="adj2" fmla="val 70520"/>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3332" name="曲线连接符 13331"/>
          <p:cNvCxnSpPr>
            <a:stCxn id="68" idx="5"/>
            <a:endCxn id="16396" idx="1"/>
          </p:cNvCxnSpPr>
          <p:nvPr/>
        </p:nvCxnSpPr>
        <p:spPr>
          <a:xfrm rot="16200000" flipH="1">
            <a:off x="6472164" y="2835653"/>
            <a:ext cx="578517" cy="1431405"/>
          </a:xfrm>
          <a:prstGeom prst="curvedConnector2">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337" name="曲线连接符 13336"/>
          <p:cNvCxnSpPr>
            <a:stCxn id="68" idx="7"/>
          </p:cNvCxnSpPr>
          <p:nvPr/>
        </p:nvCxnSpPr>
        <p:spPr>
          <a:xfrm rot="5400000" flipH="1" flipV="1">
            <a:off x="6481763" y="2213372"/>
            <a:ext cx="535781" cy="1409700"/>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4579144" y="2851548"/>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68" name="椭圆 67"/>
          <p:cNvSpPr/>
          <p:nvPr/>
        </p:nvSpPr>
        <p:spPr>
          <a:xfrm>
            <a:off x="5940029" y="3170635"/>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cxnSp>
        <p:nvCxnSpPr>
          <p:cNvPr id="38" name="直接连接符 37"/>
          <p:cNvCxnSpPr/>
          <p:nvPr/>
        </p:nvCxnSpPr>
        <p:spPr>
          <a:xfrm>
            <a:off x="3668316" y="2150269"/>
            <a:ext cx="14288" cy="2977754"/>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3164681" y="3576638"/>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Tree>
    <p:extLst>
      <p:ext uri="{BB962C8B-B14F-4D97-AF65-F5344CB8AC3E}">
        <p14:creationId xmlns:p14="http://schemas.microsoft.com/office/powerpoint/2010/main" val="1764466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圆角矩形 77"/>
          <p:cNvSpPr/>
          <p:nvPr/>
        </p:nvSpPr>
        <p:spPr>
          <a:xfrm>
            <a:off x="242888" y="1964531"/>
            <a:ext cx="7531894" cy="2406254"/>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6" name="文本框 5"/>
          <p:cNvSpPr txBox="1"/>
          <p:nvPr/>
        </p:nvSpPr>
        <p:spPr>
          <a:xfrm>
            <a:off x="383381" y="826294"/>
            <a:ext cx="5955476" cy="784830"/>
          </a:xfrm>
          <a:prstGeom prst="rect">
            <a:avLst/>
          </a:prstGeom>
          <a:noFill/>
        </p:spPr>
        <p:txBody>
          <a:bodyPr wrap="none">
            <a:spAutoFit/>
          </a:bodyPr>
          <a:lstStyle/>
          <a:p>
            <a:pPr fontAlgn="auto">
              <a:spcBef>
                <a:spcPts val="0"/>
              </a:spcBef>
              <a:spcAft>
                <a:spcPts val="0"/>
              </a:spcAft>
              <a:defRPr/>
            </a:pPr>
            <a:r>
              <a:rPr lang="zh-CN" altLang="en-US"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初中物理</a:t>
            </a:r>
            <a:r>
              <a:rPr lang="en-US" altLang="zh-CN"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光的反射</a:t>
            </a:r>
            <a:r>
              <a:rPr lang="en-US" altLang="zh-CN"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endParaRPr lang="zh-CN" altLang="en-US"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sp>
        <p:nvSpPr>
          <p:cNvPr id="15" name="圆角矩形 14">
            <a:hlinkClick r:id="rId2" action="ppaction://hlinkfile"/>
          </p:cNvPr>
          <p:cNvSpPr/>
          <p:nvPr/>
        </p:nvSpPr>
        <p:spPr>
          <a:xfrm>
            <a:off x="1246585" y="2852738"/>
            <a:ext cx="1031081" cy="51792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探究</a:t>
            </a:r>
            <a:endParaRPr lang="en-US" altLang="zh-CN" sz="1650" b="1" dirty="0">
              <a:solidFill>
                <a:schemeClr val="tx1"/>
              </a:solidFill>
              <a:latin typeface="楷体" panose="02010609060101010101" pitchFamily="49" charset="-122"/>
              <a:ea typeface="楷体" panose="02010609060101010101" pitchFamily="49" charset="-122"/>
            </a:endParaRP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任务单</a:t>
            </a:r>
          </a:p>
        </p:txBody>
      </p:sp>
      <p:sp>
        <p:nvSpPr>
          <p:cNvPr id="17" name="圆角矩形 16">
            <a:hlinkClick r:id="rId3" action="ppaction://hlinkfile"/>
          </p:cNvPr>
          <p:cNvSpPr/>
          <p:nvPr/>
        </p:nvSpPr>
        <p:spPr>
          <a:xfrm>
            <a:off x="3562350" y="3995738"/>
            <a:ext cx="912019"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29" name="圆角矩形 28">
            <a:hlinkClick r:id="rId4" action="ppaction://hlinkfile"/>
          </p:cNvPr>
          <p:cNvSpPr/>
          <p:nvPr/>
        </p:nvSpPr>
        <p:spPr>
          <a:xfrm>
            <a:off x="2524125" y="3998119"/>
            <a:ext cx="912019"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42" name="圆角矩形 41">
            <a:hlinkClick r:id="rId5" action="ppaction://hlinkfile"/>
          </p:cNvPr>
          <p:cNvSpPr/>
          <p:nvPr/>
        </p:nvSpPr>
        <p:spPr>
          <a:xfrm>
            <a:off x="6515101" y="2903935"/>
            <a:ext cx="812006" cy="263128"/>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习题</a:t>
            </a:r>
          </a:p>
        </p:txBody>
      </p:sp>
      <p:sp>
        <p:nvSpPr>
          <p:cNvPr id="17416" name="文本框 66">
            <a:hlinkClick r:id="rId6" action="ppaction://hlinkfile"/>
          </p:cNvPr>
          <p:cNvSpPr txBox="1">
            <a:spLocks noChangeArrowheads="1"/>
          </p:cNvSpPr>
          <p:nvPr/>
        </p:nvSpPr>
        <p:spPr bwMode="auto">
          <a:xfrm>
            <a:off x="8222456" y="3421857"/>
            <a:ext cx="667170" cy="32316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70C0"/>
                </a:solidFill>
              </a:rPr>
              <a:t>路径</a:t>
            </a:r>
            <a:r>
              <a:rPr lang="en-US" altLang="zh-CN" sz="1500" b="1">
                <a:solidFill>
                  <a:srgbClr val="0070C0"/>
                </a:solidFill>
              </a:rPr>
              <a:t>1</a:t>
            </a:r>
            <a:endParaRPr lang="zh-CN" altLang="en-US" sz="1500" b="1">
              <a:solidFill>
                <a:srgbClr val="0070C0"/>
              </a:solidFill>
            </a:endParaRPr>
          </a:p>
        </p:txBody>
      </p:sp>
      <p:sp>
        <p:nvSpPr>
          <p:cNvPr id="17417" name="文本框 102">
            <a:hlinkClick r:id="rId7" action="ppaction://hlinkfile"/>
          </p:cNvPr>
          <p:cNvSpPr txBox="1">
            <a:spLocks noChangeArrowheads="1"/>
          </p:cNvSpPr>
          <p:nvPr/>
        </p:nvSpPr>
        <p:spPr bwMode="auto">
          <a:xfrm>
            <a:off x="8205787" y="2850357"/>
            <a:ext cx="667170" cy="32316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FF00FF"/>
                </a:solidFill>
              </a:rPr>
              <a:t>路径</a:t>
            </a:r>
            <a:r>
              <a:rPr lang="en-US" altLang="zh-CN" sz="1500" b="1">
                <a:solidFill>
                  <a:srgbClr val="FF00FF"/>
                </a:solidFill>
              </a:rPr>
              <a:t>2</a:t>
            </a:r>
            <a:endParaRPr lang="zh-CN" altLang="en-US" sz="1500" b="1">
              <a:solidFill>
                <a:srgbClr val="FF00FF"/>
              </a:solidFill>
            </a:endParaRPr>
          </a:p>
        </p:txBody>
      </p:sp>
      <p:sp>
        <p:nvSpPr>
          <p:cNvPr id="17418" name="文本框 132">
            <a:hlinkClick r:id="rId8" action="ppaction://hlinkfile"/>
          </p:cNvPr>
          <p:cNvSpPr txBox="1">
            <a:spLocks noChangeArrowheads="1"/>
          </p:cNvSpPr>
          <p:nvPr/>
        </p:nvSpPr>
        <p:spPr bwMode="auto">
          <a:xfrm>
            <a:off x="8210550" y="2286000"/>
            <a:ext cx="667170"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路径</a:t>
            </a:r>
            <a:r>
              <a:rPr lang="en-US" altLang="zh-CN" sz="1500" b="1">
                <a:solidFill>
                  <a:srgbClr val="00B050"/>
                </a:solidFill>
              </a:rPr>
              <a:t>3</a:t>
            </a:r>
            <a:endParaRPr lang="zh-CN" altLang="en-US" sz="1500" b="1">
              <a:solidFill>
                <a:srgbClr val="00B050"/>
              </a:solidFill>
            </a:endParaRPr>
          </a:p>
        </p:txBody>
      </p:sp>
      <p:sp>
        <p:nvSpPr>
          <p:cNvPr id="43" name="圆角矩形 42">
            <a:hlinkClick r:id="rId9" action="ppaction://hlinkfile"/>
          </p:cNvPr>
          <p:cNvSpPr/>
          <p:nvPr/>
        </p:nvSpPr>
        <p:spPr>
          <a:xfrm>
            <a:off x="4567238" y="3993357"/>
            <a:ext cx="912019"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3</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47" name="圆角矩形 46">
            <a:hlinkClick r:id="rId10" action="ppaction://hlinkfile"/>
          </p:cNvPr>
          <p:cNvSpPr/>
          <p:nvPr/>
        </p:nvSpPr>
        <p:spPr>
          <a:xfrm>
            <a:off x="5579269" y="3990975"/>
            <a:ext cx="912019" cy="30122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4</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68" name="圆角矩形 67"/>
          <p:cNvSpPr/>
          <p:nvPr/>
        </p:nvSpPr>
        <p:spPr>
          <a:xfrm>
            <a:off x="209550" y="4705350"/>
            <a:ext cx="7586663" cy="1008460"/>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70" name="圆角矩形 69"/>
          <p:cNvSpPr/>
          <p:nvPr/>
        </p:nvSpPr>
        <p:spPr>
          <a:xfrm>
            <a:off x="1368029" y="4945857"/>
            <a:ext cx="1190625" cy="54173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任务</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问题</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3910012" y="5050631"/>
            <a:ext cx="996554" cy="309563"/>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知识预习</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6705600" y="5036344"/>
            <a:ext cx="995363" cy="309563"/>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自学测试</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75" name="矩形 74"/>
          <p:cNvSpPr/>
          <p:nvPr/>
        </p:nvSpPr>
        <p:spPr>
          <a:xfrm>
            <a:off x="400051" y="4845844"/>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cxnSp>
        <p:nvCxnSpPr>
          <p:cNvPr id="53" name="直接连接符 52"/>
          <p:cNvCxnSpPr/>
          <p:nvPr/>
        </p:nvCxnSpPr>
        <p:spPr>
          <a:xfrm>
            <a:off x="1318023" y="2072879"/>
            <a:ext cx="1190" cy="365045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532460" y="2045494"/>
            <a:ext cx="11906" cy="369331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445294" y="2827735"/>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cxnSp>
        <p:nvCxnSpPr>
          <p:cNvPr id="55" name="直接连接符 54"/>
          <p:cNvCxnSpPr/>
          <p:nvPr/>
        </p:nvCxnSpPr>
        <p:spPr>
          <a:xfrm>
            <a:off x="6565106" y="2055019"/>
            <a:ext cx="20241" cy="363855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 name="任意多边形 2"/>
          <p:cNvSpPr/>
          <p:nvPr/>
        </p:nvSpPr>
        <p:spPr>
          <a:xfrm>
            <a:off x="2149079" y="2415779"/>
            <a:ext cx="2694384" cy="677465"/>
          </a:xfrm>
          <a:custGeom>
            <a:avLst/>
            <a:gdLst>
              <a:gd name="connsiteX0" fmla="*/ 0 w 3563470"/>
              <a:gd name="connsiteY0" fmla="*/ 826342 h 826342"/>
              <a:gd name="connsiteX1" fmla="*/ 1183341 w 3563470"/>
              <a:gd name="connsiteY1" fmla="*/ 19518 h 826342"/>
              <a:gd name="connsiteX2" fmla="*/ 3563470 w 3563470"/>
              <a:gd name="connsiteY2" fmla="*/ 328801 h 826342"/>
            </a:gdLst>
            <a:ahLst/>
            <a:cxnLst>
              <a:cxn ang="0">
                <a:pos x="connsiteX0" y="connsiteY0"/>
              </a:cxn>
              <a:cxn ang="0">
                <a:pos x="connsiteX1" y="connsiteY1"/>
              </a:cxn>
              <a:cxn ang="0">
                <a:pos x="connsiteX2" y="connsiteY2"/>
              </a:cxn>
            </a:cxnLst>
            <a:rect l="l" t="t" r="r" b="b"/>
            <a:pathLst>
              <a:path w="3563470" h="826342">
                <a:moveTo>
                  <a:pt x="0" y="826342"/>
                </a:moveTo>
                <a:cubicBezTo>
                  <a:pt x="294714" y="464391"/>
                  <a:pt x="589429" y="102441"/>
                  <a:pt x="1183341" y="19518"/>
                </a:cubicBezTo>
                <a:cubicBezTo>
                  <a:pt x="1777253" y="-63405"/>
                  <a:pt x="2670361" y="132698"/>
                  <a:pt x="3563470" y="328801"/>
                </a:cubicBez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任意多边形 8"/>
          <p:cNvSpPr/>
          <p:nvPr/>
        </p:nvSpPr>
        <p:spPr>
          <a:xfrm>
            <a:off x="3374232" y="2713435"/>
            <a:ext cx="3080147" cy="1464469"/>
          </a:xfrm>
          <a:custGeom>
            <a:avLst/>
            <a:gdLst>
              <a:gd name="connsiteX0" fmla="*/ 2009811 w 4107553"/>
              <a:gd name="connsiteY0" fmla="*/ 0 h 1952655"/>
              <a:gd name="connsiteX1" fmla="*/ 517188 w 4107553"/>
              <a:gd name="connsiteY1" fmla="*/ 618565 h 1952655"/>
              <a:gd name="connsiteX2" fmla="*/ 6200 w 4107553"/>
              <a:gd name="connsiteY2" fmla="*/ 1936376 h 1952655"/>
              <a:gd name="connsiteX3" fmla="*/ 315482 w 4107553"/>
              <a:gd name="connsiteY3" fmla="*/ 1385047 h 1952655"/>
              <a:gd name="connsiteX4" fmla="*/ 1445035 w 4107553"/>
              <a:gd name="connsiteY4" fmla="*/ 1855694 h 1952655"/>
              <a:gd name="connsiteX5" fmla="*/ 2023259 w 4107553"/>
              <a:gd name="connsiteY5" fmla="*/ 1411941 h 1952655"/>
              <a:gd name="connsiteX6" fmla="*/ 2816635 w 4107553"/>
              <a:gd name="connsiteY6" fmla="*/ 1855694 h 1952655"/>
              <a:gd name="connsiteX7" fmla="*/ 3448647 w 4107553"/>
              <a:gd name="connsiteY7" fmla="*/ 1425388 h 1952655"/>
              <a:gd name="connsiteX8" fmla="*/ 4107553 w 4107553"/>
              <a:gd name="connsiteY8" fmla="*/ 1882588 h 1952655"/>
              <a:gd name="connsiteX9" fmla="*/ 4107553 w 4107553"/>
              <a:gd name="connsiteY9" fmla="*/ 1882588 h 195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07553" h="1952655">
                <a:moveTo>
                  <a:pt x="2009811" y="0"/>
                </a:moveTo>
                <a:cubicBezTo>
                  <a:pt x="1430467" y="147918"/>
                  <a:pt x="851123" y="295836"/>
                  <a:pt x="517188" y="618565"/>
                </a:cubicBezTo>
                <a:cubicBezTo>
                  <a:pt x="183253" y="941294"/>
                  <a:pt x="39818" y="1808629"/>
                  <a:pt x="6200" y="1936376"/>
                </a:cubicBezTo>
                <a:cubicBezTo>
                  <a:pt x="-27418" y="2064123"/>
                  <a:pt x="75676" y="1398494"/>
                  <a:pt x="315482" y="1385047"/>
                </a:cubicBezTo>
                <a:cubicBezTo>
                  <a:pt x="555288" y="1371600"/>
                  <a:pt x="1160405" y="1851212"/>
                  <a:pt x="1445035" y="1855694"/>
                </a:cubicBezTo>
                <a:cubicBezTo>
                  <a:pt x="1729664" y="1860176"/>
                  <a:pt x="1794659" y="1411941"/>
                  <a:pt x="2023259" y="1411941"/>
                </a:cubicBezTo>
                <a:cubicBezTo>
                  <a:pt x="2251859" y="1411941"/>
                  <a:pt x="2579070" y="1853453"/>
                  <a:pt x="2816635" y="1855694"/>
                </a:cubicBezTo>
                <a:cubicBezTo>
                  <a:pt x="3054200" y="1857935"/>
                  <a:pt x="3233494" y="1420906"/>
                  <a:pt x="3448647" y="1425388"/>
                </a:cubicBezTo>
                <a:cubicBezTo>
                  <a:pt x="3663800" y="1429870"/>
                  <a:pt x="4107553" y="1882588"/>
                  <a:pt x="4107553" y="1882588"/>
                </a:cubicBezTo>
                <a:lnTo>
                  <a:pt x="4107553" y="1882588"/>
                </a:ln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任意多边形 10"/>
          <p:cNvSpPr/>
          <p:nvPr/>
        </p:nvSpPr>
        <p:spPr>
          <a:xfrm>
            <a:off x="6484144" y="3013472"/>
            <a:ext cx="917972" cy="1103709"/>
          </a:xfrm>
          <a:custGeom>
            <a:avLst/>
            <a:gdLst>
              <a:gd name="connsiteX0" fmla="*/ 0 w 1222591"/>
              <a:gd name="connsiteY0" fmla="*/ 1401291 h 1401291"/>
              <a:gd name="connsiteX1" fmla="*/ 1156447 w 1222591"/>
              <a:gd name="connsiteY1" fmla="*/ 688597 h 1401291"/>
              <a:gd name="connsiteX2" fmla="*/ 1075765 w 1222591"/>
              <a:gd name="connsiteY2" fmla="*/ 56585 h 1401291"/>
              <a:gd name="connsiteX3" fmla="*/ 1035423 w 1222591"/>
              <a:gd name="connsiteY3" fmla="*/ 70032 h 1401291"/>
            </a:gdLst>
            <a:ahLst/>
            <a:cxnLst>
              <a:cxn ang="0">
                <a:pos x="connsiteX0" y="connsiteY0"/>
              </a:cxn>
              <a:cxn ang="0">
                <a:pos x="connsiteX1" y="connsiteY1"/>
              </a:cxn>
              <a:cxn ang="0">
                <a:pos x="connsiteX2" y="connsiteY2"/>
              </a:cxn>
              <a:cxn ang="0">
                <a:pos x="connsiteX3" y="connsiteY3"/>
              </a:cxn>
            </a:cxnLst>
            <a:rect l="l" t="t" r="r" b="b"/>
            <a:pathLst>
              <a:path w="1222591" h="1401291">
                <a:moveTo>
                  <a:pt x="0" y="1401291"/>
                </a:moveTo>
                <a:cubicBezTo>
                  <a:pt x="488576" y="1157003"/>
                  <a:pt x="977153" y="912715"/>
                  <a:pt x="1156447" y="688597"/>
                </a:cubicBezTo>
                <a:cubicBezTo>
                  <a:pt x="1335741" y="464479"/>
                  <a:pt x="1095936" y="159679"/>
                  <a:pt x="1075765" y="56585"/>
                </a:cubicBezTo>
                <a:cubicBezTo>
                  <a:pt x="1055594" y="-46509"/>
                  <a:pt x="1045508" y="11761"/>
                  <a:pt x="1035423" y="70032"/>
                </a:cubicBez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任意多边形 11"/>
          <p:cNvSpPr/>
          <p:nvPr/>
        </p:nvSpPr>
        <p:spPr>
          <a:xfrm>
            <a:off x="2188369" y="2384822"/>
            <a:ext cx="5103019" cy="819150"/>
          </a:xfrm>
          <a:custGeom>
            <a:avLst/>
            <a:gdLst>
              <a:gd name="connsiteX0" fmla="*/ 0 w 6804212"/>
              <a:gd name="connsiteY0" fmla="*/ 962086 h 1092835"/>
              <a:gd name="connsiteX1" fmla="*/ 1465729 w 6804212"/>
              <a:gd name="connsiteY1" fmla="*/ 1056216 h 1092835"/>
              <a:gd name="connsiteX2" fmla="*/ 3603812 w 6804212"/>
              <a:gd name="connsiteY2" fmla="*/ 424204 h 1092835"/>
              <a:gd name="connsiteX3" fmla="*/ 3617259 w 6804212"/>
              <a:gd name="connsiteY3" fmla="*/ 424204 h 1092835"/>
              <a:gd name="connsiteX4" fmla="*/ 5015753 w 6804212"/>
              <a:gd name="connsiteY4" fmla="*/ 7345 h 1092835"/>
              <a:gd name="connsiteX5" fmla="*/ 6790764 w 6804212"/>
              <a:gd name="connsiteY5" fmla="*/ 827616 h 1092835"/>
              <a:gd name="connsiteX6" fmla="*/ 6790764 w 6804212"/>
              <a:gd name="connsiteY6" fmla="*/ 827616 h 1092835"/>
              <a:gd name="connsiteX7" fmla="*/ 6804212 w 6804212"/>
              <a:gd name="connsiteY7" fmla="*/ 841063 h 109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4212" h="1092835">
                <a:moveTo>
                  <a:pt x="0" y="962086"/>
                </a:moveTo>
                <a:cubicBezTo>
                  <a:pt x="432547" y="1053974"/>
                  <a:pt x="865094" y="1145863"/>
                  <a:pt x="1465729" y="1056216"/>
                </a:cubicBezTo>
                <a:cubicBezTo>
                  <a:pt x="2066364" y="966569"/>
                  <a:pt x="3245224" y="529539"/>
                  <a:pt x="3603812" y="424204"/>
                </a:cubicBezTo>
                <a:cubicBezTo>
                  <a:pt x="3962400" y="318869"/>
                  <a:pt x="3617259" y="424204"/>
                  <a:pt x="3617259" y="424204"/>
                </a:cubicBezTo>
                <a:cubicBezTo>
                  <a:pt x="3852582" y="354728"/>
                  <a:pt x="4486836" y="-59890"/>
                  <a:pt x="5015753" y="7345"/>
                </a:cubicBezTo>
                <a:cubicBezTo>
                  <a:pt x="5544670" y="74580"/>
                  <a:pt x="6790764" y="827616"/>
                  <a:pt x="6790764" y="827616"/>
                </a:cubicBezTo>
                <a:lnTo>
                  <a:pt x="6790764" y="827616"/>
                </a:lnTo>
                <a:lnTo>
                  <a:pt x="6804212" y="841063"/>
                </a:ln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圆角矩形 27">
            <a:hlinkClick r:id="rId11" action="ppaction://hlinkfile"/>
          </p:cNvPr>
          <p:cNvSpPr/>
          <p:nvPr/>
        </p:nvSpPr>
        <p:spPr>
          <a:xfrm>
            <a:off x="3729038" y="2537223"/>
            <a:ext cx="1013222"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cxnSp>
        <p:nvCxnSpPr>
          <p:cNvPr id="16" name="曲线连接符 15"/>
          <p:cNvCxnSpPr>
            <a:endCxn id="17416" idx="1"/>
          </p:cNvCxnSpPr>
          <p:nvPr/>
        </p:nvCxnSpPr>
        <p:spPr>
          <a:xfrm>
            <a:off x="7291388" y="3075385"/>
            <a:ext cx="931068" cy="508055"/>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曲线连接符 20"/>
          <p:cNvCxnSpPr>
            <a:stCxn id="11" idx="2"/>
            <a:endCxn id="17417" idx="1"/>
          </p:cNvCxnSpPr>
          <p:nvPr/>
        </p:nvCxnSpPr>
        <p:spPr>
          <a:xfrm flipV="1">
            <a:off x="7291873" y="3011940"/>
            <a:ext cx="913914" cy="46100"/>
          </a:xfrm>
          <a:prstGeom prst="curvedConnector3">
            <a:avLst>
              <a:gd name="adj1" fmla="val 50000"/>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4341" name="任意多边形 14340"/>
          <p:cNvSpPr/>
          <p:nvPr/>
        </p:nvSpPr>
        <p:spPr>
          <a:xfrm>
            <a:off x="2168129" y="2653903"/>
            <a:ext cx="5073253" cy="1718072"/>
          </a:xfrm>
          <a:custGeom>
            <a:avLst/>
            <a:gdLst>
              <a:gd name="connsiteX0" fmla="*/ 0 w 6763870"/>
              <a:gd name="connsiteY0" fmla="*/ 590104 h 2291826"/>
              <a:gd name="connsiteX1" fmla="*/ 2447364 w 6763870"/>
              <a:gd name="connsiteY1" fmla="*/ 872492 h 2291826"/>
              <a:gd name="connsiteX2" fmla="*/ 3644153 w 6763870"/>
              <a:gd name="connsiteY2" fmla="*/ 25328 h 2291826"/>
              <a:gd name="connsiteX3" fmla="*/ 4450976 w 6763870"/>
              <a:gd name="connsiteY3" fmla="*/ 2015492 h 2291826"/>
              <a:gd name="connsiteX4" fmla="*/ 5123329 w 6763870"/>
              <a:gd name="connsiteY4" fmla="*/ 2270986 h 2291826"/>
              <a:gd name="connsiteX5" fmla="*/ 5768788 w 6763870"/>
              <a:gd name="connsiteY5" fmla="*/ 1975151 h 2291826"/>
              <a:gd name="connsiteX6" fmla="*/ 6158753 w 6763870"/>
              <a:gd name="connsiteY6" fmla="*/ 1154881 h 2291826"/>
              <a:gd name="connsiteX7" fmla="*/ 6763870 w 6763870"/>
              <a:gd name="connsiteY7" fmla="*/ 495975 h 229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3870" h="2291826">
                <a:moveTo>
                  <a:pt x="0" y="590104"/>
                </a:moveTo>
                <a:cubicBezTo>
                  <a:pt x="920002" y="778362"/>
                  <a:pt x="1840005" y="966621"/>
                  <a:pt x="2447364" y="872492"/>
                </a:cubicBezTo>
                <a:cubicBezTo>
                  <a:pt x="3054723" y="778363"/>
                  <a:pt x="3310218" y="-165172"/>
                  <a:pt x="3644153" y="25328"/>
                </a:cubicBezTo>
                <a:cubicBezTo>
                  <a:pt x="3978088" y="215828"/>
                  <a:pt x="4204447" y="1641216"/>
                  <a:pt x="4450976" y="2015492"/>
                </a:cubicBezTo>
                <a:cubicBezTo>
                  <a:pt x="4697505" y="2389768"/>
                  <a:pt x="4903694" y="2277709"/>
                  <a:pt x="5123329" y="2270986"/>
                </a:cubicBezTo>
                <a:cubicBezTo>
                  <a:pt x="5342964" y="2264263"/>
                  <a:pt x="5596217" y="2161168"/>
                  <a:pt x="5768788" y="1975151"/>
                </a:cubicBezTo>
                <a:cubicBezTo>
                  <a:pt x="5941359" y="1789134"/>
                  <a:pt x="5992906" y="1401410"/>
                  <a:pt x="6158753" y="1154881"/>
                </a:cubicBezTo>
                <a:cubicBezTo>
                  <a:pt x="6324600" y="908352"/>
                  <a:pt x="6544235" y="702163"/>
                  <a:pt x="6763870" y="49597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4343" name="曲线连接符 14342"/>
          <p:cNvCxnSpPr>
            <a:stCxn id="45" idx="0"/>
            <a:endCxn id="17418" idx="1"/>
          </p:cNvCxnSpPr>
          <p:nvPr/>
        </p:nvCxnSpPr>
        <p:spPr>
          <a:xfrm rot="5400000" flipH="1" flipV="1">
            <a:off x="7477847" y="2237908"/>
            <a:ext cx="523027" cy="942379"/>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2116932" y="304085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46" name="椭圆 45"/>
          <p:cNvSpPr/>
          <p:nvPr/>
        </p:nvSpPr>
        <p:spPr>
          <a:xfrm>
            <a:off x="3357563" y="4081463"/>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39" name="椭圆 38"/>
          <p:cNvSpPr/>
          <p:nvPr/>
        </p:nvSpPr>
        <p:spPr>
          <a:xfrm>
            <a:off x="4812507" y="2627710"/>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48" name="椭圆 47"/>
          <p:cNvSpPr/>
          <p:nvPr/>
        </p:nvSpPr>
        <p:spPr>
          <a:xfrm>
            <a:off x="4406504" y="4071938"/>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49" name="椭圆 48"/>
          <p:cNvSpPr/>
          <p:nvPr/>
        </p:nvSpPr>
        <p:spPr>
          <a:xfrm>
            <a:off x="5404247" y="4082654"/>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0" name="椭圆 49"/>
          <p:cNvSpPr/>
          <p:nvPr/>
        </p:nvSpPr>
        <p:spPr>
          <a:xfrm>
            <a:off x="6403182" y="4071938"/>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45" name="椭圆 44"/>
          <p:cNvSpPr/>
          <p:nvPr/>
        </p:nvSpPr>
        <p:spPr>
          <a:xfrm>
            <a:off x="7198519" y="2970610"/>
            <a:ext cx="139304" cy="1166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Tree>
    <p:extLst>
      <p:ext uri="{BB962C8B-B14F-4D97-AF65-F5344CB8AC3E}">
        <p14:creationId xmlns:p14="http://schemas.microsoft.com/office/powerpoint/2010/main" val="3498625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圆角矩形 82"/>
          <p:cNvSpPr/>
          <p:nvPr/>
        </p:nvSpPr>
        <p:spPr>
          <a:xfrm>
            <a:off x="127398" y="1615678"/>
            <a:ext cx="8165306" cy="2794397"/>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67" name="圆角矩形 66"/>
          <p:cNvSpPr/>
          <p:nvPr/>
        </p:nvSpPr>
        <p:spPr>
          <a:xfrm>
            <a:off x="147637" y="4666060"/>
            <a:ext cx="8034338" cy="1008459"/>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6" name="文本框 5"/>
          <p:cNvSpPr txBox="1"/>
          <p:nvPr/>
        </p:nvSpPr>
        <p:spPr>
          <a:xfrm>
            <a:off x="247650" y="977504"/>
            <a:ext cx="1223412" cy="715581"/>
          </a:xfrm>
          <a:prstGeom prst="rect">
            <a:avLst/>
          </a:prstGeom>
          <a:noFill/>
        </p:spPr>
        <p:txBody>
          <a:bodyPr wrap="none">
            <a:spAutoFit/>
          </a:bodyPr>
          <a:lstStyle/>
          <a:p>
            <a:pPr fontAlgn="auto">
              <a:spcBef>
                <a:spcPts val="0"/>
              </a:spcBef>
              <a:spcAft>
                <a:spcPts val="0"/>
              </a:spcAft>
              <a:defRPr/>
            </a:pPr>
            <a:r>
              <a:rPr lang="zh-CN" altLang="en-US" sz="405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课中</a:t>
            </a:r>
          </a:p>
        </p:txBody>
      </p:sp>
      <p:sp>
        <p:nvSpPr>
          <p:cNvPr id="18" name="圆角矩形 17"/>
          <p:cNvSpPr/>
          <p:nvPr/>
        </p:nvSpPr>
        <p:spPr>
          <a:xfrm>
            <a:off x="956072" y="4827985"/>
            <a:ext cx="1513284" cy="54173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任务</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问题</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2653903" y="4962525"/>
            <a:ext cx="995363" cy="309563"/>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知识片</a:t>
            </a:r>
            <a:r>
              <a:rPr lang="en-US" altLang="zh-CN" sz="1500" b="1" dirty="0">
                <a:solidFill>
                  <a:schemeClr val="tx1"/>
                </a:solidFill>
                <a:latin typeface="微软雅黑" panose="020B0503020204020204" pitchFamily="34" charset="-122"/>
                <a:ea typeface="微软雅黑" panose="020B0503020204020204" pitchFamily="34" charset="-122"/>
              </a:rPr>
              <a:t>1</a:t>
            </a:r>
          </a:p>
        </p:txBody>
      </p:sp>
      <p:sp>
        <p:nvSpPr>
          <p:cNvPr id="33" name="圆角矩形 32"/>
          <p:cNvSpPr/>
          <p:nvPr/>
        </p:nvSpPr>
        <p:spPr>
          <a:xfrm>
            <a:off x="3892153" y="4948238"/>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知识片</a:t>
            </a:r>
            <a:r>
              <a:rPr lang="en-US" altLang="zh-CN" sz="1500" b="1" dirty="0">
                <a:solidFill>
                  <a:schemeClr val="tx1"/>
                </a:solidFill>
                <a:latin typeface="微软雅黑" panose="020B0503020204020204" pitchFamily="34" charset="-122"/>
                <a:ea typeface="微软雅黑" panose="020B0503020204020204" pitchFamily="34" charset="-122"/>
              </a:rPr>
              <a:t>2</a:t>
            </a:r>
          </a:p>
        </p:txBody>
      </p:sp>
      <p:sp>
        <p:nvSpPr>
          <p:cNvPr id="40" name="圆角矩形 39"/>
          <p:cNvSpPr/>
          <p:nvPr/>
        </p:nvSpPr>
        <p:spPr>
          <a:xfrm>
            <a:off x="5168504" y="4969669"/>
            <a:ext cx="865584" cy="35956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知识梳理</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与巩固</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6390085" y="4980385"/>
            <a:ext cx="865584" cy="35956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知识梳理</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与测试</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8442" name="文本框 66"/>
          <p:cNvSpPr txBox="1">
            <a:spLocks noChangeArrowheads="1"/>
          </p:cNvSpPr>
          <p:nvPr/>
        </p:nvSpPr>
        <p:spPr bwMode="auto">
          <a:xfrm>
            <a:off x="8484394" y="3232548"/>
            <a:ext cx="667170" cy="323165"/>
          </a:xfrm>
          <a:prstGeom prst="rect">
            <a:avLst/>
          </a:prstGeom>
          <a:noFill/>
          <a:ln w="381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70C0"/>
                </a:solidFill>
              </a:rPr>
              <a:t>路径</a:t>
            </a:r>
            <a:r>
              <a:rPr lang="en-US" altLang="zh-CN" sz="1500" b="1">
                <a:solidFill>
                  <a:srgbClr val="0070C0"/>
                </a:solidFill>
              </a:rPr>
              <a:t>1</a:t>
            </a:r>
            <a:endParaRPr lang="zh-CN" altLang="en-US" sz="1500" b="1">
              <a:solidFill>
                <a:srgbClr val="0070C0"/>
              </a:solidFill>
            </a:endParaRPr>
          </a:p>
        </p:txBody>
      </p:sp>
      <p:sp>
        <p:nvSpPr>
          <p:cNvPr id="18443" name="文本框 102"/>
          <p:cNvSpPr txBox="1">
            <a:spLocks noChangeArrowheads="1"/>
          </p:cNvSpPr>
          <p:nvPr/>
        </p:nvSpPr>
        <p:spPr bwMode="auto">
          <a:xfrm>
            <a:off x="8466535" y="2661048"/>
            <a:ext cx="667170" cy="32316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FF00FF"/>
                </a:solidFill>
              </a:rPr>
              <a:t>路径</a:t>
            </a:r>
            <a:r>
              <a:rPr lang="en-US" altLang="zh-CN" sz="1500" b="1">
                <a:solidFill>
                  <a:srgbClr val="FF00FF"/>
                </a:solidFill>
              </a:rPr>
              <a:t>2</a:t>
            </a:r>
            <a:endParaRPr lang="zh-CN" altLang="en-US" sz="1500" b="1">
              <a:solidFill>
                <a:srgbClr val="FF00FF"/>
              </a:solidFill>
            </a:endParaRPr>
          </a:p>
        </p:txBody>
      </p:sp>
      <p:sp>
        <p:nvSpPr>
          <p:cNvPr id="18444" name="文本框 132"/>
          <p:cNvSpPr txBox="1">
            <a:spLocks noChangeArrowheads="1"/>
          </p:cNvSpPr>
          <p:nvPr/>
        </p:nvSpPr>
        <p:spPr bwMode="auto">
          <a:xfrm>
            <a:off x="8471297" y="2096691"/>
            <a:ext cx="667170"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路径</a:t>
            </a:r>
            <a:r>
              <a:rPr lang="en-US" altLang="zh-CN" sz="1500" b="1">
                <a:solidFill>
                  <a:srgbClr val="00B050"/>
                </a:solidFill>
              </a:rPr>
              <a:t>3</a:t>
            </a:r>
            <a:endParaRPr lang="zh-CN" altLang="en-US" sz="1500" b="1">
              <a:solidFill>
                <a:srgbClr val="00B050"/>
              </a:solidFill>
            </a:endParaRPr>
          </a:p>
        </p:txBody>
      </p:sp>
      <p:sp>
        <p:nvSpPr>
          <p:cNvPr id="71" name="矩形 70"/>
          <p:cNvSpPr/>
          <p:nvPr/>
        </p:nvSpPr>
        <p:spPr>
          <a:xfrm>
            <a:off x="400051" y="4785122"/>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sp>
        <p:nvSpPr>
          <p:cNvPr id="79" name="圆角矩形 78"/>
          <p:cNvSpPr/>
          <p:nvPr/>
        </p:nvSpPr>
        <p:spPr>
          <a:xfrm>
            <a:off x="7302103" y="4969669"/>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拓展</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延伸</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flipH="1">
            <a:off x="1191817" y="1718073"/>
            <a:ext cx="1071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485776" y="2632472"/>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cxnSp>
        <p:nvCxnSpPr>
          <p:cNvPr id="84" name="直接连接符 83"/>
          <p:cNvCxnSpPr/>
          <p:nvPr/>
        </p:nvCxnSpPr>
        <p:spPr>
          <a:xfrm flipH="1">
            <a:off x="2476500" y="1731169"/>
            <a:ext cx="10716"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3757613" y="1751410"/>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998244" y="1731169"/>
            <a:ext cx="952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178154" y="1751410"/>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7286625" y="1710928"/>
            <a:ext cx="10716"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248967" y="1881188"/>
            <a:ext cx="1031081" cy="29646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问题资料</a:t>
            </a:r>
          </a:p>
        </p:txBody>
      </p:sp>
      <p:sp>
        <p:nvSpPr>
          <p:cNvPr id="12" name="圆角矩形 11"/>
          <p:cNvSpPr/>
          <p:nvPr/>
        </p:nvSpPr>
        <p:spPr>
          <a:xfrm>
            <a:off x="1238250" y="2937273"/>
            <a:ext cx="1029891" cy="29646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总任务单</a:t>
            </a:r>
          </a:p>
        </p:txBody>
      </p:sp>
      <p:sp>
        <p:nvSpPr>
          <p:cNvPr id="13" name="圆角矩形 12"/>
          <p:cNvSpPr/>
          <p:nvPr/>
        </p:nvSpPr>
        <p:spPr>
          <a:xfrm>
            <a:off x="1228726" y="3889773"/>
            <a:ext cx="1031081" cy="29646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微课</a:t>
            </a:r>
          </a:p>
        </p:txBody>
      </p:sp>
      <p:sp>
        <p:nvSpPr>
          <p:cNvPr id="15" name="圆角矩形 14"/>
          <p:cNvSpPr/>
          <p:nvPr/>
        </p:nvSpPr>
        <p:spPr>
          <a:xfrm>
            <a:off x="2519362" y="1778794"/>
            <a:ext cx="1053704" cy="4452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子问题</a:t>
            </a:r>
            <a:r>
              <a:rPr lang="en-US" altLang="zh-CN" sz="1650" b="1" dirty="0">
                <a:solidFill>
                  <a:schemeClr val="tx1"/>
                </a:solidFill>
                <a:latin typeface="楷体" panose="02010609060101010101" pitchFamily="49" charset="-122"/>
                <a:ea typeface="楷体" panose="02010609060101010101" pitchFamily="49" charset="-122"/>
              </a:rPr>
              <a:t>1/</a:t>
            </a: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20" name="圆角矩形 19"/>
          <p:cNvSpPr/>
          <p:nvPr/>
        </p:nvSpPr>
        <p:spPr>
          <a:xfrm>
            <a:off x="2380060" y="3661173"/>
            <a:ext cx="137755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过关测试题</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27" name="圆角矩形 26"/>
          <p:cNvSpPr/>
          <p:nvPr/>
        </p:nvSpPr>
        <p:spPr>
          <a:xfrm>
            <a:off x="3798094" y="1770460"/>
            <a:ext cx="1031081" cy="4452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子问题</a:t>
            </a:r>
            <a:r>
              <a:rPr lang="en-US" altLang="zh-CN" sz="1650" b="1" dirty="0">
                <a:solidFill>
                  <a:schemeClr val="tx1"/>
                </a:solidFill>
                <a:latin typeface="楷体" panose="02010609060101010101" pitchFamily="49" charset="-122"/>
                <a:ea typeface="楷体" panose="02010609060101010101" pitchFamily="49" charset="-122"/>
              </a:rPr>
              <a:t>2/</a:t>
            </a: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28" name="圆角矩形 27"/>
          <p:cNvSpPr/>
          <p:nvPr/>
        </p:nvSpPr>
        <p:spPr>
          <a:xfrm>
            <a:off x="3694510" y="2590801"/>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sp>
        <p:nvSpPr>
          <p:cNvPr id="31" name="圆角矩形 30"/>
          <p:cNvSpPr/>
          <p:nvPr/>
        </p:nvSpPr>
        <p:spPr>
          <a:xfrm>
            <a:off x="2465785" y="4154092"/>
            <a:ext cx="118586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梳理工具</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32" name="圆角矩形 31"/>
          <p:cNvSpPr/>
          <p:nvPr/>
        </p:nvSpPr>
        <p:spPr>
          <a:xfrm>
            <a:off x="3726657" y="4151710"/>
            <a:ext cx="1116806"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梳理工具</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38" name="圆角矩形 37"/>
          <p:cNvSpPr/>
          <p:nvPr/>
        </p:nvSpPr>
        <p:spPr>
          <a:xfrm>
            <a:off x="4943475" y="2413397"/>
            <a:ext cx="1038225" cy="29884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知识梳理</a:t>
            </a:r>
          </a:p>
        </p:txBody>
      </p:sp>
      <p:sp>
        <p:nvSpPr>
          <p:cNvPr id="42" name="圆角矩形 41"/>
          <p:cNvSpPr/>
          <p:nvPr/>
        </p:nvSpPr>
        <p:spPr>
          <a:xfrm>
            <a:off x="6175773" y="2396728"/>
            <a:ext cx="812006" cy="29884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习题</a:t>
            </a:r>
          </a:p>
        </p:txBody>
      </p:sp>
      <p:sp>
        <p:nvSpPr>
          <p:cNvPr id="43" name="圆角矩形 42"/>
          <p:cNvSpPr/>
          <p:nvPr/>
        </p:nvSpPr>
        <p:spPr>
          <a:xfrm>
            <a:off x="6217444" y="3462338"/>
            <a:ext cx="814388"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47" name="圆角矩形 46"/>
          <p:cNvSpPr/>
          <p:nvPr/>
        </p:nvSpPr>
        <p:spPr>
          <a:xfrm>
            <a:off x="7259241" y="3509963"/>
            <a:ext cx="814388"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102" name="椭圆 101"/>
          <p:cNvSpPr/>
          <p:nvPr/>
        </p:nvSpPr>
        <p:spPr>
          <a:xfrm>
            <a:off x="3620691" y="426243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03" name="椭圆 102"/>
          <p:cNvSpPr/>
          <p:nvPr/>
        </p:nvSpPr>
        <p:spPr>
          <a:xfrm>
            <a:off x="3646885" y="376713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08" name="圆角矩形 107"/>
          <p:cNvSpPr/>
          <p:nvPr/>
        </p:nvSpPr>
        <p:spPr>
          <a:xfrm>
            <a:off x="3663554" y="3663554"/>
            <a:ext cx="137755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过关测试题</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10" name="椭圆 109"/>
          <p:cNvSpPr/>
          <p:nvPr/>
        </p:nvSpPr>
        <p:spPr>
          <a:xfrm>
            <a:off x="4854179" y="195976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4" name="椭圆 113"/>
          <p:cNvSpPr/>
          <p:nvPr/>
        </p:nvSpPr>
        <p:spPr>
          <a:xfrm>
            <a:off x="4933950" y="3749279"/>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6" name="椭圆 115"/>
          <p:cNvSpPr/>
          <p:nvPr/>
        </p:nvSpPr>
        <p:spPr>
          <a:xfrm>
            <a:off x="4894660" y="4245769"/>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7" name="椭圆 116"/>
          <p:cNvSpPr/>
          <p:nvPr/>
        </p:nvSpPr>
        <p:spPr>
          <a:xfrm>
            <a:off x="5993606" y="2530079"/>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cxnSp>
        <p:nvCxnSpPr>
          <p:cNvPr id="26" name="曲线连接符 25"/>
          <p:cNvCxnSpPr>
            <a:endCxn id="18442" idx="1"/>
          </p:cNvCxnSpPr>
          <p:nvPr/>
        </p:nvCxnSpPr>
        <p:spPr>
          <a:xfrm flipV="1">
            <a:off x="8168879" y="3394131"/>
            <a:ext cx="315515" cy="256327"/>
          </a:xfrm>
          <a:prstGeom prst="curvedConnector3">
            <a:avLst>
              <a:gd name="adj1" fmla="val 50000"/>
            </a:avLst>
          </a:prstGeom>
          <a:ln w="38100">
            <a:solidFill>
              <a:srgbClr val="3366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曲线连接符 58"/>
          <p:cNvCxnSpPr>
            <a:stCxn id="64" idx="5"/>
            <a:endCxn id="18443" idx="1"/>
          </p:cNvCxnSpPr>
          <p:nvPr/>
        </p:nvCxnSpPr>
        <p:spPr>
          <a:xfrm rot="16200000" flipH="1">
            <a:off x="7592585" y="1948681"/>
            <a:ext cx="237012" cy="1510888"/>
          </a:xfrm>
          <a:prstGeom prst="curvedConnector2">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35" name="任意多边形 134"/>
          <p:cNvSpPr/>
          <p:nvPr/>
        </p:nvSpPr>
        <p:spPr>
          <a:xfrm>
            <a:off x="2125267" y="1995488"/>
            <a:ext cx="4793456" cy="2078831"/>
          </a:xfrm>
          <a:custGeom>
            <a:avLst/>
            <a:gdLst>
              <a:gd name="connsiteX0" fmla="*/ 191558 w 6390652"/>
              <a:gd name="connsiteY0" fmla="*/ 2772554 h 2772554"/>
              <a:gd name="connsiteX1" fmla="*/ 178111 w 6390652"/>
              <a:gd name="connsiteY1" fmla="*/ 836177 h 2772554"/>
              <a:gd name="connsiteX2" fmla="*/ 2074146 w 6390652"/>
              <a:gd name="connsiteY2" fmla="*/ 2460 h 2772554"/>
              <a:gd name="connsiteX3" fmla="*/ 2033805 w 6390652"/>
              <a:gd name="connsiteY3" fmla="*/ 1064777 h 2772554"/>
              <a:gd name="connsiteX4" fmla="*/ 3432299 w 6390652"/>
              <a:gd name="connsiteY4" fmla="*/ 1333718 h 2772554"/>
              <a:gd name="connsiteX5" fmla="*/ 3741582 w 6390652"/>
              <a:gd name="connsiteY5" fmla="*/ 1737130 h 2772554"/>
              <a:gd name="connsiteX6" fmla="*/ 4723217 w 6390652"/>
              <a:gd name="connsiteY6" fmla="*/ 1575766 h 2772554"/>
              <a:gd name="connsiteX7" fmla="*/ 5126629 w 6390652"/>
              <a:gd name="connsiteY7" fmla="*/ 2275013 h 2772554"/>
              <a:gd name="connsiteX8" fmla="*/ 5920005 w 6390652"/>
              <a:gd name="connsiteY8" fmla="*/ 1790918 h 2772554"/>
              <a:gd name="connsiteX9" fmla="*/ 6390652 w 6390652"/>
              <a:gd name="connsiteY9" fmla="*/ 742048 h 2772554"/>
              <a:gd name="connsiteX10" fmla="*/ 6390652 w 6390652"/>
              <a:gd name="connsiteY10" fmla="*/ 742048 h 277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652" h="2772554">
                <a:moveTo>
                  <a:pt x="191558" y="2772554"/>
                </a:moveTo>
                <a:cubicBezTo>
                  <a:pt x="27952" y="2035206"/>
                  <a:pt x="-135654" y="1297859"/>
                  <a:pt x="178111" y="836177"/>
                </a:cubicBezTo>
                <a:cubicBezTo>
                  <a:pt x="491876" y="374495"/>
                  <a:pt x="1764864" y="-35640"/>
                  <a:pt x="2074146" y="2460"/>
                </a:cubicBezTo>
                <a:cubicBezTo>
                  <a:pt x="2383428" y="40560"/>
                  <a:pt x="1807446" y="842901"/>
                  <a:pt x="2033805" y="1064777"/>
                </a:cubicBezTo>
                <a:cubicBezTo>
                  <a:pt x="2260164" y="1286653"/>
                  <a:pt x="3147670" y="1221659"/>
                  <a:pt x="3432299" y="1333718"/>
                </a:cubicBezTo>
                <a:cubicBezTo>
                  <a:pt x="3716928" y="1445777"/>
                  <a:pt x="3526429" y="1696789"/>
                  <a:pt x="3741582" y="1737130"/>
                </a:cubicBezTo>
                <a:cubicBezTo>
                  <a:pt x="3956735" y="1777471"/>
                  <a:pt x="4492376" y="1486119"/>
                  <a:pt x="4723217" y="1575766"/>
                </a:cubicBezTo>
                <a:cubicBezTo>
                  <a:pt x="4954058" y="1665413"/>
                  <a:pt x="4927164" y="2239154"/>
                  <a:pt x="5126629" y="2275013"/>
                </a:cubicBezTo>
                <a:cubicBezTo>
                  <a:pt x="5326094" y="2310872"/>
                  <a:pt x="5709335" y="2046412"/>
                  <a:pt x="5920005" y="1790918"/>
                </a:cubicBezTo>
                <a:cubicBezTo>
                  <a:pt x="6130676" y="1535424"/>
                  <a:pt x="6390652" y="742048"/>
                  <a:pt x="6390652" y="742048"/>
                </a:cubicBezTo>
                <a:lnTo>
                  <a:pt x="6390652" y="742048"/>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37" name="曲线连接符 136"/>
          <p:cNvCxnSpPr>
            <a:stCxn id="55" idx="9"/>
          </p:cNvCxnSpPr>
          <p:nvPr/>
        </p:nvCxnSpPr>
        <p:spPr>
          <a:xfrm flipV="1">
            <a:off x="6918722" y="2228850"/>
            <a:ext cx="1576388" cy="322660"/>
          </a:xfrm>
          <a:prstGeom prst="curvedConnector3">
            <a:avLst>
              <a:gd name="adj1" fmla="val 4488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2277666" y="1985963"/>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96" name="椭圆 95"/>
          <p:cNvSpPr/>
          <p:nvPr/>
        </p:nvSpPr>
        <p:spPr>
          <a:xfrm>
            <a:off x="2218135" y="399692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99" name="椭圆 98"/>
          <p:cNvSpPr/>
          <p:nvPr/>
        </p:nvSpPr>
        <p:spPr>
          <a:xfrm>
            <a:off x="3599260" y="270033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5" name="任意多边形 54"/>
          <p:cNvSpPr/>
          <p:nvPr/>
        </p:nvSpPr>
        <p:spPr>
          <a:xfrm>
            <a:off x="2330054" y="1993107"/>
            <a:ext cx="4588669" cy="1345406"/>
          </a:xfrm>
          <a:custGeom>
            <a:avLst/>
            <a:gdLst>
              <a:gd name="connsiteX0" fmla="*/ 0 w 6118411"/>
              <a:gd name="connsiteY0" fmla="*/ 1429764 h 1792834"/>
              <a:gd name="connsiteX1" fmla="*/ 1465729 w 6118411"/>
              <a:gd name="connsiteY1" fmla="*/ 501917 h 1792834"/>
              <a:gd name="connsiteX2" fmla="*/ 1761564 w 6118411"/>
              <a:gd name="connsiteY2" fmla="*/ 17823 h 1792834"/>
              <a:gd name="connsiteX3" fmla="*/ 2003611 w 6118411"/>
              <a:gd name="connsiteY3" fmla="*/ 1107034 h 1792834"/>
              <a:gd name="connsiteX4" fmla="*/ 1775011 w 6118411"/>
              <a:gd name="connsiteY4" fmla="*/ 1792834 h 1792834"/>
              <a:gd name="connsiteX5" fmla="*/ 1775011 w 6118411"/>
              <a:gd name="connsiteY5" fmla="*/ 1792834 h 1792834"/>
              <a:gd name="connsiteX6" fmla="*/ 2810435 w 6118411"/>
              <a:gd name="connsiteY6" fmla="*/ 1510446 h 1792834"/>
              <a:gd name="connsiteX7" fmla="*/ 3442447 w 6118411"/>
              <a:gd name="connsiteY7" fmla="*/ 1039799 h 1792834"/>
              <a:gd name="connsiteX8" fmla="*/ 4800600 w 6118411"/>
              <a:gd name="connsiteY8" fmla="*/ 71611 h 1792834"/>
              <a:gd name="connsiteX9" fmla="*/ 6118411 w 6118411"/>
              <a:gd name="connsiteY9" fmla="*/ 743964 h 1792834"/>
              <a:gd name="connsiteX10" fmla="*/ 6118411 w 6118411"/>
              <a:gd name="connsiteY10" fmla="*/ 743964 h 179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8411" h="1792834">
                <a:moveTo>
                  <a:pt x="0" y="1429764"/>
                </a:moveTo>
                <a:cubicBezTo>
                  <a:pt x="586067" y="1083502"/>
                  <a:pt x="1172135" y="737240"/>
                  <a:pt x="1465729" y="501917"/>
                </a:cubicBezTo>
                <a:cubicBezTo>
                  <a:pt x="1759323" y="266594"/>
                  <a:pt x="1671917" y="-83030"/>
                  <a:pt x="1761564" y="17823"/>
                </a:cubicBezTo>
                <a:cubicBezTo>
                  <a:pt x="1851211" y="118676"/>
                  <a:pt x="2001370" y="811199"/>
                  <a:pt x="2003611" y="1107034"/>
                </a:cubicBezTo>
                <a:cubicBezTo>
                  <a:pt x="2005852" y="1402869"/>
                  <a:pt x="1775011" y="1792834"/>
                  <a:pt x="1775011" y="1792834"/>
                </a:cubicBezTo>
                <a:lnTo>
                  <a:pt x="1775011" y="1792834"/>
                </a:lnTo>
                <a:cubicBezTo>
                  <a:pt x="1947582" y="1745769"/>
                  <a:pt x="2532529" y="1635952"/>
                  <a:pt x="2810435" y="1510446"/>
                </a:cubicBezTo>
                <a:cubicBezTo>
                  <a:pt x="3088341" y="1384940"/>
                  <a:pt x="3110753" y="1279605"/>
                  <a:pt x="3442447" y="1039799"/>
                </a:cubicBezTo>
                <a:cubicBezTo>
                  <a:pt x="3774141" y="799993"/>
                  <a:pt x="4354606" y="120917"/>
                  <a:pt x="4800600" y="71611"/>
                </a:cubicBezTo>
                <a:cubicBezTo>
                  <a:pt x="5246594" y="22305"/>
                  <a:pt x="6118411" y="743964"/>
                  <a:pt x="6118411" y="743964"/>
                </a:cubicBezTo>
                <a:lnTo>
                  <a:pt x="6118411" y="743964"/>
                </a:ln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4" name="任意多边形 133"/>
          <p:cNvSpPr/>
          <p:nvPr/>
        </p:nvSpPr>
        <p:spPr>
          <a:xfrm>
            <a:off x="2359819" y="2057400"/>
            <a:ext cx="5829300" cy="2253854"/>
          </a:xfrm>
          <a:custGeom>
            <a:avLst/>
            <a:gdLst>
              <a:gd name="connsiteX0" fmla="*/ 0 w 7772400"/>
              <a:gd name="connsiteY0" fmla="*/ 0 h 3005147"/>
              <a:gd name="connsiteX1" fmla="*/ 457200 w 7772400"/>
              <a:gd name="connsiteY1" fmla="*/ 1344706 h 3005147"/>
              <a:gd name="connsiteX2" fmla="*/ 1721223 w 7772400"/>
              <a:gd name="connsiteY2" fmla="*/ 1694329 h 3005147"/>
              <a:gd name="connsiteX3" fmla="*/ 2393576 w 7772400"/>
              <a:gd name="connsiteY3" fmla="*/ 1290918 h 3005147"/>
              <a:gd name="connsiteX4" fmla="*/ 3429000 w 7772400"/>
              <a:gd name="connsiteY4" fmla="*/ 1667435 h 3005147"/>
              <a:gd name="connsiteX5" fmla="*/ 4316506 w 7772400"/>
              <a:gd name="connsiteY5" fmla="*/ 2998694 h 3005147"/>
              <a:gd name="connsiteX6" fmla="*/ 6373906 w 7772400"/>
              <a:gd name="connsiteY6" fmla="*/ 2111188 h 3005147"/>
              <a:gd name="connsiteX7" fmla="*/ 6091517 w 7772400"/>
              <a:gd name="connsiteY7" fmla="*/ 699247 h 3005147"/>
              <a:gd name="connsiteX8" fmla="*/ 6925235 w 7772400"/>
              <a:gd name="connsiteY8" fmla="*/ 1680882 h 3005147"/>
              <a:gd name="connsiteX9" fmla="*/ 7772400 w 7772400"/>
              <a:gd name="connsiteY9" fmla="*/ 2151529 h 3005147"/>
              <a:gd name="connsiteX10" fmla="*/ 7772400 w 7772400"/>
              <a:gd name="connsiteY10" fmla="*/ 2151529 h 300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2400" h="3005147">
                <a:moveTo>
                  <a:pt x="0" y="0"/>
                </a:moveTo>
                <a:cubicBezTo>
                  <a:pt x="85165" y="531159"/>
                  <a:pt x="170330" y="1062318"/>
                  <a:pt x="457200" y="1344706"/>
                </a:cubicBezTo>
                <a:cubicBezTo>
                  <a:pt x="744071" y="1627094"/>
                  <a:pt x="1398494" y="1703294"/>
                  <a:pt x="1721223" y="1694329"/>
                </a:cubicBezTo>
                <a:cubicBezTo>
                  <a:pt x="2043952" y="1685364"/>
                  <a:pt x="2108947" y="1295400"/>
                  <a:pt x="2393576" y="1290918"/>
                </a:cubicBezTo>
                <a:cubicBezTo>
                  <a:pt x="2678206" y="1286436"/>
                  <a:pt x="3108512" y="1382806"/>
                  <a:pt x="3429000" y="1667435"/>
                </a:cubicBezTo>
                <a:cubicBezTo>
                  <a:pt x="3749488" y="1952064"/>
                  <a:pt x="3825688" y="2924735"/>
                  <a:pt x="4316506" y="2998694"/>
                </a:cubicBezTo>
                <a:cubicBezTo>
                  <a:pt x="4807324" y="3072653"/>
                  <a:pt x="6078071" y="2494429"/>
                  <a:pt x="6373906" y="2111188"/>
                </a:cubicBezTo>
                <a:cubicBezTo>
                  <a:pt x="6669741" y="1727947"/>
                  <a:pt x="5999629" y="770965"/>
                  <a:pt x="6091517" y="699247"/>
                </a:cubicBezTo>
                <a:cubicBezTo>
                  <a:pt x="6183405" y="627529"/>
                  <a:pt x="6645088" y="1438835"/>
                  <a:pt x="6925235" y="1680882"/>
                </a:cubicBezTo>
                <a:cubicBezTo>
                  <a:pt x="7205382" y="1922929"/>
                  <a:pt x="7772400" y="2151529"/>
                  <a:pt x="7772400" y="2151529"/>
                </a:cubicBezTo>
                <a:lnTo>
                  <a:pt x="7772400" y="2151529"/>
                </a:ln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3" name="椭圆 112"/>
          <p:cNvSpPr/>
          <p:nvPr/>
        </p:nvSpPr>
        <p:spPr>
          <a:xfrm>
            <a:off x="4854179" y="323611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01" name="椭圆 100"/>
          <p:cNvSpPr/>
          <p:nvPr/>
        </p:nvSpPr>
        <p:spPr>
          <a:xfrm>
            <a:off x="3579019" y="325040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29" name="圆角矩形 28"/>
          <p:cNvSpPr/>
          <p:nvPr/>
        </p:nvSpPr>
        <p:spPr>
          <a:xfrm>
            <a:off x="3726657" y="3131344"/>
            <a:ext cx="1031081" cy="27979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6" name="圆角矩形 15"/>
          <p:cNvSpPr/>
          <p:nvPr/>
        </p:nvSpPr>
        <p:spPr>
          <a:xfrm>
            <a:off x="2522935" y="2584848"/>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sp>
        <p:nvSpPr>
          <p:cNvPr id="17" name="圆角矩形 16"/>
          <p:cNvSpPr/>
          <p:nvPr/>
        </p:nvSpPr>
        <p:spPr>
          <a:xfrm>
            <a:off x="2478882" y="3146822"/>
            <a:ext cx="1031081" cy="27979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39" name="圆角矩形 38"/>
          <p:cNvSpPr/>
          <p:nvPr/>
        </p:nvSpPr>
        <p:spPr>
          <a:xfrm>
            <a:off x="4936332" y="3492104"/>
            <a:ext cx="1050131" cy="5595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教师解读</a:t>
            </a:r>
            <a:endParaRPr lang="en-US" altLang="zh-CN" b="1" dirty="0">
              <a:solidFill>
                <a:schemeClr val="tx1"/>
              </a:solidFill>
              <a:latin typeface="楷体" panose="02010609060101010101" pitchFamily="49" charset="-122"/>
              <a:ea typeface="楷体" panose="02010609060101010101" pitchFamily="49" charset="-122"/>
            </a:endParaRPr>
          </a:p>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学生解读</a:t>
            </a:r>
          </a:p>
        </p:txBody>
      </p:sp>
      <p:sp>
        <p:nvSpPr>
          <p:cNvPr id="119" name="椭圆 118"/>
          <p:cNvSpPr/>
          <p:nvPr/>
        </p:nvSpPr>
        <p:spPr>
          <a:xfrm>
            <a:off x="5911454" y="3618310"/>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64" name="椭圆 63"/>
          <p:cNvSpPr/>
          <p:nvPr/>
        </p:nvSpPr>
        <p:spPr>
          <a:xfrm>
            <a:off x="6837760" y="2486026"/>
            <a:ext cx="138113" cy="1166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2" name="椭圆 121"/>
          <p:cNvSpPr/>
          <p:nvPr/>
        </p:nvSpPr>
        <p:spPr>
          <a:xfrm>
            <a:off x="7061597" y="3592117"/>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24" name="椭圆 123"/>
          <p:cNvSpPr/>
          <p:nvPr/>
        </p:nvSpPr>
        <p:spPr>
          <a:xfrm>
            <a:off x="8098631" y="3596879"/>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98" name="椭圆 97"/>
          <p:cNvSpPr/>
          <p:nvPr/>
        </p:nvSpPr>
        <p:spPr>
          <a:xfrm>
            <a:off x="3589735" y="1960960"/>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95" name="椭圆 94"/>
          <p:cNvSpPr/>
          <p:nvPr/>
        </p:nvSpPr>
        <p:spPr>
          <a:xfrm>
            <a:off x="2277666" y="3031332"/>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1" name="椭圆 110"/>
          <p:cNvSpPr/>
          <p:nvPr/>
        </p:nvSpPr>
        <p:spPr>
          <a:xfrm>
            <a:off x="4833938" y="2701529"/>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Tree>
    <p:extLst>
      <p:ext uri="{BB962C8B-B14F-4D97-AF65-F5344CB8AC3E}">
        <p14:creationId xmlns:p14="http://schemas.microsoft.com/office/powerpoint/2010/main" val="3533446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05991" y="760809"/>
            <a:ext cx="6532558" cy="784830"/>
          </a:xfrm>
          <a:prstGeom prst="rect">
            <a:avLst/>
          </a:prstGeom>
          <a:noFill/>
        </p:spPr>
        <p:txBody>
          <a:bodyPr wrap="none">
            <a:spAutoFit/>
          </a:bodyPr>
          <a:lstStyle/>
          <a:p>
            <a:pPr fontAlgn="auto">
              <a:spcBef>
                <a:spcPts val="0"/>
              </a:spcBef>
              <a:spcAft>
                <a:spcPts val="0"/>
              </a:spcAft>
              <a:defRPr/>
            </a:pPr>
            <a:r>
              <a:rPr lang="zh-CN" altLang="en-US"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初中英语</a:t>
            </a:r>
            <a:r>
              <a:rPr lang="en-US" altLang="zh-CN"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现在进行时</a:t>
            </a:r>
            <a:r>
              <a:rPr lang="en-US" altLang="zh-CN"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endParaRPr lang="zh-CN" altLang="en-US"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sp>
        <p:nvSpPr>
          <p:cNvPr id="19459" name="文本框 66">
            <a:hlinkClick r:id="rId2" action="ppaction://hlinkfile"/>
          </p:cNvPr>
          <p:cNvSpPr txBox="1">
            <a:spLocks noChangeArrowheads="1"/>
          </p:cNvSpPr>
          <p:nvPr/>
        </p:nvSpPr>
        <p:spPr bwMode="auto">
          <a:xfrm>
            <a:off x="8473678" y="3374232"/>
            <a:ext cx="667170" cy="323165"/>
          </a:xfrm>
          <a:prstGeom prst="rect">
            <a:avLst/>
          </a:prstGeom>
          <a:noFill/>
          <a:ln w="381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3366FF"/>
                </a:solidFill>
              </a:rPr>
              <a:t>路径</a:t>
            </a:r>
            <a:r>
              <a:rPr lang="en-US" altLang="zh-CN" sz="1500" b="1">
                <a:solidFill>
                  <a:srgbClr val="3366FF"/>
                </a:solidFill>
              </a:rPr>
              <a:t>1</a:t>
            </a:r>
            <a:endParaRPr lang="zh-CN" altLang="en-US" sz="1500" b="1">
              <a:solidFill>
                <a:srgbClr val="3366FF"/>
              </a:solidFill>
            </a:endParaRPr>
          </a:p>
        </p:txBody>
      </p:sp>
      <p:sp>
        <p:nvSpPr>
          <p:cNvPr id="19460" name="文本框 102">
            <a:hlinkClick r:id="rId3" action="ppaction://hlinkfile"/>
          </p:cNvPr>
          <p:cNvSpPr txBox="1">
            <a:spLocks noChangeArrowheads="1"/>
          </p:cNvSpPr>
          <p:nvPr/>
        </p:nvSpPr>
        <p:spPr bwMode="auto">
          <a:xfrm>
            <a:off x="8455819" y="2802732"/>
            <a:ext cx="667170" cy="32316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FF00FF"/>
                </a:solidFill>
              </a:rPr>
              <a:t>路径</a:t>
            </a:r>
            <a:r>
              <a:rPr lang="en-US" altLang="zh-CN" sz="1500" b="1">
                <a:solidFill>
                  <a:srgbClr val="FF00FF"/>
                </a:solidFill>
              </a:rPr>
              <a:t>2</a:t>
            </a:r>
            <a:endParaRPr lang="zh-CN" altLang="en-US" sz="1500" b="1">
              <a:solidFill>
                <a:srgbClr val="FF00FF"/>
              </a:solidFill>
            </a:endParaRPr>
          </a:p>
        </p:txBody>
      </p:sp>
      <p:sp>
        <p:nvSpPr>
          <p:cNvPr id="19461" name="文本框 132">
            <a:hlinkClick r:id="rId4" action="ppaction://hlinkfile"/>
          </p:cNvPr>
          <p:cNvSpPr txBox="1">
            <a:spLocks noChangeArrowheads="1"/>
          </p:cNvSpPr>
          <p:nvPr/>
        </p:nvSpPr>
        <p:spPr bwMode="auto">
          <a:xfrm>
            <a:off x="8460581" y="2238375"/>
            <a:ext cx="667170"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路径</a:t>
            </a:r>
            <a:r>
              <a:rPr lang="en-US" altLang="zh-CN" sz="1500" b="1">
                <a:solidFill>
                  <a:srgbClr val="00B050"/>
                </a:solidFill>
              </a:rPr>
              <a:t>3</a:t>
            </a:r>
            <a:endParaRPr lang="zh-CN" altLang="en-US" sz="1500" b="1">
              <a:solidFill>
                <a:srgbClr val="00B050"/>
              </a:solidFill>
            </a:endParaRPr>
          </a:p>
        </p:txBody>
      </p:sp>
      <p:sp>
        <p:nvSpPr>
          <p:cNvPr id="95" name="圆角矩形 94"/>
          <p:cNvSpPr/>
          <p:nvPr/>
        </p:nvSpPr>
        <p:spPr>
          <a:xfrm>
            <a:off x="147637" y="4666060"/>
            <a:ext cx="8129588" cy="1008459"/>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96" name="圆角矩形 95"/>
          <p:cNvSpPr/>
          <p:nvPr/>
        </p:nvSpPr>
        <p:spPr>
          <a:xfrm>
            <a:off x="956072" y="4827985"/>
            <a:ext cx="1513284" cy="54173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任务</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问题</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2653903" y="4962525"/>
            <a:ext cx="995363" cy="309563"/>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知识片</a:t>
            </a:r>
            <a:r>
              <a:rPr lang="en-US" altLang="zh-CN" sz="1500" b="1" dirty="0">
                <a:solidFill>
                  <a:schemeClr val="tx1"/>
                </a:solidFill>
                <a:latin typeface="微软雅黑" panose="020B0503020204020204" pitchFamily="34" charset="-122"/>
                <a:ea typeface="微软雅黑" panose="020B0503020204020204" pitchFamily="34" charset="-122"/>
              </a:rPr>
              <a:t>1</a:t>
            </a:r>
          </a:p>
        </p:txBody>
      </p:sp>
      <p:sp>
        <p:nvSpPr>
          <p:cNvPr id="99" name="圆角矩形 98"/>
          <p:cNvSpPr/>
          <p:nvPr/>
        </p:nvSpPr>
        <p:spPr>
          <a:xfrm>
            <a:off x="3892153" y="4948238"/>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知识片</a:t>
            </a:r>
            <a:r>
              <a:rPr lang="en-US" altLang="zh-CN" sz="1500" b="1" dirty="0">
                <a:solidFill>
                  <a:schemeClr val="tx1"/>
                </a:solidFill>
                <a:latin typeface="微软雅黑" panose="020B0503020204020204" pitchFamily="34" charset="-122"/>
                <a:ea typeface="微软雅黑" panose="020B0503020204020204" pitchFamily="34" charset="-122"/>
              </a:rPr>
              <a:t>2</a:t>
            </a:r>
          </a:p>
        </p:txBody>
      </p:sp>
      <p:sp>
        <p:nvSpPr>
          <p:cNvPr id="101" name="圆角矩形 100"/>
          <p:cNvSpPr/>
          <p:nvPr/>
        </p:nvSpPr>
        <p:spPr>
          <a:xfrm>
            <a:off x="5168504" y="4969669"/>
            <a:ext cx="865584" cy="35956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知识梳理</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与巩固</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6390085" y="4980385"/>
            <a:ext cx="865584" cy="35956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知识梳理</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与测试</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03" name="矩形 102"/>
          <p:cNvSpPr/>
          <p:nvPr/>
        </p:nvSpPr>
        <p:spPr>
          <a:xfrm>
            <a:off x="400051" y="4785122"/>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sp>
        <p:nvSpPr>
          <p:cNvPr id="104" name="圆角矩形 103"/>
          <p:cNvSpPr/>
          <p:nvPr/>
        </p:nvSpPr>
        <p:spPr>
          <a:xfrm>
            <a:off x="7302103" y="4969669"/>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拓展</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延伸</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62" name="圆角矩形 161"/>
          <p:cNvSpPr/>
          <p:nvPr/>
        </p:nvSpPr>
        <p:spPr>
          <a:xfrm>
            <a:off x="147638" y="1706166"/>
            <a:ext cx="8165306" cy="2795588"/>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163" name="矩形 162"/>
          <p:cNvSpPr/>
          <p:nvPr/>
        </p:nvSpPr>
        <p:spPr>
          <a:xfrm>
            <a:off x="475060" y="2722960"/>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sp>
        <p:nvSpPr>
          <p:cNvPr id="164" name="圆角矩形 163"/>
          <p:cNvSpPr/>
          <p:nvPr/>
        </p:nvSpPr>
        <p:spPr>
          <a:xfrm>
            <a:off x="1239442" y="1972867"/>
            <a:ext cx="1031081" cy="29646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问题资料</a:t>
            </a:r>
          </a:p>
        </p:txBody>
      </p:sp>
      <p:sp>
        <p:nvSpPr>
          <p:cNvPr id="165" name="圆角矩形 164"/>
          <p:cNvSpPr/>
          <p:nvPr/>
        </p:nvSpPr>
        <p:spPr>
          <a:xfrm>
            <a:off x="1228725" y="3027760"/>
            <a:ext cx="1029891" cy="29646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总任务单</a:t>
            </a:r>
          </a:p>
        </p:txBody>
      </p:sp>
      <p:sp>
        <p:nvSpPr>
          <p:cNvPr id="166" name="圆角矩形 165"/>
          <p:cNvSpPr/>
          <p:nvPr/>
        </p:nvSpPr>
        <p:spPr>
          <a:xfrm>
            <a:off x="1218010" y="3981450"/>
            <a:ext cx="1031081" cy="29646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微课</a:t>
            </a:r>
          </a:p>
        </p:txBody>
      </p:sp>
      <p:sp>
        <p:nvSpPr>
          <p:cNvPr id="167" name="圆角矩形 166"/>
          <p:cNvSpPr/>
          <p:nvPr/>
        </p:nvSpPr>
        <p:spPr>
          <a:xfrm>
            <a:off x="2508648" y="1869282"/>
            <a:ext cx="1053703" cy="4452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子问题</a:t>
            </a:r>
            <a:r>
              <a:rPr lang="en-US" altLang="zh-CN" sz="1650" b="1" dirty="0">
                <a:solidFill>
                  <a:schemeClr val="tx1"/>
                </a:solidFill>
                <a:latin typeface="楷体" panose="02010609060101010101" pitchFamily="49" charset="-122"/>
                <a:ea typeface="楷体" panose="02010609060101010101" pitchFamily="49" charset="-122"/>
              </a:rPr>
              <a:t>1/</a:t>
            </a: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68" name="圆角矩形 167"/>
          <p:cNvSpPr/>
          <p:nvPr/>
        </p:nvSpPr>
        <p:spPr>
          <a:xfrm>
            <a:off x="2370535" y="3752851"/>
            <a:ext cx="137636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过关测试题</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69" name="圆角矩形 168"/>
          <p:cNvSpPr/>
          <p:nvPr/>
        </p:nvSpPr>
        <p:spPr>
          <a:xfrm>
            <a:off x="3788569" y="1860948"/>
            <a:ext cx="1031081" cy="4452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子问题</a:t>
            </a:r>
            <a:r>
              <a:rPr lang="en-US" altLang="zh-CN" sz="1650" b="1" dirty="0">
                <a:solidFill>
                  <a:schemeClr val="tx1"/>
                </a:solidFill>
                <a:latin typeface="楷体" panose="02010609060101010101" pitchFamily="49" charset="-122"/>
                <a:ea typeface="楷体" panose="02010609060101010101" pitchFamily="49" charset="-122"/>
              </a:rPr>
              <a:t>2/</a:t>
            </a: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70" name="圆角矩形 169"/>
          <p:cNvSpPr/>
          <p:nvPr/>
        </p:nvSpPr>
        <p:spPr>
          <a:xfrm>
            <a:off x="3684985" y="2682479"/>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sp>
        <p:nvSpPr>
          <p:cNvPr id="171" name="圆角矩形 170"/>
          <p:cNvSpPr/>
          <p:nvPr/>
        </p:nvSpPr>
        <p:spPr>
          <a:xfrm>
            <a:off x="2455069" y="4244579"/>
            <a:ext cx="1187054"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梳理工具</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72" name="圆角矩形 171"/>
          <p:cNvSpPr/>
          <p:nvPr/>
        </p:nvSpPr>
        <p:spPr>
          <a:xfrm>
            <a:off x="3717131" y="4242198"/>
            <a:ext cx="1115616"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梳理工具</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74" name="圆角矩形 173"/>
          <p:cNvSpPr/>
          <p:nvPr/>
        </p:nvSpPr>
        <p:spPr>
          <a:xfrm>
            <a:off x="6166248" y="2487216"/>
            <a:ext cx="812006" cy="29884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习题</a:t>
            </a:r>
          </a:p>
        </p:txBody>
      </p:sp>
      <p:sp>
        <p:nvSpPr>
          <p:cNvPr id="176" name="圆角矩形 175"/>
          <p:cNvSpPr/>
          <p:nvPr/>
        </p:nvSpPr>
        <p:spPr>
          <a:xfrm>
            <a:off x="7249716" y="3600451"/>
            <a:ext cx="814388"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177" name="椭圆 176"/>
          <p:cNvSpPr/>
          <p:nvPr/>
        </p:nvSpPr>
        <p:spPr>
          <a:xfrm>
            <a:off x="3611166" y="4352926"/>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78" name="椭圆 177"/>
          <p:cNvSpPr/>
          <p:nvPr/>
        </p:nvSpPr>
        <p:spPr>
          <a:xfrm>
            <a:off x="3636169" y="3857626"/>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79" name="圆角矩形 178"/>
          <p:cNvSpPr/>
          <p:nvPr/>
        </p:nvSpPr>
        <p:spPr>
          <a:xfrm>
            <a:off x="3654029" y="3754042"/>
            <a:ext cx="137755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过关测试题</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80" name="椭圆 179"/>
          <p:cNvSpPr/>
          <p:nvPr/>
        </p:nvSpPr>
        <p:spPr>
          <a:xfrm>
            <a:off x="4843463" y="2051448"/>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81" name="椭圆 180"/>
          <p:cNvSpPr/>
          <p:nvPr/>
        </p:nvSpPr>
        <p:spPr>
          <a:xfrm>
            <a:off x="4924425" y="383976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82" name="椭圆 181"/>
          <p:cNvSpPr/>
          <p:nvPr/>
        </p:nvSpPr>
        <p:spPr>
          <a:xfrm>
            <a:off x="4885135" y="4336257"/>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83" name="椭圆 182"/>
          <p:cNvSpPr/>
          <p:nvPr/>
        </p:nvSpPr>
        <p:spPr>
          <a:xfrm>
            <a:off x="5984082" y="262056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cxnSp>
        <p:nvCxnSpPr>
          <p:cNvPr id="184" name="曲线连接符 183"/>
          <p:cNvCxnSpPr/>
          <p:nvPr/>
        </p:nvCxnSpPr>
        <p:spPr>
          <a:xfrm flipV="1">
            <a:off x="8159354" y="3474244"/>
            <a:ext cx="314325" cy="267891"/>
          </a:xfrm>
          <a:prstGeom prst="curvedConnector3">
            <a:avLst>
              <a:gd name="adj1" fmla="val 88425"/>
            </a:avLst>
          </a:prstGeom>
          <a:ln w="38100">
            <a:solidFill>
              <a:srgbClr val="3366FF"/>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曲线连接符 184"/>
          <p:cNvCxnSpPr>
            <a:stCxn id="203" idx="5"/>
          </p:cNvCxnSpPr>
          <p:nvPr/>
        </p:nvCxnSpPr>
        <p:spPr>
          <a:xfrm rot="16200000" flipH="1">
            <a:off x="7587258" y="2034183"/>
            <a:ext cx="226219" cy="1510903"/>
          </a:xfrm>
          <a:prstGeom prst="curvedConnector2">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86" name="任意多边形 185"/>
          <p:cNvSpPr/>
          <p:nvPr/>
        </p:nvSpPr>
        <p:spPr>
          <a:xfrm>
            <a:off x="2115742" y="2085976"/>
            <a:ext cx="4792265" cy="2078831"/>
          </a:xfrm>
          <a:custGeom>
            <a:avLst/>
            <a:gdLst>
              <a:gd name="connsiteX0" fmla="*/ 191558 w 6390652"/>
              <a:gd name="connsiteY0" fmla="*/ 2772554 h 2772554"/>
              <a:gd name="connsiteX1" fmla="*/ 178111 w 6390652"/>
              <a:gd name="connsiteY1" fmla="*/ 836177 h 2772554"/>
              <a:gd name="connsiteX2" fmla="*/ 2074146 w 6390652"/>
              <a:gd name="connsiteY2" fmla="*/ 2460 h 2772554"/>
              <a:gd name="connsiteX3" fmla="*/ 2033805 w 6390652"/>
              <a:gd name="connsiteY3" fmla="*/ 1064777 h 2772554"/>
              <a:gd name="connsiteX4" fmla="*/ 3432299 w 6390652"/>
              <a:gd name="connsiteY4" fmla="*/ 1333718 h 2772554"/>
              <a:gd name="connsiteX5" fmla="*/ 3741582 w 6390652"/>
              <a:gd name="connsiteY5" fmla="*/ 1737130 h 2772554"/>
              <a:gd name="connsiteX6" fmla="*/ 4723217 w 6390652"/>
              <a:gd name="connsiteY6" fmla="*/ 1575766 h 2772554"/>
              <a:gd name="connsiteX7" fmla="*/ 5126629 w 6390652"/>
              <a:gd name="connsiteY7" fmla="*/ 2275013 h 2772554"/>
              <a:gd name="connsiteX8" fmla="*/ 5920005 w 6390652"/>
              <a:gd name="connsiteY8" fmla="*/ 1790918 h 2772554"/>
              <a:gd name="connsiteX9" fmla="*/ 6390652 w 6390652"/>
              <a:gd name="connsiteY9" fmla="*/ 742048 h 2772554"/>
              <a:gd name="connsiteX10" fmla="*/ 6390652 w 6390652"/>
              <a:gd name="connsiteY10" fmla="*/ 742048 h 277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652" h="2772554">
                <a:moveTo>
                  <a:pt x="191558" y="2772554"/>
                </a:moveTo>
                <a:cubicBezTo>
                  <a:pt x="27952" y="2035206"/>
                  <a:pt x="-135654" y="1297859"/>
                  <a:pt x="178111" y="836177"/>
                </a:cubicBezTo>
                <a:cubicBezTo>
                  <a:pt x="491876" y="374495"/>
                  <a:pt x="1764864" y="-35640"/>
                  <a:pt x="2074146" y="2460"/>
                </a:cubicBezTo>
                <a:cubicBezTo>
                  <a:pt x="2383428" y="40560"/>
                  <a:pt x="1807446" y="842901"/>
                  <a:pt x="2033805" y="1064777"/>
                </a:cubicBezTo>
                <a:cubicBezTo>
                  <a:pt x="2260164" y="1286653"/>
                  <a:pt x="3147670" y="1221659"/>
                  <a:pt x="3432299" y="1333718"/>
                </a:cubicBezTo>
                <a:cubicBezTo>
                  <a:pt x="3716928" y="1445777"/>
                  <a:pt x="3526429" y="1696789"/>
                  <a:pt x="3741582" y="1737130"/>
                </a:cubicBezTo>
                <a:cubicBezTo>
                  <a:pt x="3956735" y="1777471"/>
                  <a:pt x="4492376" y="1486119"/>
                  <a:pt x="4723217" y="1575766"/>
                </a:cubicBezTo>
                <a:cubicBezTo>
                  <a:pt x="4954058" y="1665413"/>
                  <a:pt x="4927164" y="2239154"/>
                  <a:pt x="5126629" y="2275013"/>
                </a:cubicBezTo>
                <a:cubicBezTo>
                  <a:pt x="5326094" y="2310872"/>
                  <a:pt x="5709335" y="2046412"/>
                  <a:pt x="5920005" y="1790918"/>
                </a:cubicBezTo>
                <a:cubicBezTo>
                  <a:pt x="6130676" y="1535424"/>
                  <a:pt x="6390652" y="742048"/>
                  <a:pt x="6390652" y="742048"/>
                </a:cubicBezTo>
                <a:lnTo>
                  <a:pt x="6390652" y="742048"/>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87" name="曲线连接符 186"/>
          <p:cNvCxnSpPr>
            <a:stCxn id="193" idx="9"/>
          </p:cNvCxnSpPr>
          <p:nvPr/>
        </p:nvCxnSpPr>
        <p:spPr>
          <a:xfrm flipV="1">
            <a:off x="6908006" y="2269331"/>
            <a:ext cx="1547813" cy="372666"/>
          </a:xfrm>
          <a:prstGeom prst="curvedConnector3">
            <a:avLst>
              <a:gd name="adj1" fmla="val 5037"/>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0" name="椭圆 189"/>
          <p:cNvSpPr/>
          <p:nvPr/>
        </p:nvSpPr>
        <p:spPr>
          <a:xfrm>
            <a:off x="2207419" y="4087417"/>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91" name="椭圆 190"/>
          <p:cNvSpPr/>
          <p:nvPr/>
        </p:nvSpPr>
        <p:spPr>
          <a:xfrm>
            <a:off x="3588544" y="2790826"/>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93" name="任意多边形 192"/>
          <p:cNvSpPr/>
          <p:nvPr/>
        </p:nvSpPr>
        <p:spPr>
          <a:xfrm>
            <a:off x="2319338" y="2084785"/>
            <a:ext cx="4588669" cy="1344215"/>
          </a:xfrm>
          <a:custGeom>
            <a:avLst/>
            <a:gdLst>
              <a:gd name="connsiteX0" fmla="*/ 0 w 6118411"/>
              <a:gd name="connsiteY0" fmla="*/ 1429764 h 1792834"/>
              <a:gd name="connsiteX1" fmla="*/ 1465729 w 6118411"/>
              <a:gd name="connsiteY1" fmla="*/ 501917 h 1792834"/>
              <a:gd name="connsiteX2" fmla="*/ 1761564 w 6118411"/>
              <a:gd name="connsiteY2" fmla="*/ 17823 h 1792834"/>
              <a:gd name="connsiteX3" fmla="*/ 2003611 w 6118411"/>
              <a:gd name="connsiteY3" fmla="*/ 1107034 h 1792834"/>
              <a:gd name="connsiteX4" fmla="*/ 1775011 w 6118411"/>
              <a:gd name="connsiteY4" fmla="*/ 1792834 h 1792834"/>
              <a:gd name="connsiteX5" fmla="*/ 1775011 w 6118411"/>
              <a:gd name="connsiteY5" fmla="*/ 1792834 h 1792834"/>
              <a:gd name="connsiteX6" fmla="*/ 2810435 w 6118411"/>
              <a:gd name="connsiteY6" fmla="*/ 1510446 h 1792834"/>
              <a:gd name="connsiteX7" fmla="*/ 3442447 w 6118411"/>
              <a:gd name="connsiteY7" fmla="*/ 1039799 h 1792834"/>
              <a:gd name="connsiteX8" fmla="*/ 4800600 w 6118411"/>
              <a:gd name="connsiteY8" fmla="*/ 71611 h 1792834"/>
              <a:gd name="connsiteX9" fmla="*/ 6118411 w 6118411"/>
              <a:gd name="connsiteY9" fmla="*/ 743964 h 1792834"/>
              <a:gd name="connsiteX10" fmla="*/ 6118411 w 6118411"/>
              <a:gd name="connsiteY10" fmla="*/ 743964 h 1792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8411" h="1792834">
                <a:moveTo>
                  <a:pt x="0" y="1429764"/>
                </a:moveTo>
                <a:cubicBezTo>
                  <a:pt x="586067" y="1083502"/>
                  <a:pt x="1172135" y="737240"/>
                  <a:pt x="1465729" y="501917"/>
                </a:cubicBezTo>
                <a:cubicBezTo>
                  <a:pt x="1759323" y="266594"/>
                  <a:pt x="1671917" y="-83030"/>
                  <a:pt x="1761564" y="17823"/>
                </a:cubicBezTo>
                <a:cubicBezTo>
                  <a:pt x="1851211" y="118676"/>
                  <a:pt x="2001370" y="811199"/>
                  <a:pt x="2003611" y="1107034"/>
                </a:cubicBezTo>
                <a:cubicBezTo>
                  <a:pt x="2005852" y="1402869"/>
                  <a:pt x="1775011" y="1792834"/>
                  <a:pt x="1775011" y="1792834"/>
                </a:cubicBezTo>
                <a:lnTo>
                  <a:pt x="1775011" y="1792834"/>
                </a:lnTo>
                <a:cubicBezTo>
                  <a:pt x="1947582" y="1745769"/>
                  <a:pt x="2532529" y="1635952"/>
                  <a:pt x="2810435" y="1510446"/>
                </a:cubicBezTo>
                <a:cubicBezTo>
                  <a:pt x="3088341" y="1384940"/>
                  <a:pt x="3110753" y="1279605"/>
                  <a:pt x="3442447" y="1039799"/>
                </a:cubicBezTo>
                <a:cubicBezTo>
                  <a:pt x="3774141" y="799993"/>
                  <a:pt x="4354606" y="120917"/>
                  <a:pt x="4800600" y="71611"/>
                </a:cubicBezTo>
                <a:cubicBezTo>
                  <a:pt x="5246594" y="22305"/>
                  <a:pt x="6118411" y="743964"/>
                  <a:pt x="6118411" y="743964"/>
                </a:cubicBezTo>
                <a:lnTo>
                  <a:pt x="6118411" y="743964"/>
                </a:ln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4" name="椭圆 193"/>
          <p:cNvSpPr/>
          <p:nvPr/>
        </p:nvSpPr>
        <p:spPr>
          <a:xfrm>
            <a:off x="4824413" y="279201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98" name="圆角矩形 197"/>
          <p:cNvSpPr/>
          <p:nvPr/>
        </p:nvSpPr>
        <p:spPr>
          <a:xfrm>
            <a:off x="3717132" y="3221832"/>
            <a:ext cx="1031081" cy="27979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99" name="圆角矩形 198"/>
          <p:cNvSpPr/>
          <p:nvPr/>
        </p:nvSpPr>
        <p:spPr>
          <a:xfrm>
            <a:off x="2512219" y="2675335"/>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sp>
        <p:nvSpPr>
          <p:cNvPr id="200" name="圆角矩形 199"/>
          <p:cNvSpPr/>
          <p:nvPr/>
        </p:nvSpPr>
        <p:spPr>
          <a:xfrm>
            <a:off x="2469357" y="3237310"/>
            <a:ext cx="1031081" cy="27979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201" name="圆角矩形 200"/>
          <p:cNvSpPr/>
          <p:nvPr/>
        </p:nvSpPr>
        <p:spPr>
          <a:xfrm>
            <a:off x="4925616" y="3496866"/>
            <a:ext cx="1051322" cy="5595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202" name="椭圆 201"/>
          <p:cNvSpPr/>
          <p:nvPr/>
        </p:nvSpPr>
        <p:spPr>
          <a:xfrm>
            <a:off x="5901929" y="370998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cxnSp>
        <p:nvCxnSpPr>
          <p:cNvPr id="105" name="直接连接符 104"/>
          <p:cNvCxnSpPr/>
          <p:nvPr/>
        </p:nvCxnSpPr>
        <p:spPr>
          <a:xfrm flipH="1">
            <a:off x="1191817" y="1718073"/>
            <a:ext cx="1071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H="1">
            <a:off x="2537222" y="1700213"/>
            <a:ext cx="952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3787379" y="1710928"/>
            <a:ext cx="1071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5068492" y="1679972"/>
            <a:ext cx="1071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6207919" y="1690688"/>
            <a:ext cx="10716"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7327106" y="1660923"/>
            <a:ext cx="10716"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89" name="椭圆 188"/>
          <p:cNvSpPr/>
          <p:nvPr/>
        </p:nvSpPr>
        <p:spPr>
          <a:xfrm>
            <a:off x="2266950" y="3121819"/>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88" name="椭圆 187"/>
          <p:cNvSpPr/>
          <p:nvPr/>
        </p:nvSpPr>
        <p:spPr>
          <a:xfrm>
            <a:off x="2268141" y="2077642"/>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4" name="任意多边形 3"/>
          <p:cNvSpPr/>
          <p:nvPr/>
        </p:nvSpPr>
        <p:spPr>
          <a:xfrm>
            <a:off x="6916341" y="2641997"/>
            <a:ext cx="1263253" cy="1089422"/>
          </a:xfrm>
          <a:custGeom>
            <a:avLst/>
            <a:gdLst>
              <a:gd name="connsiteX0" fmla="*/ 0 w 1613647"/>
              <a:gd name="connsiteY0" fmla="*/ 0 h 1465730"/>
              <a:gd name="connsiteX1" fmla="*/ 833717 w 1613647"/>
              <a:gd name="connsiteY1" fmla="*/ 1089212 h 1465730"/>
              <a:gd name="connsiteX2" fmla="*/ 1613647 w 1613647"/>
              <a:gd name="connsiteY2" fmla="*/ 1465730 h 1465730"/>
            </a:gdLst>
            <a:ahLst/>
            <a:cxnLst>
              <a:cxn ang="0">
                <a:pos x="connsiteX0" y="connsiteY0"/>
              </a:cxn>
              <a:cxn ang="0">
                <a:pos x="connsiteX1" y="connsiteY1"/>
              </a:cxn>
              <a:cxn ang="0">
                <a:pos x="connsiteX2" y="connsiteY2"/>
              </a:cxn>
            </a:cxnLst>
            <a:rect l="l" t="t" r="r" b="b"/>
            <a:pathLst>
              <a:path w="1613647" h="1465730">
                <a:moveTo>
                  <a:pt x="0" y="0"/>
                </a:moveTo>
                <a:cubicBezTo>
                  <a:pt x="282388" y="422462"/>
                  <a:pt x="564776" y="844924"/>
                  <a:pt x="833717" y="1089212"/>
                </a:cubicBezTo>
                <a:cubicBezTo>
                  <a:pt x="1102658" y="1333500"/>
                  <a:pt x="1358152" y="1399615"/>
                  <a:pt x="1613647" y="146573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任意多边形 8"/>
          <p:cNvSpPr/>
          <p:nvPr/>
        </p:nvSpPr>
        <p:spPr>
          <a:xfrm>
            <a:off x="3630216" y="2652712"/>
            <a:ext cx="3567113" cy="1101329"/>
          </a:xfrm>
          <a:custGeom>
            <a:avLst/>
            <a:gdLst>
              <a:gd name="connsiteX0" fmla="*/ 0 w 4755908"/>
              <a:gd name="connsiteY0" fmla="*/ 1021977 h 1468802"/>
              <a:gd name="connsiteX1" fmla="*/ 766483 w 4755908"/>
              <a:gd name="connsiteY1" fmla="*/ 1398495 h 1468802"/>
              <a:gd name="connsiteX2" fmla="*/ 1707777 w 4755908"/>
              <a:gd name="connsiteY2" fmla="*/ 1035424 h 1468802"/>
              <a:gd name="connsiteX3" fmla="*/ 2971800 w 4755908"/>
              <a:gd name="connsiteY3" fmla="*/ 403412 h 1468802"/>
              <a:gd name="connsiteX4" fmla="*/ 4666130 w 4755908"/>
              <a:gd name="connsiteY4" fmla="*/ 1465730 h 1468802"/>
              <a:gd name="connsiteX5" fmla="*/ 4370294 w 4755908"/>
              <a:gd name="connsiteY5" fmla="*/ 0 h 146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5908" h="1468802">
                <a:moveTo>
                  <a:pt x="0" y="1021977"/>
                </a:moveTo>
                <a:cubicBezTo>
                  <a:pt x="240927" y="1209115"/>
                  <a:pt x="481854" y="1396254"/>
                  <a:pt x="766483" y="1398495"/>
                </a:cubicBezTo>
                <a:cubicBezTo>
                  <a:pt x="1051112" y="1400736"/>
                  <a:pt x="1340224" y="1201271"/>
                  <a:pt x="1707777" y="1035424"/>
                </a:cubicBezTo>
                <a:cubicBezTo>
                  <a:pt x="2075330" y="869577"/>
                  <a:pt x="2478741" y="331694"/>
                  <a:pt x="2971800" y="403412"/>
                </a:cubicBezTo>
                <a:cubicBezTo>
                  <a:pt x="3464859" y="475130"/>
                  <a:pt x="4433048" y="1532965"/>
                  <a:pt x="4666130" y="1465730"/>
                </a:cubicBezTo>
                <a:cubicBezTo>
                  <a:pt x="4899212" y="1398495"/>
                  <a:pt x="4634753" y="699247"/>
                  <a:pt x="4370294"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7" name="椭圆 196"/>
          <p:cNvSpPr/>
          <p:nvPr/>
        </p:nvSpPr>
        <p:spPr>
          <a:xfrm>
            <a:off x="3569494" y="3340894"/>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96" name="椭圆 195"/>
          <p:cNvSpPr/>
          <p:nvPr/>
        </p:nvSpPr>
        <p:spPr>
          <a:xfrm>
            <a:off x="4843463" y="3327798"/>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203" name="椭圆 202"/>
          <p:cNvSpPr/>
          <p:nvPr/>
        </p:nvSpPr>
        <p:spPr>
          <a:xfrm>
            <a:off x="6827044" y="2577704"/>
            <a:ext cx="138113" cy="1166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04" name="椭圆 203"/>
          <p:cNvSpPr/>
          <p:nvPr/>
        </p:nvSpPr>
        <p:spPr>
          <a:xfrm>
            <a:off x="7052072" y="3682604"/>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92" name="椭圆 191"/>
          <p:cNvSpPr/>
          <p:nvPr/>
        </p:nvSpPr>
        <p:spPr>
          <a:xfrm>
            <a:off x="3579019" y="2052638"/>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205" name="椭圆 204"/>
          <p:cNvSpPr/>
          <p:nvPr/>
        </p:nvSpPr>
        <p:spPr>
          <a:xfrm>
            <a:off x="8089107" y="368736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75" name="圆角矩形 174"/>
          <p:cNvSpPr/>
          <p:nvPr/>
        </p:nvSpPr>
        <p:spPr>
          <a:xfrm>
            <a:off x="6206728" y="3552826"/>
            <a:ext cx="814388"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173" name="圆角矩形 172"/>
          <p:cNvSpPr/>
          <p:nvPr/>
        </p:nvSpPr>
        <p:spPr>
          <a:xfrm>
            <a:off x="4974432" y="2503885"/>
            <a:ext cx="1037035" cy="29884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知识梳理</a:t>
            </a:r>
          </a:p>
        </p:txBody>
      </p:sp>
    </p:spTree>
    <p:extLst>
      <p:ext uri="{BB962C8B-B14F-4D97-AF65-F5344CB8AC3E}">
        <p14:creationId xmlns:p14="http://schemas.microsoft.com/office/powerpoint/2010/main" val="2149668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6706" y="802481"/>
            <a:ext cx="6532558" cy="854080"/>
          </a:xfrm>
          <a:prstGeom prst="rect">
            <a:avLst/>
          </a:prstGeom>
          <a:noFill/>
        </p:spPr>
        <p:txBody>
          <a:bodyPr wrap="none">
            <a:spAutoFit/>
          </a:bodyPr>
          <a:lstStyle/>
          <a:p>
            <a:pPr fontAlgn="auto">
              <a:spcBef>
                <a:spcPts val="0"/>
              </a:spcBef>
              <a:spcAft>
                <a:spcPts val="0"/>
              </a:spcAft>
              <a:defRPr/>
            </a:pPr>
            <a:r>
              <a:rPr lang="zh-CN" altLang="en-US" sz="49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小学数学</a:t>
            </a:r>
            <a:r>
              <a:rPr lang="en-US" altLang="zh-CN" sz="49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49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圆的面积</a:t>
            </a:r>
            <a:r>
              <a:rPr lang="en-US" altLang="zh-CN" sz="49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endParaRPr lang="zh-CN" altLang="en-US" sz="49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sp>
        <p:nvSpPr>
          <p:cNvPr id="20483" name="文本框 132">
            <a:hlinkClick r:id="rId2" action="ppaction://hlinkpres?slideindex=1&amp;slidetitle="/>
          </p:cNvPr>
          <p:cNvSpPr txBox="1">
            <a:spLocks noChangeArrowheads="1"/>
          </p:cNvSpPr>
          <p:nvPr/>
        </p:nvSpPr>
        <p:spPr bwMode="auto">
          <a:xfrm>
            <a:off x="8461773" y="2344341"/>
            <a:ext cx="569387"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课例</a:t>
            </a:r>
          </a:p>
        </p:txBody>
      </p:sp>
      <p:sp>
        <p:nvSpPr>
          <p:cNvPr id="86" name="圆角矩形 85"/>
          <p:cNvSpPr/>
          <p:nvPr/>
        </p:nvSpPr>
        <p:spPr>
          <a:xfrm>
            <a:off x="127398" y="1615678"/>
            <a:ext cx="8165306" cy="2794397"/>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92" name="圆角矩形 91"/>
          <p:cNvSpPr/>
          <p:nvPr/>
        </p:nvSpPr>
        <p:spPr>
          <a:xfrm>
            <a:off x="147637" y="4666060"/>
            <a:ext cx="8034338" cy="1008459"/>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93" name="圆角矩形 92"/>
          <p:cNvSpPr/>
          <p:nvPr/>
        </p:nvSpPr>
        <p:spPr>
          <a:xfrm>
            <a:off x="956072" y="4827985"/>
            <a:ext cx="1513284" cy="54173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任务</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问题</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95" name="圆角矩形 94"/>
          <p:cNvSpPr/>
          <p:nvPr/>
        </p:nvSpPr>
        <p:spPr>
          <a:xfrm>
            <a:off x="2653903" y="4962525"/>
            <a:ext cx="995363" cy="309563"/>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知识片</a:t>
            </a:r>
            <a:r>
              <a:rPr lang="en-US" altLang="zh-CN" sz="1500" b="1" dirty="0">
                <a:solidFill>
                  <a:schemeClr val="tx1"/>
                </a:solidFill>
                <a:latin typeface="微软雅黑" panose="020B0503020204020204" pitchFamily="34" charset="-122"/>
                <a:ea typeface="微软雅黑" panose="020B0503020204020204" pitchFamily="34" charset="-122"/>
              </a:rPr>
              <a:t>1</a:t>
            </a:r>
          </a:p>
        </p:txBody>
      </p:sp>
      <p:sp>
        <p:nvSpPr>
          <p:cNvPr id="96" name="圆角矩形 95"/>
          <p:cNvSpPr/>
          <p:nvPr/>
        </p:nvSpPr>
        <p:spPr>
          <a:xfrm>
            <a:off x="3892153" y="4948238"/>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知识片</a:t>
            </a:r>
            <a:r>
              <a:rPr lang="en-US" altLang="zh-CN" sz="1500" b="1" dirty="0">
                <a:solidFill>
                  <a:schemeClr val="tx1"/>
                </a:solidFill>
                <a:latin typeface="微软雅黑" panose="020B0503020204020204" pitchFamily="34" charset="-122"/>
                <a:ea typeface="微软雅黑" panose="020B0503020204020204" pitchFamily="34" charset="-122"/>
              </a:rPr>
              <a:t>2</a:t>
            </a:r>
          </a:p>
        </p:txBody>
      </p:sp>
      <p:sp>
        <p:nvSpPr>
          <p:cNvPr id="99" name="圆角矩形 98"/>
          <p:cNvSpPr/>
          <p:nvPr/>
        </p:nvSpPr>
        <p:spPr>
          <a:xfrm>
            <a:off x="5168504" y="4969669"/>
            <a:ext cx="865584" cy="35956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知识梳理</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与巩固</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6390085" y="4980385"/>
            <a:ext cx="865584" cy="35956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知识梳理</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与测试</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02" name="矩形 101"/>
          <p:cNvSpPr/>
          <p:nvPr/>
        </p:nvSpPr>
        <p:spPr>
          <a:xfrm>
            <a:off x="400051" y="4785122"/>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sp>
        <p:nvSpPr>
          <p:cNvPr id="103" name="圆角矩形 102"/>
          <p:cNvSpPr/>
          <p:nvPr/>
        </p:nvSpPr>
        <p:spPr>
          <a:xfrm>
            <a:off x="7302103" y="4969669"/>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拓展</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延伸</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cxnSp>
        <p:nvCxnSpPr>
          <p:cNvPr id="104" name="直接连接符 103"/>
          <p:cNvCxnSpPr/>
          <p:nvPr/>
        </p:nvCxnSpPr>
        <p:spPr>
          <a:xfrm flipH="1">
            <a:off x="1191817" y="1718073"/>
            <a:ext cx="1071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5" name="矩形 104"/>
          <p:cNvSpPr/>
          <p:nvPr/>
        </p:nvSpPr>
        <p:spPr>
          <a:xfrm>
            <a:off x="456010" y="2632472"/>
            <a:ext cx="1420415"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cxnSp>
        <p:nvCxnSpPr>
          <p:cNvPr id="107" name="直接连接符 106"/>
          <p:cNvCxnSpPr/>
          <p:nvPr/>
        </p:nvCxnSpPr>
        <p:spPr>
          <a:xfrm flipH="1">
            <a:off x="2476500" y="1731169"/>
            <a:ext cx="10716"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H="1">
            <a:off x="3757613" y="1751410"/>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H="1">
            <a:off x="4998244" y="1731169"/>
            <a:ext cx="952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H="1">
            <a:off x="6178154" y="1751410"/>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7286625" y="1710928"/>
            <a:ext cx="10716"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14" name="圆角矩形 113"/>
          <p:cNvSpPr/>
          <p:nvPr/>
        </p:nvSpPr>
        <p:spPr>
          <a:xfrm>
            <a:off x="1248967" y="1881188"/>
            <a:ext cx="1031081" cy="29646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问题资料</a:t>
            </a:r>
          </a:p>
        </p:txBody>
      </p:sp>
      <p:sp>
        <p:nvSpPr>
          <p:cNvPr id="116" name="圆角矩形 115"/>
          <p:cNvSpPr/>
          <p:nvPr/>
        </p:nvSpPr>
        <p:spPr>
          <a:xfrm>
            <a:off x="1238250" y="2937273"/>
            <a:ext cx="1029891" cy="29646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总任务单</a:t>
            </a:r>
          </a:p>
        </p:txBody>
      </p:sp>
      <p:sp>
        <p:nvSpPr>
          <p:cNvPr id="117" name="圆角矩形 116"/>
          <p:cNvSpPr/>
          <p:nvPr/>
        </p:nvSpPr>
        <p:spPr>
          <a:xfrm>
            <a:off x="1228726" y="3889773"/>
            <a:ext cx="1031081" cy="29646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微课</a:t>
            </a:r>
          </a:p>
        </p:txBody>
      </p:sp>
      <p:sp>
        <p:nvSpPr>
          <p:cNvPr id="120" name="圆角矩形 119"/>
          <p:cNvSpPr/>
          <p:nvPr/>
        </p:nvSpPr>
        <p:spPr>
          <a:xfrm>
            <a:off x="2380060" y="3661173"/>
            <a:ext cx="137755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过关测试题</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21" name="圆角矩形 120"/>
          <p:cNvSpPr/>
          <p:nvPr/>
        </p:nvSpPr>
        <p:spPr>
          <a:xfrm>
            <a:off x="3798094" y="1770460"/>
            <a:ext cx="1031081" cy="4452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子问题</a:t>
            </a:r>
            <a:r>
              <a:rPr lang="en-US" altLang="zh-CN" sz="1650" b="1" dirty="0">
                <a:solidFill>
                  <a:schemeClr val="tx1"/>
                </a:solidFill>
                <a:latin typeface="楷体" panose="02010609060101010101" pitchFamily="49" charset="-122"/>
                <a:ea typeface="楷体" panose="02010609060101010101" pitchFamily="49" charset="-122"/>
              </a:rPr>
              <a:t>2/</a:t>
            </a: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24" name="圆角矩形 123"/>
          <p:cNvSpPr/>
          <p:nvPr/>
        </p:nvSpPr>
        <p:spPr>
          <a:xfrm>
            <a:off x="2465785" y="4154092"/>
            <a:ext cx="118586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梳理工具</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25" name="圆角矩形 124"/>
          <p:cNvSpPr/>
          <p:nvPr/>
        </p:nvSpPr>
        <p:spPr>
          <a:xfrm>
            <a:off x="3726657" y="4151710"/>
            <a:ext cx="1116806"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梳理工具</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26" name="圆角矩形 125"/>
          <p:cNvSpPr/>
          <p:nvPr/>
        </p:nvSpPr>
        <p:spPr>
          <a:xfrm>
            <a:off x="4943475" y="2413397"/>
            <a:ext cx="1038225" cy="29884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知识梳理</a:t>
            </a:r>
          </a:p>
        </p:txBody>
      </p:sp>
      <p:sp>
        <p:nvSpPr>
          <p:cNvPr id="128" name="圆角矩形 127"/>
          <p:cNvSpPr/>
          <p:nvPr/>
        </p:nvSpPr>
        <p:spPr>
          <a:xfrm>
            <a:off x="6217444" y="3462338"/>
            <a:ext cx="814388"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129" name="圆角矩形 128"/>
          <p:cNvSpPr/>
          <p:nvPr/>
        </p:nvSpPr>
        <p:spPr>
          <a:xfrm>
            <a:off x="7259241" y="3509963"/>
            <a:ext cx="814388"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131" name="椭圆 130"/>
          <p:cNvSpPr/>
          <p:nvPr/>
        </p:nvSpPr>
        <p:spPr>
          <a:xfrm>
            <a:off x="3620691" y="4262438"/>
            <a:ext cx="122634" cy="107156"/>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32" name="椭圆 131"/>
          <p:cNvSpPr/>
          <p:nvPr/>
        </p:nvSpPr>
        <p:spPr>
          <a:xfrm>
            <a:off x="3646885" y="3767138"/>
            <a:ext cx="122634" cy="107156"/>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33" name="圆角矩形 132"/>
          <p:cNvSpPr/>
          <p:nvPr/>
        </p:nvSpPr>
        <p:spPr>
          <a:xfrm>
            <a:off x="3663554" y="3663554"/>
            <a:ext cx="137755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过关测试题</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35" name="椭圆 134"/>
          <p:cNvSpPr/>
          <p:nvPr/>
        </p:nvSpPr>
        <p:spPr>
          <a:xfrm>
            <a:off x="4933950" y="3749279"/>
            <a:ext cx="122635" cy="107156"/>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36" name="椭圆 135"/>
          <p:cNvSpPr/>
          <p:nvPr/>
        </p:nvSpPr>
        <p:spPr>
          <a:xfrm>
            <a:off x="4894660" y="4245769"/>
            <a:ext cx="123825" cy="107156"/>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37" name="椭圆 136"/>
          <p:cNvSpPr/>
          <p:nvPr/>
        </p:nvSpPr>
        <p:spPr>
          <a:xfrm>
            <a:off x="5993606" y="2530079"/>
            <a:ext cx="123825" cy="107156"/>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39" name="椭圆 138"/>
          <p:cNvSpPr/>
          <p:nvPr/>
        </p:nvSpPr>
        <p:spPr>
          <a:xfrm>
            <a:off x="2277666" y="1985963"/>
            <a:ext cx="123825" cy="107156"/>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40" name="椭圆 139"/>
          <p:cNvSpPr/>
          <p:nvPr/>
        </p:nvSpPr>
        <p:spPr>
          <a:xfrm>
            <a:off x="2277666" y="3031332"/>
            <a:ext cx="122634" cy="107156"/>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49" name="圆角矩形 148"/>
          <p:cNvSpPr/>
          <p:nvPr/>
        </p:nvSpPr>
        <p:spPr>
          <a:xfrm>
            <a:off x="3726657" y="3131344"/>
            <a:ext cx="1031081" cy="27979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51" name="圆角矩形 150"/>
          <p:cNvSpPr/>
          <p:nvPr/>
        </p:nvSpPr>
        <p:spPr>
          <a:xfrm>
            <a:off x="2478882" y="3146822"/>
            <a:ext cx="1031081" cy="27979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56" name="椭圆 155"/>
          <p:cNvSpPr/>
          <p:nvPr/>
        </p:nvSpPr>
        <p:spPr>
          <a:xfrm>
            <a:off x="8098631" y="3596879"/>
            <a:ext cx="123825" cy="107156"/>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cxnSp>
        <p:nvCxnSpPr>
          <p:cNvPr id="41" name="曲线连接符 40"/>
          <p:cNvCxnSpPr/>
          <p:nvPr/>
        </p:nvCxnSpPr>
        <p:spPr>
          <a:xfrm flipV="1">
            <a:off x="6948488" y="2408635"/>
            <a:ext cx="1514475" cy="192881"/>
          </a:xfrm>
          <a:prstGeom prst="curvedConnector3">
            <a:avLst>
              <a:gd name="adj1" fmla="val -261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a:off x="1952625" y="1989535"/>
            <a:ext cx="4935141" cy="2064544"/>
          </a:xfrm>
          <a:custGeom>
            <a:avLst/>
            <a:gdLst>
              <a:gd name="connsiteX0" fmla="*/ 489217 w 6580734"/>
              <a:gd name="connsiteY0" fmla="*/ 2753197 h 2753197"/>
              <a:gd name="connsiteX1" fmla="*/ 112699 w 6580734"/>
              <a:gd name="connsiteY1" fmla="*/ 951291 h 2753197"/>
              <a:gd name="connsiteX2" fmla="*/ 2250781 w 6580734"/>
              <a:gd name="connsiteY2" fmla="*/ 9997 h 2753197"/>
              <a:gd name="connsiteX3" fmla="*/ 2304569 w 6580734"/>
              <a:gd name="connsiteY3" fmla="*/ 1045420 h 2753197"/>
              <a:gd name="connsiteX4" fmla="*/ 3353440 w 6580734"/>
              <a:gd name="connsiteY4" fmla="*/ 494091 h 2753197"/>
              <a:gd name="connsiteX5" fmla="*/ 3945111 w 6580734"/>
              <a:gd name="connsiteY5" fmla="*/ 23444 h 2753197"/>
              <a:gd name="connsiteX6" fmla="*/ 3608934 w 6580734"/>
              <a:gd name="connsiteY6" fmla="*/ 1260573 h 2753197"/>
              <a:gd name="connsiteX7" fmla="*/ 3972005 w 6580734"/>
              <a:gd name="connsiteY7" fmla="*/ 1731220 h 2753197"/>
              <a:gd name="connsiteX8" fmla="*/ 5128452 w 6580734"/>
              <a:gd name="connsiteY8" fmla="*/ 1502620 h 2753197"/>
              <a:gd name="connsiteX9" fmla="*/ 5464628 w 6580734"/>
              <a:gd name="connsiteY9" fmla="*/ 2295997 h 2753197"/>
              <a:gd name="connsiteX10" fmla="*/ 6580734 w 6580734"/>
              <a:gd name="connsiteY10" fmla="*/ 736138 h 275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0734" h="2753197">
                <a:moveTo>
                  <a:pt x="489217" y="2753197"/>
                </a:moveTo>
                <a:cubicBezTo>
                  <a:pt x="154161" y="2080844"/>
                  <a:pt x="-180895" y="1408491"/>
                  <a:pt x="112699" y="951291"/>
                </a:cubicBezTo>
                <a:cubicBezTo>
                  <a:pt x="406293" y="494091"/>
                  <a:pt x="1885469" y="-5691"/>
                  <a:pt x="2250781" y="9997"/>
                </a:cubicBezTo>
                <a:cubicBezTo>
                  <a:pt x="2616093" y="25685"/>
                  <a:pt x="2120792" y="964738"/>
                  <a:pt x="2304569" y="1045420"/>
                </a:cubicBezTo>
                <a:cubicBezTo>
                  <a:pt x="2488346" y="1126102"/>
                  <a:pt x="3080016" y="664420"/>
                  <a:pt x="3353440" y="494091"/>
                </a:cubicBezTo>
                <a:cubicBezTo>
                  <a:pt x="3626864" y="323762"/>
                  <a:pt x="3902529" y="-104303"/>
                  <a:pt x="3945111" y="23444"/>
                </a:cubicBezTo>
                <a:cubicBezTo>
                  <a:pt x="3987693" y="151191"/>
                  <a:pt x="3604452" y="975944"/>
                  <a:pt x="3608934" y="1260573"/>
                </a:cubicBezTo>
                <a:cubicBezTo>
                  <a:pt x="3613416" y="1545202"/>
                  <a:pt x="3718752" y="1690879"/>
                  <a:pt x="3972005" y="1731220"/>
                </a:cubicBezTo>
                <a:cubicBezTo>
                  <a:pt x="4225258" y="1771561"/>
                  <a:pt x="4879681" y="1408490"/>
                  <a:pt x="5128452" y="1502620"/>
                </a:cubicBezTo>
                <a:cubicBezTo>
                  <a:pt x="5377223" y="1596750"/>
                  <a:pt x="5222581" y="2423744"/>
                  <a:pt x="5464628" y="2295997"/>
                </a:cubicBezTo>
                <a:cubicBezTo>
                  <a:pt x="5706675" y="2168250"/>
                  <a:pt x="6143704" y="1452194"/>
                  <a:pt x="6580734" y="736138"/>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 name="椭圆 152"/>
          <p:cNvSpPr/>
          <p:nvPr/>
        </p:nvSpPr>
        <p:spPr>
          <a:xfrm>
            <a:off x="5911454" y="3618310"/>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4" name="任意多边形 3"/>
          <p:cNvSpPr/>
          <p:nvPr/>
        </p:nvSpPr>
        <p:spPr>
          <a:xfrm>
            <a:off x="2319338" y="1997869"/>
            <a:ext cx="4832747" cy="2334816"/>
          </a:xfrm>
          <a:custGeom>
            <a:avLst/>
            <a:gdLst>
              <a:gd name="connsiteX0" fmla="*/ 0 w 6442498"/>
              <a:gd name="connsiteY0" fmla="*/ 2729982 h 3113694"/>
              <a:gd name="connsiteX1" fmla="*/ 349623 w 6442498"/>
              <a:gd name="connsiteY1" fmla="*/ 833946 h 3113694"/>
              <a:gd name="connsiteX2" fmla="*/ 1815352 w 6442498"/>
              <a:gd name="connsiteY2" fmla="*/ 40570 h 3113694"/>
              <a:gd name="connsiteX3" fmla="*/ 1344705 w 6442498"/>
              <a:gd name="connsiteY3" fmla="*/ 1358382 h 3113694"/>
              <a:gd name="connsiteX4" fmla="*/ 1775011 w 6442498"/>
              <a:gd name="connsiteY4" fmla="*/ 1788687 h 3113694"/>
              <a:gd name="connsiteX5" fmla="*/ 2380129 w 6442498"/>
              <a:gd name="connsiteY5" fmla="*/ 1318040 h 3113694"/>
              <a:gd name="connsiteX6" fmla="*/ 3496235 w 6442498"/>
              <a:gd name="connsiteY6" fmla="*/ 229 h 3113694"/>
              <a:gd name="connsiteX7" fmla="*/ 2891117 w 6442498"/>
              <a:gd name="connsiteY7" fmla="*/ 1425617 h 3113694"/>
              <a:gd name="connsiteX8" fmla="*/ 3496235 w 6442498"/>
              <a:gd name="connsiteY8" fmla="*/ 1748346 h 3113694"/>
              <a:gd name="connsiteX9" fmla="*/ 5540188 w 6442498"/>
              <a:gd name="connsiteY9" fmla="*/ 3106499 h 3113694"/>
              <a:gd name="connsiteX10" fmla="*/ 6427694 w 6442498"/>
              <a:gd name="connsiteY10" fmla="*/ 2218993 h 3113694"/>
              <a:gd name="connsiteX11" fmla="*/ 6118411 w 6442498"/>
              <a:gd name="connsiteY11" fmla="*/ 793605 h 3113694"/>
              <a:gd name="connsiteX12" fmla="*/ 6118411 w 6442498"/>
              <a:gd name="connsiteY12" fmla="*/ 793605 h 311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2498" h="3113694">
                <a:moveTo>
                  <a:pt x="0" y="2729982"/>
                </a:moveTo>
                <a:cubicBezTo>
                  <a:pt x="23532" y="2006081"/>
                  <a:pt x="47064" y="1282181"/>
                  <a:pt x="349623" y="833946"/>
                </a:cubicBezTo>
                <a:cubicBezTo>
                  <a:pt x="652182" y="385711"/>
                  <a:pt x="1649505" y="-46836"/>
                  <a:pt x="1815352" y="40570"/>
                </a:cubicBezTo>
                <a:cubicBezTo>
                  <a:pt x="1981199" y="127976"/>
                  <a:pt x="1351428" y="1067029"/>
                  <a:pt x="1344705" y="1358382"/>
                </a:cubicBezTo>
                <a:cubicBezTo>
                  <a:pt x="1337982" y="1649735"/>
                  <a:pt x="1602440" y="1795411"/>
                  <a:pt x="1775011" y="1788687"/>
                </a:cubicBezTo>
                <a:cubicBezTo>
                  <a:pt x="1947582" y="1781963"/>
                  <a:pt x="2093258" y="1616116"/>
                  <a:pt x="2380129" y="1318040"/>
                </a:cubicBezTo>
                <a:cubicBezTo>
                  <a:pt x="2667000" y="1019964"/>
                  <a:pt x="3411070" y="-17701"/>
                  <a:pt x="3496235" y="229"/>
                </a:cubicBezTo>
                <a:cubicBezTo>
                  <a:pt x="3581400" y="18158"/>
                  <a:pt x="2891117" y="1134264"/>
                  <a:pt x="2891117" y="1425617"/>
                </a:cubicBezTo>
                <a:cubicBezTo>
                  <a:pt x="2891117" y="1716970"/>
                  <a:pt x="3054723" y="1468199"/>
                  <a:pt x="3496235" y="1748346"/>
                </a:cubicBezTo>
                <a:cubicBezTo>
                  <a:pt x="3937747" y="2028493"/>
                  <a:pt x="5051612" y="3028058"/>
                  <a:pt x="5540188" y="3106499"/>
                </a:cubicBezTo>
                <a:cubicBezTo>
                  <a:pt x="6028764" y="3184940"/>
                  <a:pt x="6331324" y="2604475"/>
                  <a:pt x="6427694" y="2218993"/>
                </a:cubicBezTo>
                <a:cubicBezTo>
                  <a:pt x="6524065" y="1833511"/>
                  <a:pt x="6118411" y="793605"/>
                  <a:pt x="6118411" y="793605"/>
                </a:cubicBezTo>
                <a:lnTo>
                  <a:pt x="6118411" y="793605"/>
                </a:ln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7" name="曲线连接符 6"/>
          <p:cNvCxnSpPr>
            <a:stCxn id="154" idx="5"/>
          </p:cNvCxnSpPr>
          <p:nvPr/>
        </p:nvCxnSpPr>
        <p:spPr>
          <a:xfrm rot="16200000" flipH="1">
            <a:off x="7684889" y="1856780"/>
            <a:ext cx="8335" cy="1466850"/>
          </a:xfrm>
          <a:prstGeom prst="curvedConnector4">
            <a:avLst>
              <a:gd name="adj1" fmla="val 1958701"/>
              <a:gd name="adj2" fmla="val 94996"/>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48" name="椭圆 147"/>
          <p:cNvSpPr/>
          <p:nvPr/>
        </p:nvSpPr>
        <p:spPr>
          <a:xfrm>
            <a:off x="3579019" y="325040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47" name="椭圆 146"/>
          <p:cNvSpPr/>
          <p:nvPr/>
        </p:nvSpPr>
        <p:spPr>
          <a:xfrm>
            <a:off x="4854179" y="323611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55" name="椭圆 154"/>
          <p:cNvSpPr/>
          <p:nvPr/>
        </p:nvSpPr>
        <p:spPr>
          <a:xfrm>
            <a:off x="7061597" y="3592117"/>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cxnSp>
        <p:nvCxnSpPr>
          <p:cNvPr id="12" name="曲线连接符 11"/>
          <p:cNvCxnSpPr>
            <a:stCxn id="154" idx="6"/>
          </p:cNvCxnSpPr>
          <p:nvPr/>
        </p:nvCxnSpPr>
        <p:spPr>
          <a:xfrm flipV="1">
            <a:off x="6975872" y="2500312"/>
            <a:ext cx="1498997" cy="44054"/>
          </a:xfrm>
          <a:prstGeom prst="curvedConnector3">
            <a:avLst>
              <a:gd name="adj1" fmla="val 9601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任意多边形 13"/>
          <p:cNvSpPr/>
          <p:nvPr/>
        </p:nvSpPr>
        <p:spPr>
          <a:xfrm>
            <a:off x="2278856" y="1994298"/>
            <a:ext cx="4639866" cy="2050256"/>
          </a:xfrm>
          <a:custGeom>
            <a:avLst/>
            <a:gdLst>
              <a:gd name="connsiteX0" fmla="*/ 0 w 6185647"/>
              <a:gd name="connsiteY0" fmla="*/ 2733081 h 2733081"/>
              <a:gd name="connsiteX1" fmla="*/ 497541 w 6185647"/>
              <a:gd name="connsiteY1" fmla="*/ 527763 h 2733081"/>
              <a:gd name="connsiteX2" fmla="*/ 1398494 w 6185647"/>
              <a:gd name="connsiteY2" fmla="*/ 568104 h 2733081"/>
              <a:gd name="connsiteX3" fmla="*/ 1801906 w 6185647"/>
              <a:gd name="connsiteY3" fmla="*/ 57116 h 2733081"/>
              <a:gd name="connsiteX4" fmla="*/ 1465730 w 6185647"/>
              <a:gd name="connsiteY4" fmla="*/ 783257 h 2733081"/>
              <a:gd name="connsiteX5" fmla="*/ 1855694 w 6185647"/>
              <a:gd name="connsiteY5" fmla="*/ 1025304 h 2733081"/>
              <a:gd name="connsiteX6" fmla="*/ 3106271 w 6185647"/>
              <a:gd name="connsiteY6" fmla="*/ 433634 h 2733081"/>
              <a:gd name="connsiteX7" fmla="*/ 3523130 w 6185647"/>
              <a:gd name="connsiteY7" fmla="*/ 3328 h 2733081"/>
              <a:gd name="connsiteX8" fmla="*/ 3133165 w 6185647"/>
              <a:gd name="connsiteY8" fmla="*/ 662234 h 2733081"/>
              <a:gd name="connsiteX9" fmla="*/ 3482789 w 6185647"/>
              <a:gd name="connsiteY9" fmla="*/ 1025304 h 2733081"/>
              <a:gd name="connsiteX10" fmla="*/ 3886200 w 6185647"/>
              <a:gd name="connsiteY10" fmla="*/ 205034 h 2733081"/>
              <a:gd name="connsiteX11" fmla="*/ 6185647 w 6185647"/>
              <a:gd name="connsiteY11" fmla="*/ 742916 h 273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85647" h="2733081">
                <a:moveTo>
                  <a:pt x="0" y="2733081"/>
                </a:moveTo>
                <a:cubicBezTo>
                  <a:pt x="132229" y="1810836"/>
                  <a:pt x="264459" y="888592"/>
                  <a:pt x="497541" y="527763"/>
                </a:cubicBezTo>
                <a:cubicBezTo>
                  <a:pt x="730623" y="166934"/>
                  <a:pt x="1181100" y="646545"/>
                  <a:pt x="1398494" y="568104"/>
                </a:cubicBezTo>
                <a:cubicBezTo>
                  <a:pt x="1615888" y="489663"/>
                  <a:pt x="1790700" y="21257"/>
                  <a:pt x="1801906" y="57116"/>
                </a:cubicBezTo>
                <a:cubicBezTo>
                  <a:pt x="1813112" y="92975"/>
                  <a:pt x="1456765" y="621892"/>
                  <a:pt x="1465730" y="783257"/>
                </a:cubicBezTo>
                <a:cubicBezTo>
                  <a:pt x="1474695" y="944622"/>
                  <a:pt x="1582271" y="1083574"/>
                  <a:pt x="1855694" y="1025304"/>
                </a:cubicBezTo>
                <a:cubicBezTo>
                  <a:pt x="2129117" y="967034"/>
                  <a:pt x="2828365" y="603963"/>
                  <a:pt x="3106271" y="433634"/>
                </a:cubicBezTo>
                <a:cubicBezTo>
                  <a:pt x="3384177" y="263305"/>
                  <a:pt x="3518648" y="-34772"/>
                  <a:pt x="3523130" y="3328"/>
                </a:cubicBezTo>
                <a:cubicBezTo>
                  <a:pt x="3527612" y="41428"/>
                  <a:pt x="3139888" y="491905"/>
                  <a:pt x="3133165" y="662234"/>
                </a:cubicBezTo>
                <a:cubicBezTo>
                  <a:pt x="3126442" y="832563"/>
                  <a:pt x="3357283" y="1101504"/>
                  <a:pt x="3482789" y="1025304"/>
                </a:cubicBezTo>
                <a:cubicBezTo>
                  <a:pt x="3608295" y="949104"/>
                  <a:pt x="3435724" y="252099"/>
                  <a:pt x="3886200" y="205034"/>
                </a:cubicBezTo>
                <a:cubicBezTo>
                  <a:pt x="4336676" y="157969"/>
                  <a:pt x="5261161" y="450442"/>
                  <a:pt x="6185647" y="742916"/>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1" name="椭圆 140"/>
          <p:cNvSpPr/>
          <p:nvPr/>
        </p:nvSpPr>
        <p:spPr>
          <a:xfrm>
            <a:off x="2218135" y="399692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43" name="椭圆 142"/>
          <p:cNvSpPr/>
          <p:nvPr/>
        </p:nvSpPr>
        <p:spPr>
          <a:xfrm>
            <a:off x="3589735" y="1960960"/>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42" name="椭圆 141"/>
          <p:cNvSpPr/>
          <p:nvPr/>
        </p:nvSpPr>
        <p:spPr>
          <a:xfrm>
            <a:off x="3599260" y="270033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45" name="椭圆 144"/>
          <p:cNvSpPr/>
          <p:nvPr/>
        </p:nvSpPr>
        <p:spPr>
          <a:xfrm>
            <a:off x="4833938" y="2701529"/>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52" name="圆角矩形 151"/>
          <p:cNvSpPr/>
          <p:nvPr/>
        </p:nvSpPr>
        <p:spPr>
          <a:xfrm>
            <a:off x="4936332" y="3492104"/>
            <a:ext cx="1050131" cy="5595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教师解读</a:t>
            </a:r>
            <a:endParaRPr lang="en-US" altLang="zh-CN" b="1" dirty="0">
              <a:solidFill>
                <a:schemeClr val="tx1"/>
              </a:solidFill>
              <a:latin typeface="楷体" panose="02010609060101010101" pitchFamily="49" charset="-122"/>
              <a:ea typeface="楷体" panose="02010609060101010101" pitchFamily="49" charset="-122"/>
            </a:endParaRPr>
          </a:p>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学生解读</a:t>
            </a:r>
          </a:p>
        </p:txBody>
      </p:sp>
      <p:sp>
        <p:nvSpPr>
          <p:cNvPr id="154" name="椭圆 153"/>
          <p:cNvSpPr/>
          <p:nvPr/>
        </p:nvSpPr>
        <p:spPr>
          <a:xfrm>
            <a:off x="6837760" y="2486026"/>
            <a:ext cx="138113" cy="1166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27" name="圆角矩形 126"/>
          <p:cNvSpPr/>
          <p:nvPr/>
        </p:nvSpPr>
        <p:spPr>
          <a:xfrm>
            <a:off x="6175773" y="2396728"/>
            <a:ext cx="812006" cy="29884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习题</a:t>
            </a:r>
          </a:p>
        </p:txBody>
      </p:sp>
      <p:sp>
        <p:nvSpPr>
          <p:cNvPr id="134" name="椭圆 133"/>
          <p:cNvSpPr/>
          <p:nvPr/>
        </p:nvSpPr>
        <p:spPr>
          <a:xfrm>
            <a:off x="4854179" y="195976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9" name="圆角矩形 118"/>
          <p:cNvSpPr/>
          <p:nvPr/>
        </p:nvSpPr>
        <p:spPr>
          <a:xfrm>
            <a:off x="2519362" y="1778794"/>
            <a:ext cx="1053704" cy="4452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子问题</a:t>
            </a:r>
            <a:r>
              <a:rPr lang="en-US" altLang="zh-CN" sz="1650" b="1" dirty="0">
                <a:solidFill>
                  <a:schemeClr val="tx1"/>
                </a:solidFill>
                <a:latin typeface="楷体" panose="02010609060101010101" pitchFamily="49" charset="-122"/>
                <a:ea typeface="楷体" panose="02010609060101010101" pitchFamily="49" charset="-122"/>
              </a:rPr>
              <a:t>1/</a:t>
            </a: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22" name="圆角矩形 121"/>
          <p:cNvSpPr/>
          <p:nvPr/>
        </p:nvSpPr>
        <p:spPr>
          <a:xfrm>
            <a:off x="3694510" y="2590801"/>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sp>
        <p:nvSpPr>
          <p:cNvPr id="150" name="圆角矩形 149"/>
          <p:cNvSpPr/>
          <p:nvPr/>
        </p:nvSpPr>
        <p:spPr>
          <a:xfrm>
            <a:off x="2522935" y="2584848"/>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spTree>
    <p:extLst>
      <p:ext uri="{BB962C8B-B14F-4D97-AF65-F5344CB8AC3E}">
        <p14:creationId xmlns:p14="http://schemas.microsoft.com/office/powerpoint/2010/main" val="5867484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837010" y="4676775"/>
            <a:ext cx="6807994" cy="1007269"/>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38" name="圆角矩形 37"/>
          <p:cNvSpPr/>
          <p:nvPr/>
        </p:nvSpPr>
        <p:spPr>
          <a:xfrm>
            <a:off x="753666" y="1699022"/>
            <a:ext cx="6891338" cy="2794397"/>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6" name="文本框 5"/>
          <p:cNvSpPr txBox="1"/>
          <p:nvPr/>
        </p:nvSpPr>
        <p:spPr>
          <a:xfrm>
            <a:off x="469106" y="952500"/>
            <a:ext cx="1223412" cy="715581"/>
          </a:xfrm>
          <a:prstGeom prst="rect">
            <a:avLst/>
          </a:prstGeom>
          <a:noFill/>
        </p:spPr>
        <p:txBody>
          <a:bodyPr wrap="none">
            <a:spAutoFit/>
          </a:bodyPr>
          <a:lstStyle/>
          <a:p>
            <a:pPr fontAlgn="auto">
              <a:spcBef>
                <a:spcPts val="0"/>
              </a:spcBef>
              <a:spcAft>
                <a:spcPts val="0"/>
              </a:spcAft>
              <a:defRPr/>
            </a:pPr>
            <a:r>
              <a:rPr lang="zh-CN" altLang="en-US" sz="405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课后</a:t>
            </a:r>
          </a:p>
        </p:txBody>
      </p:sp>
      <p:sp>
        <p:nvSpPr>
          <p:cNvPr id="15" name="圆角矩形 14"/>
          <p:cNvSpPr/>
          <p:nvPr/>
        </p:nvSpPr>
        <p:spPr>
          <a:xfrm>
            <a:off x="2140744" y="3346847"/>
            <a:ext cx="1031081" cy="28455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任务单</a:t>
            </a:r>
          </a:p>
        </p:txBody>
      </p:sp>
      <p:sp>
        <p:nvSpPr>
          <p:cNvPr id="17" name="圆角矩形 16"/>
          <p:cNvSpPr/>
          <p:nvPr/>
        </p:nvSpPr>
        <p:spPr>
          <a:xfrm>
            <a:off x="2008585" y="2110979"/>
            <a:ext cx="1156097" cy="46434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微视频（习题）</a:t>
            </a:r>
          </a:p>
        </p:txBody>
      </p:sp>
      <p:sp>
        <p:nvSpPr>
          <p:cNvPr id="18" name="圆角矩形 17"/>
          <p:cNvSpPr/>
          <p:nvPr/>
        </p:nvSpPr>
        <p:spPr>
          <a:xfrm>
            <a:off x="2147887" y="4858941"/>
            <a:ext cx="1290638" cy="54173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任务</a:t>
            </a:r>
            <a:r>
              <a:rPr lang="en-US" altLang="zh-CN" sz="1500" b="1" dirty="0">
                <a:solidFill>
                  <a:schemeClr val="tx1"/>
                </a:solidFill>
                <a:latin typeface="黑体" panose="02010609060101010101" pitchFamily="49" charset="-122"/>
                <a:ea typeface="黑体" panose="02010609060101010101" pitchFamily="49" charset="-122"/>
              </a:rPr>
              <a:t>/</a:t>
            </a:r>
            <a:r>
              <a:rPr lang="zh-CN" altLang="en-US" sz="1500" b="1" dirty="0">
                <a:solidFill>
                  <a:schemeClr val="tx1"/>
                </a:solidFill>
                <a:latin typeface="黑体" panose="02010609060101010101" pitchFamily="49" charset="-122"/>
                <a:ea typeface="黑体" panose="02010609060101010101" pitchFamily="49" charset="-122"/>
              </a:rPr>
              <a:t>问题</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19" name="圆角矩形 18"/>
          <p:cNvSpPr/>
          <p:nvPr/>
        </p:nvSpPr>
        <p:spPr>
          <a:xfrm>
            <a:off x="3719512" y="4973241"/>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知识复习</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28" name="圆角矩形 27"/>
          <p:cNvSpPr/>
          <p:nvPr/>
        </p:nvSpPr>
        <p:spPr>
          <a:xfrm>
            <a:off x="3473053" y="2214563"/>
            <a:ext cx="1175147"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工具素材</a:t>
            </a:r>
          </a:p>
        </p:txBody>
      </p:sp>
      <p:sp>
        <p:nvSpPr>
          <p:cNvPr id="29" name="圆角矩形 28"/>
          <p:cNvSpPr/>
          <p:nvPr/>
        </p:nvSpPr>
        <p:spPr>
          <a:xfrm>
            <a:off x="3577829" y="3334942"/>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微视频（知识）</a:t>
            </a:r>
          </a:p>
        </p:txBody>
      </p:sp>
      <p:sp>
        <p:nvSpPr>
          <p:cNvPr id="33" name="圆角矩形 32"/>
          <p:cNvSpPr/>
          <p:nvPr/>
        </p:nvSpPr>
        <p:spPr>
          <a:xfrm>
            <a:off x="6449616" y="4991101"/>
            <a:ext cx="99655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自学测试</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42" name="圆角矩形 41"/>
          <p:cNvSpPr/>
          <p:nvPr/>
        </p:nvSpPr>
        <p:spPr>
          <a:xfrm>
            <a:off x="4962525" y="2568179"/>
            <a:ext cx="991791" cy="510778"/>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微视频</a:t>
            </a:r>
            <a:endParaRPr lang="en-US" altLang="zh-CN" b="1" dirty="0">
              <a:solidFill>
                <a:schemeClr val="tx1"/>
              </a:solidFill>
              <a:latin typeface="楷体" panose="02010609060101010101" pitchFamily="49" charset="-122"/>
              <a:ea typeface="楷体" panose="02010609060101010101" pitchFamily="49" charset="-122"/>
            </a:endParaRPr>
          </a:p>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（方法）</a:t>
            </a:r>
          </a:p>
        </p:txBody>
      </p:sp>
      <p:sp>
        <p:nvSpPr>
          <p:cNvPr id="21517" name="文本框 132"/>
          <p:cNvSpPr txBox="1">
            <a:spLocks noChangeArrowheads="1"/>
          </p:cNvSpPr>
          <p:nvPr/>
        </p:nvSpPr>
        <p:spPr bwMode="auto">
          <a:xfrm>
            <a:off x="7986712" y="2196704"/>
            <a:ext cx="667170"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路径</a:t>
            </a:r>
            <a:r>
              <a:rPr lang="en-US" altLang="zh-CN" sz="1500" b="1">
                <a:solidFill>
                  <a:srgbClr val="00B050"/>
                </a:solidFill>
              </a:rPr>
              <a:t>2</a:t>
            </a:r>
            <a:endParaRPr lang="zh-CN" altLang="en-US" sz="1500" b="1">
              <a:solidFill>
                <a:srgbClr val="00B050"/>
              </a:solidFill>
            </a:endParaRPr>
          </a:p>
        </p:txBody>
      </p:sp>
      <p:sp>
        <p:nvSpPr>
          <p:cNvPr id="53" name="圆角矩形 52"/>
          <p:cNvSpPr/>
          <p:nvPr/>
        </p:nvSpPr>
        <p:spPr>
          <a:xfrm>
            <a:off x="6254354" y="2658667"/>
            <a:ext cx="1173956" cy="37385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进阶练习</a:t>
            </a:r>
          </a:p>
        </p:txBody>
      </p:sp>
      <p:sp>
        <p:nvSpPr>
          <p:cNvPr id="54" name="圆角矩形 53"/>
          <p:cNvSpPr/>
          <p:nvPr/>
        </p:nvSpPr>
        <p:spPr>
          <a:xfrm>
            <a:off x="5087541" y="4970860"/>
            <a:ext cx="99655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知识梳理</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41" name="矩形 40"/>
          <p:cNvSpPr/>
          <p:nvPr/>
        </p:nvSpPr>
        <p:spPr>
          <a:xfrm>
            <a:off x="1038226" y="2521744"/>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sp>
        <p:nvSpPr>
          <p:cNvPr id="43" name="矩形 42"/>
          <p:cNvSpPr/>
          <p:nvPr/>
        </p:nvSpPr>
        <p:spPr>
          <a:xfrm>
            <a:off x="1042988" y="4822031"/>
            <a:ext cx="142041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cxnSp>
        <p:nvCxnSpPr>
          <p:cNvPr id="44" name="直接连接符 43"/>
          <p:cNvCxnSpPr/>
          <p:nvPr/>
        </p:nvCxnSpPr>
        <p:spPr>
          <a:xfrm flipH="1">
            <a:off x="2069306" y="1718073"/>
            <a:ext cx="10716"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3458767" y="1751410"/>
            <a:ext cx="1071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833938" y="1729979"/>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244829" y="1696642"/>
            <a:ext cx="1071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 name="任意多边形 4"/>
          <p:cNvSpPr/>
          <p:nvPr/>
        </p:nvSpPr>
        <p:spPr>
          <a:xfrm>
            <a:off x="3196828" y="2359819"/>
            <a:ext cx="4185047" cy="1841897"/>
          </a:xfrm>
          <a:custGeom>
            <a:avLst/>
            <a:gdLst>
              <a:gd name="connsiteX0" fmla="*/ 0 w 5580529"/>
              <a:gd name="connsiteY0" fmla="*/ 0 h 2455628"/>
              <a:gd name="connsiteX1" fmla="*/ 174811 w 5580529"/>
              <a:gd name="connsiteY1" fmla="*/ 995082 h 2455628"/>
              <a:gd name="connsiteX2" fmla="*/ 658906 w 5580529"/>
              <a:gd name="connsiteY2" fmla="*/ 2447364 h 2455628"/>
              <a:gd name="connsiteX3" fmla="*/ 2003611 w 5580529"/>
              <a:gd name="connsiteY3" fmla="*/ 1586753 h 2455628"/>
              <a:gd name="connsiteX4" fmla="*/ 3617258 w 5580529"/>
              <a:gd name="connsiteY4" fmla="*/ 1573306 h 2455628"/>
              <a:gd name="connsiteX5" fmla="*/ 3765176 w 5580529"/>
              <a:gd name="connsiteY5" fmla="*/ 618564 h 2455628"/>
              <a:gd name="connsiteX6" fmla="*/ 4504764 w 5580529"/>
              <a:gd name="connsiteY6" fmla="*/ 80682 h 2455628"/>
              <a:gd name="connsiteX7" fmla="*/ 5580529 w 5580529"/>
              <a:gd name="connsiteY7" fmla="*/ 685800 h 24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0529" h="2455628">
                <a:moveTo>
                  <a:pt x="0" y="0"/>
                </a:moveTo>
                <a:cubicBezTo>
                  <a:pt x="32496" y="293594"/>
                  <a:pt x="64993" y="587188"/>
                  <a:pt x="174811" y="995082"/>
                </a:cubicBezTo>
                <a:cubicBezTo>
                  <a:pt x="284629" y="1402976"/>
                  <a:pt x="354106" y="2348752"/>
                  <a:pt x="658906" y="2447364"/>
                </a:cubicBezTo>
                <a:cubicBezTo>
                  <a:pt x="963706" y="2545976"/>
                  <a:pt x="1510552" y="1732429"/>
                  <a:pt x="2003611" y="1586753"/>
                </a:cubicBezTo>
                <a:cubicBezTo>
                  <a:pt x="2496670" y="1441077"/>
                  <a:pt x="3323664" y="1734671"/>
                  <a:pt x="3617258" y="1573306"/>
                </a:cubicBezTo>
                <a:cubicBezTo>
                  <a:pt x="3910852" y="1411941"/>
                  <a:pt x="3617258" y="867335"/>
                  <a:pt x="3765176" y="618564"/>
                </a:cubicBezTo>
                <a:cubicBezTo>
                  <a:pt x="3913094" y="369793"/>
                  <a:pt x="4202205" y="69476"/>
                  <a:pt x="4504764" y="80682"/>
                </a:cubicBezTo>
                <a:cubicBezTo>
                  <a:pt x="4807323" y="91888"/>
                  <a:pt x="5193926" y="388844"/>
                  <a:pt x="5580529" y="68580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0" name="曲线连接符 9"/>
          <p:cNvCxnSpPr>
            <a:endCxn id="21517" idx="1"/>
          </p:cNvCxnSpPr>
          <p:nvPr/>
        </p:nvCxnSpPr>
        <p:spPr>
          <a:xfrm flipV="1">
            <a:off x="7330679" y="2358287"/>
            <a:ext cx="656033" cy="526598"/>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a:off x="3217069" y="2271713"/>
            <a:ext cx="4195763" cy="1258491"/>
          </a:xfrm>
          <a:custGeom>
            <a:avLst/>
            <a:gdLst>
              <a:gd name="connsiteX0" fmla="*/ 0 w 5593976"/>
              <a:gd name="connsiteY0" fmla="*/ 1678064 h 1678064"/>
              <a:gd name="connsiteX1" fmla="*/ 712694 w 5593976"/>
              <a:gd name="connsiteY1" fmla="*/ 790558 h 1678064"/>
              <a:gd name="connsiteX2" fmla="*/ 2003612 w 5593976"/>
              <a:gd name="connsiteY2" fmla="*/ 171993 h 1678064"/>
              <a:gd name="connsiteX3" fmla="*/ 3294529 w 5593976"/>
              <a:gd name="connsiteY3" fmla="*/ 37522 h 1678064"/>
              <a:gd name="connsiteX4" fmla="*/ 3778623 w 5593976"/>
              <a:gd name="connsiteY4" fmla="*/ 750217 h 1678064"/>
              <a:gd name="connsiteX5" fmla="*/ 4666129 w 5593976"/>
              <a:gd name="connsiteY5" fmla="*/ 1261205 h 1678064"/>
              <a:gd name="connsiteX6" fmla="*/ 5593976 w 5593976"/>
              <a:gd name="connsiteY6" fmla="*/ 817452 h 167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976" h="1678064">
                <a:moveTo>
                  <a:pt x="0" y="1678064"/>
                </a:moveTo>
                <a:cubicBezTo>
                  <a:pt x="189379" y="1359817"/>
                  <a:pt x="378759" y="1041570"/>
                  <a:pt x="712694" y="790558"/>
                </a:cubicBezTo>
                <a:cubicBezTo>
                  <a:pt x="1046629" y="539546"/>
                  <a:pt x="1573306" y="297499"/>
                  <a:pt x="2003612" y="171993"/>
                </a:cubicBezTo>
                <a:cubicBezTo>
                  <a:pt x="2433918" y="46487"/>
                  <a:pt x="2998694" y="-58849"/>
                  <a:pt x="3294529" y="37522"/>
                </a:cubicBezTo>
                <a:cubicBezTo>
                  <a:pt x="3590364" y="133893"/>
                  <a:pt x="3550023" y="546270"/>
                  <a:pt x="3778623" y="750217"/>
                </a:cubicBezTo>
                <a:cubicBezTo>
                  <a:pt x="4007223" y="954164"/>
                  <a:pt x="4363570" y="1249999"/>
                  <a:pt x="4666129" y="1261205"/>
                </a:cubicBezTo>
                <a:cubicBezTo>
                  <a:pt x="4968688" y="1272411"/>
                  <a:pt x="5281332" y="1044931"/>
                  <a:pt x="5593976" y="817452"/>
                </a:cubicBez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椭圆 48"/>
          <p:cNvSpPr/>
          <p:nvPr/>
        </p:nvSpPr>
        <p:spPr>
          <a:xfrm>
            <a:off x="3134916" y="3477817"/>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48" name="椭圆 47"/>
          <p:cNvSpPr/>
          <p:nvPr/>
        </p:nvSpPr>
        <p:spPr>
          <a:xfrm>
            <a:off x="3117056" y="2316957"/>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0" name="椭圆 49"/>
          <p:cNvSpPr/>
          <p:nvPr/>
        </p:nvSpPr>
        <p:spPr>
          <a:xfrm>
            <a:off x="4658916" y="2315767"/>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2" name="椭圆 51"/>
          <p:cNvSpPr/>
          <p:nvPr/>
        </p:nvSpPr>
        <p:spPr>
          <a:xfrm>
            <a:off x="4648200" y="3462338"/>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6" name="椭圆 55"/>
          <p:cNvSpPr/>
          <p:nvPr/>
        </p:nvSpPr>
        <p:spPr>
          <a:xfrm>
            <a:off x="5941219" y="2777729"/>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21534" name="文本框 102"/>
          <p:cNvSpPr txBox="1">
            <a:spLocks noChangeArrowheads="1"/>
          </p:cNvSpPr>
          <p:nvPr/>
        </p:nvSpPr>
        <p:spPr bwMode="auto">
          <a:xfrm>
            <a:off x="8079581" y="3095625"/>
            <a:ext cx="667170" cy="32316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FF00FF"/>
                </a:solidFill>
              </a:rPr>
              <a:t>路径</a:t>
            </a:r>
            <a:r>
              <a:rPr lang="en-US" altLang="zh-CN" sz="1500" b="1">
                <a:solidFill>
                  <a:srgbClr val="FF00FF"/>
                </a:solidFill>
              </a:rPr>
              <a:t>1</a:t>
            </a:r>
            <a:endParaRPr lang="zh-CN" altLang="en-US" sz="1500" b="1">
              <a:solidFill>
                <a:srgbClr val="FF00FF"/>
              </a:solidFill>
            </a:endParaRPr>
          </a:p>
        </p:txBody>
      </p:sp>
      <p:sp>
        <p:nvSpPr>
          <p:cNvPr id="59" name="椭圆 58"/>
          <p:cNvSpPr/>
          <p:nvPr/>
        </p:nvSpPr>
        <p:spPr>
          <a:xfrm>
            <a:off x="7331869" y="2811067"/>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cxnSp>
        <p:nvCxnSpPr>
          <p:cNvPr id="16" name="曲线连接符 15"/>
          <p:cNvCxnSpPr>
            <a:endCxn id="21534" idx="1"/>
          </p:cNvCxnSpPr>
          <p:nvPr/>
        </p:nvCxnSpPr>
        <p:spPr>
          <a:xfrm>
            <a:off x="7428310" y="2918222"/>
            <a:ext cx="651271" cy="338986"/>
          </a:xfrm>
          <a:prstGeom prst="curvedConnector3">
            <a:avLst>
              <a:gd name="adj1" fmla="val 50000"/>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717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43508" y="332656"/>
            <a:ext cx="9001000" cy="331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a:t>现在，微课有了新的含义，</a:t>
            </a:r>
            <a:r>
              <a:rPr lang="zh-TW" altLang="zh-CN" sz="2800" dirty="0"/>
              <a:t>是指通过</a:t>
            </a:r>
            <a:r>
              <a:rPr lang="zh-TW" altLang="zh-CN" sz="2800" dirty="0">
                <a:solidFill>
                  <a:srgbClr val="1509B7"/>
                </a:solidFill>
              </a:rPr>
              <a:t>微视频及相关学习资料</a:t>
            </a:r>
            <a:r>
              <a:rPr lang="zh-CN" altLang="en-US" sz="2800" dirty="0">
                <a:solidFill>
                  <a:srgbClr val="1509B7"/>
                </a:solidFill>
              </a:rPr>
              <a:t>所完成的</a:t>
            </a:r>
            <a:r>
              <a:rPr lang="zh-TW" altLang="zh-CN" sz="2800" dirty="0">
                <a:solidFill>
                  <a:srgbClr val="1509B7"/>
                </a:solidFill>
              </a:rPr>
              <a:t>学习活动。</a:t>
            </a:r>
            <a:endParaRPr lang="en-US" altLang="zh-CN" sz="2800" dirty="0">
              <a:solidFill>
                <a:srgbClr val="1509B7"/>
              </a:solidFill>
            </a:endParaRPr>
          </a:p>
          <a:p>
            <a:pPr marL="457200" indent="-457200">
              <a:lnSpc>
                <a:spcPct val="150000"/>
              </a:lnSpc>
              <a:spcBef>
                <a:spcPct val="20000"/>
              </a:spcBef>
              <a:buClr>
                <a:srgbClr val="333399"/>
              </a:buClr>
              <a:buFont typeface="Wingdings" panose="05000000000000000000" pitchFamily="2" charset="2"/>
              <a:buChar char="p"/>
              <a:defRPr/>
            </a:pPr>
            <a:r>
              <a:rPr lang="zh-TW" altLang="zh-CN" sz="2800" dirty="0" smtClean="0"/>
              <a:t>能否</a:t>
            </a:r>
            <a:r>
              <a:rPr lang="zh-TW" altLang="zh-CN" sz="2800" dirty="0"/>
              <a:t>通过微课方式有效</a:t>
            </a:r>
            <a:r>
              <a:rPr lang="zh-TW" altLang="zh-CN" sz="2800" dirty="0" smtClean="0"/>
              <a:t>开展学习</a:t>
            </a:r>
            <a:r>
              <a:rPr lang="zh-CN" altLang="en-US" sz="2800" dirty="0" smtClean="0"/>
              <a:t>活动</a:t>
            </a:r>
            <a:r>
              <a:rPr lang="zh-TW" altLang="zh-CN" sz="2800" dirty="0" smtClean="0"/>
              <a:t>，</a:t>
            </a:r>
            <a:r>
              <a:rPr lang="zh-TW" altLang="zh-CN" sz="2800" dirty="0"/>
              <a:t>最</a:t>
            </a:r>
            <a:r>
              <a:rPr lang="zh-TW" altLang="zh-CN" sz="2800" dirty="0" smtClean="0"/>
              <a:t>关键的</a:t>
            </a:r>
            <a:r>
              <a:rPr lang="zh-TW" altLang="zh-CN" sz="2800" dirty="0"/>
              <a:t>是要有好的</a:t>
            </a:r>
            <a:r>
              <a:rPr lang="zh-TW" altLang="zh-CN" sz="2800" dirty="0">
                <a:solidFill>
                  <a:srgbClr val="1509B7"/>
                </a:solidFill>
              </a:rPr>
              <a:t>微</a:t>
            </a:r>
            <a:r>
              <a:rPr lang="zh-TW" altLang="zh-CN" sz="2800" dirty="0" smtClean="0">
                <a:solidFill>
                  <a:srgbClr val="1509B7"/>
                </a:solidFill>
              </a:rPr>
              <a:t>视频</a:t>
            </a:r>
            <a:r>
              <a:rPr lang="zh-CN" altLang="en-US" sz="2800" dirty="0" smtClean="0">
                <a:solidFill>
                  <a:srgbClr val="1509B7"/>
                </a:solidFill>
              </a:rPr>
              <a:t>资源，此外，还需要如何使用这些微视频资源和配套学习</a:t>
            </a:r>
            <a:r>
              <a:rPr lang="zh-CN" altLang="en-US" sz="2800" dirty="0">
                <a:solidFill>
                  <a:srgbClr val="1509B7"/>
                </a:solidFill>
              </a:rPr>
              <a:t>资源的</a:t>
            </a:r>
            <a:r>
              <a:rPr lang="zh-CN" altLang="en-US" sz="2800" dirty="0" smtClean="0">
                <a:solidFill>
                  <a:srgbClr val="1509B7"/>
                </a:solidFill>
              </a:rPr>
              <a:t>指导资料</a:t>
            </a:r>
            <a:r>
              <a:rPr lang="zh-TW" altLang="zh-CN" sz="2800" dirty="0" smtClean="0"/>
              <a:t>。</a:t>
            </a:r>
            <a:endParaRPr lang="en-US" altLang="zh-TW" sz="2800"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293095"/>
            <a:ext cx="4392488" cy="2448273"/>
          </a:xfrm>
          <a:prstGeom prst="rect">
            <a:avLst/>
          </a:prstGeom>
          <a:effectLst>
            <a:softEdge rad="63500"/>
          </a:effec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4" y="4293096"/>
            <a:ext cx="4622424" cy="2448273"/>
          </a:xfrm>
          <a:prstGeom prst="rect">
            <a:avLst/>
          </a:prstGeom>
          <a:effectLst>
            <a:softEdge rad="63500"/>
          </a:effectLst>
        </p:spPr>
      </p:pic>
    </p:spTree>
    <p:extLst>
      <p:ext uri="{BB962C8B-B14F-4D97-AF65-F5344CB8AC3E}">
        <p14:creationId xmlns:p14="http://schemas.microsoft.com/office/powerpoint/2010/main" val="75388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837010" y="4676775"/>
            <a:ext cx="6807994" cy="1007269"/>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38" name="圆角矩形 37"/>
          <p:cNvSpPr/>
          <p:nvPr/>
        </p:nvSpPr>
        <p:spPr>
          <a:xfrm>
            <a:off x="753666" y="1677591"/>
            <a:ext cx="6891338" cy="2795588"/>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15" name="圆角矩形 14"/>
          <p:cNvSpPr/>
          <p:nvPr/>
        </p:nvSpPr>
        <p:spPr>
          <a:xfrm>
            <a:off x="2140744" y="3346847"/>
            <a:ext cx="1031081" cy="28455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任务单</a:t>
            </a:r>
          </a:p>
        </p:txBody>
      </p:sp>
      <p:sp>
        <p:nvSpPr>
          <p:cNvPr id="17" name="圆角矩形 16"/>
          <p:cNvSpPr/>
          <p:nvPr/>
        </p:nvSpPr>
        <p:spPr>
          <a:xfrm>
            <a:off x="2008585" y="2110979"/>
            <a:ext cx="1156097" cy="46434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微视频</a:t>
            </a:r>
            <a:r>
              <a:rPr lang="en-US" altLang="zh-CN" b="1" dirty="0">
                <a:solidFill>
                  <a:schemeClr val="tx1"/>
                </a:solidFill>
                <a:latin typeface="楷体" panose="02010609060101010101" pitchFamily="49" charset="-122"/>
                <a:ea typeface="楷体" panose="02010609060101010101" pitchFamily="49" charset="-122"/>
              </a:rPr>
              <a:t>1</a:t>
            </a:r>
            <a:endParaRPr lang="zh-CN" altLang="en-US" b="1" dirty="0">
              <a:solidFill>
                <a:schemeClr val="tx1"/>
              </a:solidFill>
              <a:latin typeface="楷体" panose="02010609060101010101" pitchFamily="49" charset="-122"/>
              <a:ea typeface="楷体" panose="02010609060101010101" pitchFamily="49" charset="-122"/>
            </a:endParaRPr>
          </a:p>
        </p:txBody>
      </p:sp>
      <p:sp>
        <p:nvSpPr>
          <p:cNvPr id="18" name="圆角矩形 17"/>
          <p:cNvSpPr/>
          <p:nvPr/>
        </p:nvSpPr>
        <p:spPr>
          <a:xfrm>
            <a:off x="2147887" y="4858941"/>
            <a:ext cx="1290638" cy="54173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任务</a:t>
            </a:r>
            <a:r>
              <a:rPr lang="en-US" altLang="zh-CN" sz="1500" b="1" dirty="0">
                <a:solidFill>
                  <a:schemeClr val="tx1"/>
                </a:solidFill>
                <a:latin typeface="黑体" panose="02010609060101010101" pitchFamily="49" charset="-122"/>
                <a:ea typeface="黑体" panose="02010609060101010101" pitchFamily="49" charset="-122"/>
              </a:rPr>
              <a:t>/</a:t>
            </a:r>
            <a:r>
              <a:rPr lang="zh-CN" altLang="en-US" sz="1500" b="1" dirty="0">
                <a:solidFill>
                  <a:schemeClr val="tx1"/>
                </a:solidFill>
                <a:latin typeface="黑体" panose="02010609060101010101" pitchFamily="49" charset="-122"/>
                <a:ea typeface="黑体" panose="02010609060101010101" pitchFamily="49" charset="-122"/>
              </a:rPr>
              <a:t>问题</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19" name="圆角矩形 18"/>
          <p:cNvSpPr/>
          <p:nvPr/>
        </p:nvSpPr>
        <p:spPr>
          <a:xfrm>
            <a:off x="3719512" y="4973241"/>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知识复习</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29" name="圆角矩形 28"/>
          <p:cNvSpPr/>
          <p:nvPr/>
        </p:nvSpPr>
        <p:spPr>
          <a:xfrm>
            <a:off x="3577829" y="3334942"/>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微视频</a:t>
            </a:r>
            <a:r>
              <a:rPr lang="en-US" altLang="zh-CN" b="1" dirty="0">
                <a:solidFill>
                  <a:schemeClr val="tx1"/>
                </a:solidFill>
                <a:latin typeface="楷体" panose="02010609060101010101" pitchFamily="49" charset="-122"/>
                <a:ea typeface="楷体" panose="02010609060101010101" pitchFamily="49" charset="-122"/>
              </a:rPr>
              <a:t>2</a:t>
            </a:r>
            <a:endParaRPr lang="zh-CN" altLang="en-US" b="1" dirty="0">
              <a:solidFill>
                <a:schemeClr val="tx1"/>
              </a:solidFill>
              <a:latin typeface="楷体" panose="02010609060101010101" pitchFamily="49" charset="-122"/>
              <a:ea typeface="楷体" panose="02010609060101010101" pitchFamily="49" charset="-122"/>
            </a:endParaRPr>
          </a:p>
        </p:txBody>
      </p:sp>
      <p:sp>
        <p:nvSpPr>
          <p:cNvPr id="33" name="圆角矩形 32"/>
          <p:cNvSpPr/>
          <p:nvPr/>
        </p:nvSpPr>
        <p:spPr>
          <a:xfrm>
            <a:off x="6449616" y="4991101"/>
            <a:ext cx="99655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自学测试</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42" name="圆角矩形 41"/>
          <p:cNvSpPr/>
          <p:nvPr/>
        </p:nvSpPr>
        <p:spPr>
          <a:xfrm>
            <a:off x="4895850" y="3243262"/>
            <a:ext cx="1058466" cy="51077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微视频</a:t>
            </a:r>
            <a:r>
              <a:rPr lang="en-US" altLang="zh-CN" b="1" dirty="0">
                <a:solidFill>
                  <a:schemeClr val="tx1"/>
                </a:solidFill>
                <a:latin typeface="楷体" panose="02010609060101010101" pitchFamily="49" charset="-122"/>
                <a:ea typeface="楷体" panose="02010609060101010101" pitchFamily="49" charset="-122"/>
              </a:rPr>
              <a:t>3</a:t>
            </a:r>
          </a:p>
        </p:txBody>
      </p:sp>
      <p:sp>
        <p:nvSpPr>
          <p:cNvPr id="22539" name="文本框 132">
            <a:hlinkClick r:id="rId2" action="ppaction://hlinkfile"/>
          </p:cNvPr>
          <p:cNvSpPr txBox="1">
            <a:spLocks noChangeArrowheads="1"/>
          </p:cNvSpPr>
          <p:nvPr/>
        </p:nvSpPr>
        <p:spPr bwMode="auto">
          <a:xfrm>
            <a:off x="7986713" y="2872979"/>
            <a:ext cx="569387"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课例</a:t>
            </a:r>
          </a:p>
        </p:txBody>
      </p:sp>
      <p:sp>
        <p:nvSpPr>
          <p:cNvPr id="53" name="圆角矩形 52"/>
          <p:cNvSpPr/>
          <p:nvPr/>
        </p:nvSpPr>
        <p:spPr>
          <a:xfrm>
            <a:off x="6254354" y="3325417"/>
            <a:ext cx="1173956" cy="37385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进阶练习</a:t>
            </a:r>
          </a:p>
        </p:txBody>
      </p:sp>
      <p:sp>
        <p:nvSpPr>
          <p:cNvPr id="54" name="圆角矩形 53"/>
          <p:cNvSpPr/>
          <p:nvPr/>
        </p:nvSpPr>
        <p:spPr>
          <a:xfrm>
            <a:off x="5087541" y="4970860"/>
            <a:ext cx="99655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知识梳理</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41" name="矩形 40"/>
          <p:cNvSpPr/>
          <p:nvPr/>
        </p:nvSpPr>
        <p:spPr>
          <a:xfrm>
            <a:off x="1038226" y="2521744"/>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sp>
        <p:nvSpPr>
          <p:cNvPr id="43" name="矩形 42"/>
          <p:cNvSpPr/>
          <p:nvPr/>
        </p:nvSpPr>
        <p:spPr>
          <a:xfrm>
            <a:off x="1042988" y="4822031"/>
            <a:ext cx="142041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cxnSp>
        <p:nvCxnSpPr>
          <p:cNvPr id="44" name="直接连接符 43"/>
          <p:cNvCxnSpPr/>
          <p:nvPr/>
        </p:nvCxnSpPr>
        <p:spPr>
          <a:xfrm flipH="1">
            <a:off x="2069306" y="1718073"/>
            <a:ext cx="10716"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3458767" y="1751410"/>
            <a:ext cx="1071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833938" y="1729979"/>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244829" y="1696642"/>
            <a:ext cx="1071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 name="曲线连接符 9"/>
          <p:cNvCxnSpPr>
            <a:endCxn id="22539" idx="1"/>
          </p:cNvCxnSpPr>
          <p:nvPr/>
        </p:nvCxnSpPr>
        <p:spPr>
          <a:xfrm flipV="1">
            <a:off x="7330679" y="3034562"/>
            <a:ext cx="656034" cy="526598"/>
          </a:xfrm>
          <a:prstGeom prst="curved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任意多边形 1"/>
          <p:cNvSpPr/>
          <p:nvPr/>
        </p:nvSpPr>
        <p:spPr>
          <a:xfrm>
            <a:off x="2924176" y="2296716"/>
            <a:ext cx="4488656" cy="1949053"/>
          </a:xfrm>
          <a:custGeom>
            <a:avLst/>
            <a:gdLst>
              <a:gd name="connsiteX0" fmla="*/ 349624 w 5983941"/>
              <a:gd name="connsiteY0" fmla="*/ 1658255 h 2599595"/>
              <a:gd name="connsiteX1" fmla="*/ 0 w 5983941"/>
              <a:gd name="connsiteY1" fmla="*/ 770749 h 2599595"/>
              <a:gd name="connsiteX2" fmla="*/ 349624 w 5983941"/>
              <a:gd name="connsiteY2" fmla="*/ 152184 h 2599595"/>
              <a:gd name="connsiteX3" fmla="*/ 1250577 w 5983941"/>
              <a:gd name="connsiteY3" fmla="*/ 125290 h 2599595"/>
              <a:gd name="connsiteX4" fmla="*/ 2420471 w 5983941"/>
              <a:gd name="connsiteY4" fmla="*/ 1591019 h 2599595"/>
              <a:gd name="connsiteX5" fmla="*/ 3805518 w 5983941"/>
              <a:gd name="connsiteY5" fmla="*/ 2599549 h 2599595"/>
              <a:gd name="connsiteX6" fmla="*/ 4141694 w 5983941"/>
              <a:gd name="connsiteY6" fmla="*/ 1631361 h 2599595"/>
              <a:gd name="connsiteX7" fmla="*/ 5150224 w 5983941"/>
              <a:gd name="connsiteY7" fmla="*/ 1053137 h 2599595"/>
              <a:gd name="connsiteX8" fmla="*/ 5983941 w 5983941"/>
              <a:gd name="connsiteY8" fmla="*/ 1658255 h 2599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3941" h="2599595">
                <a:moveTo>
                  <a:pt x="349624" y="1658255"/>
                </a:moveTo>
                <a:cubicBezTo>
                  <a:pt x="174812" y="1340008"/>
                  <a:pt x="0" y="1021761"/>
                  <a:pt x="0" y="770749"/>
                </a:cubicBezTo>
                <a:cubicBezTo>
                  <a:pt x="0" y="519737"/>
                  <a:pt x="141195" y="259760"/>
                  <a:pt x="349624" y="152184"/>
                </a:cubicBezTo>
                <a:cubicBezTo>
                  <a:pt x="558053" y="44608"/>
                  <a:pt x="905436" y="-114516"/>
                  <a:pt x="1250577" y="125290"/>
                </a:cubicBezTo>
                <a:cubicBezTo>
                  <a:pt x="1595718" y="365096"/>
                  <a:pt x="1994647" y="1178642"/>
                  <a:pt x="2420471" y="1591019"/>
                </a:cubicBezTo>
                <a:cubicBezTo>
                  <a:pt x="2846295" y="2003396"/>
                  <a:pt x="3518648" y="2592825"/>
                  <a:pt x="3805518" y="2599549"/>
                </a:cubicBezTo>
                <a:cubicBezTo>
                  <a:pt x="4092388" y="2606273"/>
                  <a:pt x="3917576" y="1889096"/>
                  <a:pt x="4141694" y="1631361"/>
                </a:cubicBezTo>
                <a:cubicBezTo>
                  <a:pt x="4365812" y="1373626"/>
                  <a:pt x="4843183" y="1048655"/>
                  <a:pt x="5150224" y="1053137"/>
                </a:cubicBezTo>
                <a:cubicBezTo>
                  <a:pt x="5457265" y="1057619"/>
                  <a:pt x="5720603" y="1357937"/>
                  <a:pt x="5983941" y="165825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文本框 33"/>
          <p:cNvSpPr txBox="1"/>
          <p:nvPr/>
        </p:nvSpPr>
        <p:spPr>
          <a:xfrm>
            <a:off x="336947" y="922735"/>
            <a:ext cx="6936514" cy="715581"/>
          </a:xfrm>
          <a:prstGeom prst="rect">
            <a:avLst/>
          </a:prstGeom>
          <a:noFill/>
        </p:spPr>
        <p:txBody>
          <a:bodyPr wrap="none">
            <a:spAutoFit/>
          </a:bodyPr>
          <a:lstStyle/>
          <a:p>
            <a:pPr fontAlgn="auto">
              <a:spcBef>
                <a:spcPts val="0"/>
              </a:spcBef>
              <a:spcAft>
                <a:spcPts val="0"/>
              </a:spcAft>
              <a:defRPr/>
            </a:pPr>
            <a:r>
              <a:rPr lang="zh-CN" altLang="en-US" sz="40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初中化学</a:t>
            </a:r>
            <a:r>
              <a:rPr lang="en-US" altLang="zh-CN" sz="40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40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二氧化碳的制取</a:t>
            </a:r>
            <a:r>
              <a:rPr lang="en-US" altLang="zh-CN" sz="40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endParaRPr lang="zh-CN" altLang="en-US" sz="405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sp>
        <p:nvSpPr>
          <p:cNvPr id="48" name="椭圆 47"/>
          <p:cNvSpPr/>
          <p:nvPr/>
        </p:nvSpPr>
        <p:spPr>
          <a:xfrm>
            <a:off x="3117056" y="2316957"/>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49" name="椭圆 48"/>
          <p:cNvSpPr/>
          <p:nvPr/>
        </p:nvSpPr>
        <p:spPr>
          <a:xfrm>
            <a:off x="3134916" y="3477817"/>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2" name="椭圆 51"/>
          <p:cNvSpPr/>
          <p:nvPr/>
        </p:nvSpPr>
        <p:spPr>
          <a:xfrm>
            <a:off x="4648200" y="3462338"/>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6" name="椭圆 55"/>
          <p:cNvSpPr/>
          <p:nvPr/>
        </p:nvSpPr>
        <p:spPr>
          <a:xfrm>
            <a:off x="5941219" y="3454004"/>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9" name="椭圆 58"/>
          <p:cNvSpPr/>
          <p:nvPr/>
        </p:nvSpPr>
        <p:spPr>
          <a:xfrm>
            <a:off x="7331869" y="3486151"/>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Tree>
    <p:extLst>
      <p:ext uri="{BB962C8B-B14F-4D97-AF65-F5344CB8AC3E}">
        <p14:creationId xmlns:p14="http://schemas.microsoft.com/office/powerpoint/2010/main" val="33768549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a:off x="837010" y="4676775"/>
            <a:ext cx="6807994" cy="1007269"/>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38" name="圆角矩形 37"/>
          <p:cNvSpPr/>
          <p:nvPr/>
        </p:nvSpPr>
        <p:spPr>
          <a:xfrm>
            <a:off x="753666" y="1677591"/>
            <a:ext cx="6891338" cy="2795588"/>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15" name="圆角矩形 14"/>
          <p:cNvSpPr/>
          <p:nvPr/>
        </p:nvSpPr>
        <p:spPr>
          <a:xfrm>
            <a:off x="2140744" y="2792016"/>
            <a:ext cx="1031081" cy="28455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任务单</a:t>
            </a:r>
          </a:p>
        </p:txBody>
      </p:sp>
      <p:sp>
        <p:nvSpPr>
          <p:cNvPr id="17" name="圆角矩形 16"/>
          <p:cNvSpPr/>
          <p:nvPr/>
        </p:nvSpPr>
        <p:spPr>
          <a:xfrm>
            <a:off x="3420666" y="2110979"/>
            <a:ext cx="1156097" cy="46434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工具素材</a:t>
            </a:r>
          </a:p>
        </p:txBody>
      </p:sp>
      <p:sp>
        <p:nvSpPr>
          <p:cNvPr id="18" name="圆角矩形 17"/>
          <p:cNvSpPr/>
          <p:nvPr/>
        </p:nvSpPr>
        <p:spPr>
          <a:xfrm>
            <a:off x="2147887" y="4858941"/>
            <a:ext cx="1290638" cy="54173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任务</a:t>
            </a:r>
            <a:r>
              <a:rPr lang="en-US" altLang="zh-CN" sz="1500" b="1" dirty="0">
                <a:solidFill>
                  <a:schemeClr val="tx1"/>
                </a:solidFill>
                <a:latin typeface="黑体" panose="02010609060101010101" pitchFamily="49" charset="-122"/>
                <a:ea typeface="黑体" panose="02010609060101010101" pitchFamily="49" charset="-122"/>
              </a:rPr>
              <a:t>/</a:t>
            </a:r>
            <a:r>
              <a:rPr lang="zh-CN" altLang="en-US" sz="1500" b="1" dirty="0">
                <a:solidFill>
                  <a:schemeClr val="tx1"/>
                </a:solidFill>
                <a:latin typeface="黑体" panose="02010609060101010101" pitchFamily="49" charset="-122"/>
                <a:ea typeface="黑体" panose="02010609060101010101" pitchFamily="49" charset="-122"/>
              </a:rPr>
              <a:t>问题</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19" name="圆角矩形 18"/>
          <p:cNvSpPr/>
          <p:nvPr/>
        </p:nvSpPr>
        <p:spPr>
          <a:xfrm>
            <a:off x="3719512" y="4973241"/>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知识复习</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29" name="圆角矩形 28"/>
          <p:cNvSpPr/>
          <p:nvPr/>
        </p:nvSpPr>
        <p:spPr>
          <a:xfrm>
            <a:off x="3577829" y="3334942"/>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微视频（知识）</a:t>
            </a:r>
          </a:p>
        </p:txBody>
      </p:sp>
      <p:sp>
        <p:nvSpPr>
          <p:cNvPr id="33" name="圆角矩形 32"/>
          <p:cNvSpPr/>
          <p:nvPr/>
        </p:nvSpPr>
        <p:spPr>
          <a:xfrm>
            <a:off x="6449616" y="4991101"/>
            <a:ext cx="99655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自学测试</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42" name="圆角矩形 41"/>
          <p:cNvSpPr/>
          <p:nvPr/>
        </p:nvSpPr>
        <p:spPr>
          <a:xfrm>
            <a:off x="4895850" y="2658666"/>
            <a:ext cx="1058466" cy="510778"/>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微视频（方法）</a:t>
            </a:r>
            <a:endParaRPr lang="en-US" altLang="zh-CN" b="1" dirty="0">
              <a:solidFill>
                <a:schemeClr val="tx1"/>
              </a:solidFill>
              <a:latin typeface="楷体" panose="02010609060101010101" pitchFamily="49" charset="-122"/>
              <a:ea typeface="楷体" panose="02010609060101010101" pitchFamily="49" charset="-122"/>
            </a:endParaRPr>
          </a:p>
        </p:txBody>
      </p:sp>
      <p:sp>
        <p:nvSpPr>
          <p:cNvPr id="23563" name="文本框 132">
            <a:hlinkClick r:id="rId2" action="ppaction://hlinkfile"/>
          </p:cNvPr>
          <p:cNvSpPr txBox="1">
            <a:spLocks noChangeArrowheads="1"/>
          </p:cNvSpPr>
          <p:nvPr/>
        </p:nvSpPr>
        <p:spPr bwMode="auto">
          <a:xfrm>
            <a:off x="8004572" y="2316957"/>
            <a:ext cx="667170"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路径</a:t>
            </a:r>
            <a:r>
              <a:rPr lang="en-US" altLang="zh-CN" sz="1500" b="1">
                <a:solidFill>
                  <a:srgbClr val="00B050"/>
                </a:solidFill>
              </a:rPr>
              <a:t>2</a:t>
            </a:r>
            <a:endParaRPr lang="zh-CN" altLang="en-US" sz="1500" b="1">
              <a:solidFill>
                <a:srgbClr val="00B050"/>
              </a:solidFill>
            </a:endParaRPr>
          </a:p>
        </p:txBody>
      </p:sp>
      <p:sp>
        <p:nvSpPr>
          <p:cNvPr id="53" name="圆角矩形 52"/>
          <p:cNvSpPr/>
          <p:nvPr/>
        </p:nvSpPr>
        <p:spPr>
          <a:xfrm>
            <a:off x="6254354" y="2739629"/>
            <a:ext cx="1173956" cy="37385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进阶练习</a:t>
            </a:r>
          </a:p>
        </p:txBody>
      </p:sp>
      <p:sp>
        <p:nvSpPr>
          <p:cNvPr id="54" name="圆角矩形 53"/>
          <p:cNvSpPr/>
          <p:nvPr/>
        </p:nvSpPr>
        <p:spPr>
          <a:xfrm>
            <a:off x="5087541" y="4970860"/>
            <a:ext cx="99655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黑体" panose="02010609060101010101" pitchFamily="49" charset="-122"/>
                <a:ea typeface="黑体" panose="02010609060101010101" pitchFamily="49" charset="-122"/>
              </a:rPr>
              <a:t>知识梳理</a:t>
            </a:r>
            <a:endParaRPr lang="en-US" altLang="zh-CN" sz="1500" b="1" dirty="0">
              <a:solidFill>
                <a:schemeClr val="tx1"/>
              </a:solidFill>
              <a:latin typeface="黑体" panose="02010609060101010101" pitchFamily="49" charset="-122"/>
              <a:ea typeface="黑体" panose="02010609060101010101" pitchFamily="49" charset="-122"/>
            </a:endParaRPr>
          </a:p>
        </p:txBody>
      </p:sp>
      <p:sp>
        <p:nvSpPr>
          <p:cNvPr id="41" name="矩形 40"/>
          <p:cNvSpPr/>
          <p:nvPr/>
        </p:nvSpPr>
        <p:spPr>
          <a:xfrm>
            <a:off x="1038226" y="2521744"/>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sp>
        <p:nvSpPr>
          <p:cNvPr id="43" name="矩形 42"/>
          <p:cNvSpPr/>
          <p:nvPr/>
        </p:nvSpPr>
        <p:spPr>
          <a:xfrm>
            <a:off x="1042988" y="4822031"/>
            <a:ext cx="142041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cxnSp>
        <p:nvCxnSpPr>
          <p:cNvPr id="44" name="直接连接符 43"/>
          <p:cNvCxnSpPr/>
          <p:nvPr/>
        </p:nvCxnSpPr>
        <p:spPr>
          <a:xfrm flipH="1">
            <a:off x="2069306" y="1718073"/>
            <a:ext cx="10716"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a:off x="3458767" y="1751410"/>
            <a:ext cx="1071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4833938" y="1729979"/>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6244829" y="1696642"/>
            <a:ext cx="1071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0" name="曲线连接符 9"/>
          <p:cNvCxnSpPr>
            <a:stCxn id="3" idx="6"/>
          </p:cNvCxnSpPr>
          <p:nvPr/>
        </p:nvCxnSpPr>
        <p:spPr>
          <a:xfrm flipV="1">
            <a:off x="7330679" y="2438401"/>
            <a:ext cx="656034" cy="573881"/>
          </a:xfrm>
          <a:prstGeom prst="curvedConnector3">
            <a:avLst>
              <a:gd name="adj1" fmla="val 7024"/>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38137" y="800100"/>
            <a:ext cx="4801314" cy="784830"/>
          </a:xfrm>
          <a:prstGeom prst="rect">
            <a:avLst/>
          </a:prstGeom>
          <a:noFill/>
        </p:spPr>
        <p:txBody>
          <a:bodyPr wrap="none">
            <a:spAutoFit/>
          </a:bodyPr>
          <a:lstStyle/>
          <a:p>
            <a:pPr fontAlgn="auto">
              <a:spcBef>
                <a:spcPts val="0"/>
              </a:spcBef>
              <a:spcAft>
                <a:spcPts val="0"/>
              </a:spcAft>
              <a:defRPr/>
            </a:pPr>
            <a:r>
              <a:rPr lang="zh-CN" altLang="en-US"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小学音乐</a:t>
            </a:r>
            <a:r>
              <a:rPr lang="en-US" altLang="zh-CN"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唱名</a:t>
            </a:r>
            <a:r>
              <a:rPr lang="en-US" altLang="zh-CN" sz="45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endParaRPr lang="zh-CN" altLang="en-US" sz="3000" dirty="0">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sp>
        <p:nvSpPr>
          <p:cNvPr id="3" name="任意多边形 2"/>
          <p:cNvSpPr/>
          <p:nvPr/>
        </p:nvSpPr>
        <p:spPr>
          <a:xfrm>
            <a:off x="3207544" y="2322910"/>
            <a:ext cx="4123135" cy="1238250"/>
          </a:xfrm>
          <a:custGeom>
            <a:avLst/>
            <a:gdLst>
              <a:gd name="connsiteX0" fmla="*/ 0 w 5580529"/>
              <a:gd name="connsiteY0" fmla="*/ 859600 h 1640153"/>
              <a:gd name="connsiteX1" fmla="*/ 1371600 w 5580529"/>
              <a:gd name="connsiteY1" fmla="*/ 725130 h 1640153"/>
              <a:gd name="connsiteX2" fmla="*/ 1922929 w 5580529"/>
              <a:gd name="connsiteY2" fmla="*/ 66224 h 1640153"/>
              <a:gd name="connsiteX3" fmla="*/ 3550023 w 5580529"/>
              <a:gd name="connsiteY3" fmla="*/ 106565 h 1640153"/>
              <a:gd name="connsiteX4" fmla="*/ 3818964 w 5580529"/>
              <a:gd name="connsiteY4" fmla="*/ 805812 h 1640153"/>
              <a:gd name="connsiteX5" fmla="*/ 4491317 w 5580529"/>
              <a:gd name="connsiteY5" fmla="*/ 1639530 h 1640153"/>
              <a:gd name="connsiteX6" fmla="*/ 5580529 w 5580529"/>
              <a:gd name="connsiteY6" fmla="*/ 913389 h 164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0529" h="1640153">
                <a:moveTo>
                  <a:pt x="0" y="859600"/>
                </a:moveTo>
                <a:cubicBezTo>
                  <a:pt x="525556" y="858479"/>
                  <a:pt x="1051112" y="857359"/>
                  <a:pt x="1371600" y="725130"/>
                </a:cubicBezTo>
                <a:cubicBezTo>
                  <a:pt x="1692088" y="592901"/>
                  <a:pt x="1559859" y="169318"/>
                  <a:pt x="1922929" y="66224"/>
                </a:cubicBezTo>
                <a:cubicBezTo>
                  <a:pt x="2286000" y="-36870"/>
                  <a:pt x="3234017" y="-16700"/>
                  <a:pt x="3550023" y="106565"/>
                </a:cubicBezTo>
                <a:cubicBezTo>
                  <a:pt x="3866029" y="229830"/>
                  <a:pt x="3662082" y="550318"/>
                  <a:pt x="3818964" y="805812"/>
                </a:cubicBezTo>
                <a:cubicBezTo>
                  <a:pt x="3975846" y="1061306"/>
                  <a:pt x="4197723" y="1621601"/>
                  <a:pt x="4491317" y="1639530"/>
                </a:cubicBezTo>
                <a:cubicBezTo>
                  <a:pt x="4784911" y="1657459"/>
                  <a:pt x="5182720" y="1285424"/>
                  <a:pt x="5580529" y="913389"/>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p>
        </p:txBody>
      </p:sp>
      <p:sp>
        <p:nvSpPr>
          <p:cNvPr id="49" name="椭圆 48"/>
          <p:cNvSpPr/>
          <p:nvPr/>
        </p:nvSpPr>
        <p:spPr>
          <a:xfrm>
            <a:off x="3134916" y="2922985"/>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6" name="任意多边形 5"/>
          <p:cNvSpPr/>
          <p:nvPr/>
        </p:nvSpPr>
        <p:spPr>
          <a:xfrm>
            <a:off x="4442222" y="2366963"/>
            <a:ext cx="2980134" cy="1563291"/>
          </a:xfrm>
          <a:custGeom>
            <a:avLst/>
            <a:gdLst>
              <a:gd name="connsiteX0" fmla="*/ 369566 w 3973377"/>
              <a:gd name="connsiteY0" fmla="*/ 1522967 h 2083844"/>
              <a:gd name="connsiteX1" fmla="*/ 19942 w 3973377"/>
              <a:gd name="connsiteY1" fmla="*/ 1119556 h 2083844"/>
              <a:gd name="connsiteX2" fmla="*/ 154413 w 3973377"/>
              <a:gd name="connsiteY2" fmla="*/ 16897 h 2083844"/>
              <a:gd name="connsiteX3" fmla="*/ 1068813 w 3973377"/>
              <a:gd name="connsiteY3" fmla="*/ 2074297 h 2083844"/>
              <a:gd name="connsiteX4" fmla="*/ 2090789 w 3973377"/>
              <a:gd name="connsiteY4" fmla="*/ 756485 h 2083844"/>
              <a:gd name="connsiteX5" fmla="*/ 2964848 w 3973377"/>
              <a:gd name="connsiteY5" fmla="*/ 57238 h 2083844"/>
              <a:gd name="connsiteX6" fmla="*/ 3973377 w 3973377"/>
              <a:gd name="connsiteY6" fmla="*/ 877509 h 20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3377" h="2083844">
                <a:moveTo>
                  <a:pt x="369566" y="1522967"/>
                </a:moveTo>
                <a:cubicBezTo>
                  <a:pt x="212683" y="1446767"/>
                  <a:pt x="55801" y="1370568"/>
                  <a:pt x="19942" y="1119556"/>
                </a:cubicBezTo>
                <a:cubicBezTo>
                  <a:pt x="-15917" y="868544"/>
                  <a:pt x="-20399" y="-142227"/>
                  <a:pt x="154413" y="16897"/>
                </a:cubicBezTo>
                <a:cubicBezTo>
                  <a:pt x="329225" y="176020"/>
                  <a:pt x="746084" y="1951032"/>
                  <a:pt x="1068813" y="2074297"/>
                </a:cubicBezTo>
                <a:cubicBezTo>
                  <a:pt x="1391542" y="2197562"/>
                  <a:pt x="1774783" y="1092661"/>
                  <a:pt x="2090789" y="756485"/>
                </a:cubicBezTo>
                <a:cubicBezTo>
                  <a:pt x="2406795" y="420309"/>
                  <a:pt x="2651083" y="37067"/>
                  <a:pt x="2964848" y="57238"/>
                </a:cubicBezTo>
                <a:cubicBezTo>
                  <a:pt x="3278613" y="77409"/>
                  <a:pt x="3625995" y="477459"/>
                  <a:pt x="3973377" y="877509"/>
                </a:cubicBez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577" name="文本框 102">
            <a:hlinkClick r:id="rId3" action="ppaction://hlinkfile"/>
          </p:cNvPr>
          <p:cNvSpPr txBox="1">
            <a:spLocks noChangeArrowheads="1"/>
          </p:cNvSpPr>
          <p:nvPr/>
        </p:nvSpPr>
        <p:spPr bwMode="auto">
          <a:xfrm>
            <a:off x="7974806" y="3024188"/>
            <a:ext cx="667170" cy="32316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FF00FF"/>
                </a:solidFill>
              </a:rPr>
              <a:t>路径</a:t>
            </a:r>
            <a:r>
              <a:rPr lang="en-US" altLang="zh-CN" sz="1500" b="1">
                <a:solidFill>
                  <a:srgbClr val="FF00FF"/>
                </a:solidFill>
              </a:rPr>
              <a:t>1</a:t>
            </a:r>
            <a:endParaRPr lang="zh-CN" altLang="en-US" sz="1500" b="1">
              <a:solidFill>
                <a:srgbClr val="FF00FF"/>
              </a:solidFill>
            </a:endParaRPr>
          </a:p>
        </p:txBody>
      </p:sp>
      <p:cxnSp>
        <p:nvCxnSpPr>
          <p:cNvPr id="8" name="曲线连接符 7"/>
          <p:cNvCxnSpPr>
            <a:stCxn id="59" idx="5"/>
          </p:cNvCxnSpPr>
          <p:nvPr/>
        </p:nvCxnSpPr>
        <p:spPr>
          <a:xfrm rot="16200000" flipH="1">
            <a:off x="7584281" y="2846785"/>
            <a:ext cx="244079" cy="536972"/>
          </a:xfrm>
          <a:prstGeom prst="curvedConnector2">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529138" y="2316957"/>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2" name="椭圆 51"/>
          <p:cNvSpPr/>
          <p:nvPr/>
        </p:nvSpPr>
        <p:spPr>
          <a:xfrm>
            <a:off x="4648200" y="3462338"/>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6" name="椭圆 55"/>
          <p:cNvSpPr/>
          <p:nvPr/>
        </p:nvSpPr>
        <p:spPr>
          <a:xfrm>
            <a:off x="5941219" y="286821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59" name="椭圆 58"/>
          <p:cNvSpPr/>
          <p:nvPr/>
        </p:nvSpPr>
        <p:spPr>
          <a:xfrm>
            <a:off x="7331869" y="2901554"/>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Tree>
    <p:extLst>
      <p:ext uri="{BB962C8B-B14F-4D97-AF65-F5344CB8AC3E}">
        <p14:creationId xmlns:p14="http://schemas.microsoft.com/office/powerpoint/2010/main" val="15553166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圆角矩形 82"/>
          <p:cNvSpPr/>
          <p:nvPr/>
        </p:nvSpPr>
        <p:spPr>
          <a:xfrm>
            <a:off x="127398" y="1615678"/>
            <a:ext cx="8165306" cy="2794397"/>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67" name="圆角矩形 66"/>
          <p:cNvSpPr/>
          <p:nvPr/>
        </p:nvSpPr>
        <p:spPr>
          <a:xfrm>
            <a:off x="147637" y="4666060"/>
            <a:ext cx="8034338" cy="1008459"/>
          </a:xfrm>
          <a:prstGeom prst="round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zh-CN" altLang="en-US" b="1" dirty="0">
              <a:solidFill>
                <a:schemeClr val="tx1"/>
              </a:solidFill>
            </a:endParaRPr>
          </a:p>
        </p:txBody>
      </p:sp>
      <p:sp>
        <p:nvSpPr>
          <p:cNvPr id="18" name="圆角矩形 17"/>
          <p:cNvSpPr/>
          <p:nvPr/>
        </p:nvSpPr>
        <p:spPr>
          <a:xfrm>
            <a:off x="956072" y="4827985"/>
            <a:ext cx="1513284" cy="54173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任务</a:t>
            </a:r>
            <a:r>
              <a:rPr lang="en-US" altLang="zh-CN" sz="1500" b="1" dirty="0">
                <a:solidFill>
                  <a:schemeClr val="tx1"/>
                </a:solidFill>
                <a:latin typeface="微软雅黑" panose="020B0503020204020204" pitchFamily="34" charset="-122"/>
                <a:ea typeface="微软雅黑" panose="020B0503020204020204" pitchFamily="34" charset="-122"/>
              </a:rPr>
              <a:t>/</a:t>
            </a:r>
            <a:r>
              <a:rPr lang="zh-CN" altLang="en-US" sz="1500" b="1" dirty="0">
                <a:solidFill>
                  <a:schemeClr val="tx1"/>
                </a:solidFill>
                <a:latin typeface="微软雅黑" panose="020B0503020204020204" pitchFamily="34" charset="-122"/>
                <a:ea typeface="微软雅黑" panose="020B0503020204020204" pitchFamily="34" charset="-122"/>
              </a:rPr>
              <a:t>问题</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2653903" y="4962525"/>
            <a:ext cx="995363" cy="309563"/>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知识片</a:t>
            </a:r>
            <a:r>
              <a:rPr lang="en-US" altLang="zh-CN" sz="1500" b="1" dirty="0">
                <a:solidFill>
                  <a:schemeClr val="tx1"/>
                </a:solidFill>
                <a:latin typeface="微软雅黑" panose="020B0503020204020204" pitchFamily="34" charset="-122"/>
                <a:ea typeface="微软雅黑" panose="020B0503020204020204" pitchFamily="34" charset="-122"/>
              </a:rPr>
              <a:t>1</a:t>
            </a:r>
          </a:p>
        </p:txBody>
      </p:sp>
      <p:sp>
        <p:nvSpPr>
          <p:cNvPr id="33" name="圆角矩形 32"/>
          <p:cNvSpPr/>
          <p:nvPr/>
        </p:nvSpPr>
        <p:spPr>
          <a:xfrm>
            <a:off x="3892153" y="4948238"/>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知识片</a:t>
            </a:r>
            <a:r>
              <a:rPr lang="en-US" altLang="zh-CN" sz="1500" b="1" dirty="0">
                <a:solidFill>
                  <a:schemeClr val="tx1"/>
                </a:solidFill>
                <a:latin typeface="微软雅黑" panose="020B0503020204020204" pitchFamily="34" charset="-122"/>
                <a:ea typeface="微软雅黑" panose="020B0503020204020204" pitchFamily="34" charset="-122"/>
              </a:rPr>
              <a:t>2</a:t>
            </a:r>
          </a:p>
        </p:txBody>
      </p:sp>
      <p:sp>
        <p:nvSpPr>
          <p:cNvPr id="40" name="圆角矩形 39"/>
          <p:cNvSpPr/>
          <p:nvPr/>
        </p:nvSpPr>
        <p:spPr>
          <a:xfrm>
            <a:off x="5168504" y="4969669"/>
            <a:ext cx="865584" cy="35956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知识梳理</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与巩固</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6390085" y="4980385"/>
            <a:ext cx="865584" cy="359569"/>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知识梳理</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与测试</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sp>
        <p:nvSpPr>
          <p:cNvPr id="24585" name="文本框 66"/>
          <p:cNvSpPr txBox="1">
            <a:spLocks noChangeArrowheads="1"/>
          </p:cNvSpPr>
          <p:nvPr/>
        </p:nvSpPr>
        <p:spPr bwMode="auto">
          <a:xfrm>
            <a:off x="8484394" y="3232548"/>
            <a:ext cx="667170" cy="323165"/>
          </a:xfrm>
          <a:prstGeom prst="rect">
            <a:avLst/>
          </a:prstGeom>
          <a:noFill/>
          <a:ln w="381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70C0"/>
                </a:solidFill>
              </a:rPr>
              <a:t>路径</a:t>
            </a:r>
            <a:r>
              <a:rPr lang="en-US" altLang="zh-CN" sz="1500" b="1">
                <a:solidFill>
                  <a:srgbClr val="0070C0"/>
                </a:solidFill>
              </a:rPr>
              <a:t>1</a:t>
            </a:r>
            <a:endParaRPr lang="zh-CN" altLang="en-US" sz="1500" b="1">
              <a:solidFill>
                <a:srgbClr val="0070C0"/>
              </a:solidFill>
            </a:endParaRPr>
          </a:p>
        </p:txBody>
      </p:sp>
      <p:sp>
        <p:nvSpPr>
          <p:cNvPr id="24586" name="文本框 102"/>
          <p:cNvSpPr txBox="1">
            <a:spLocks noChangeArrowheads="1"/>
          </p:cNvSpPr>
          <p:nvPr/>
        </p:nvSpPr>
        <p:spPr bwMode="auto">
          <a:xfrm>
            <a:off x="8466535" y="2661048"/>
            <a:ext cx="667170" cy="323165"/>
          </a:xfrm>
          <a:prstGeom prst="rect">
            <a:avLst/>
          </a:prstGeom>
          <a:noFill/>
          <a:ln w="381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FF00FF"/>
                </a:solidFill>
              </a:rPr>
              <a:t>路径</a:t>
            </a:r>
            <a:r>
              <a:rPr lang="en-US" altLang="zh-CN" sz="1500" b="1">
                <a:solidFill>
                  <a:srgbClr val="FF00FF"/>
                </a:solidFill>
              </a:rPr>
              <a:t>2</a:t>
            </a:r>
            <a:endParaRPr lang="zh-CN" altLang="en-US" sz="1500" b="1">
              <a:solidFill>
                <a:srgbClr val="FF00FF"/>
              </a:solidFill>
            </a:endParaRPr>
          </a:p>
        </p:txBody>
      </p:sp>
      <p:sp>
        <p:nvSpPr>
          <p:cNvPr id="24587" name="文本框 132"/>
          <p:cNvSpPr txBox="1">
            <a:spLocks noChangeArrowheads="1"/>
          </p:cNvSpPr>
          <p:nvPr/>
        </p:nvSpPr>
        <p:spPr bwMode="auto">
          <a:xfrm>
            <a:off x="8471297" y="2096691"/>
            <a:ext cx="667170" cy="32316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1500" b="1">
                <a:solidFill>
                  <a:srgbClr val="00B050"/>
                </a:solidFill>
              </a:rPr>
              <a:t>路径</a:t>
            </a:r>
            <a:r>
              <a:rPr lang="en-US" altLang="zh-CN" sz="1500" b="1">
                <a:solidFill>
                  <a:srgbClr val="00B050"/>
                </a:solidFill>
              </a:rPr>
              <a:t>3</a:t>
            </a:r>
            <a:endParaRPr lang="zh-CN" altLang="en-US" sz="1500" b="1">
              <a:solidFill>
                <a:srgbClr val="00B050"/>
              </a:solidFill>
            </a:endParaRPr>
          </a:p>
        </p:txBody>
      </p:sp>
      <p:sp>
        <p:nvSpPr>
          <p:cNvPr id="71" name="矩形 70"/>
          <p:cNvSpPr/>
          <p:nvPr/>
        </p:nvSpPr>
        <p:spPr>
          <a:xfrm>
            <a:off x="400051" y="4785122"/>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环节                                  </a:t>
            </a:r>
          </a:p>
        </p:txBody>
      </p:sp>
      <p:sp>
        <p:nvSpPr>
          <p:cNvPr id="79" name="圆角矩形 78"/>
          <p:cNvSpPr/>
          <p:nvPr/>
        </p:nvSpPr>
        <p:spPr>
          <a:xfrm>
            <a:off x="7302103" y="4969669"/>
            <a:ext cx="995363" cy="308372"/>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拓展</a:t>
            </a:r>
            <a:endParaRPr lang="en-US" altLang="zh-CN" sz="1500" b="1" dirty="0">
              <a:solidFill>
                <a:schemeClr val="tx1"/>
              </a:solidFill>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1500" b="1" dirty="0">
                <a:solidFill>
                  <a:schemeClr val="tx1"/>
                </a:solidFill>
                <a:latin typeface="微软雅黑" panose="020B0503020204020204" pitchFamily="34" charset="-122"/>
                <a:ea typeface="微软雅黑" panose="020B0503020204020204" pitchFamily="34" charset="-122"/>
              </a:rPr>
              <a:t>延伸</a:t>
            </a:r>
            <a:endParaRPr lang="en-US" altLang="zh-CN" sz="1500" b="1" dirty="0">
              <a:solidFill>
                <a:schemeClr val="tx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flipH="1">
            <a:off x="1191817" y="1718073"/>
            <a:ext cx="1071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485776" y="2632472"/>
            <a:ext cx="1421606" cy="738664"/>
          </a:xfrm>
          <a:prstGeom prst="rect">
            <a:avLst/>
          </a:prstGeom>
        </p:spPr>
        <p:txBody>
          <a:bodyPr>
            <a:spAutoFit/>
          </a:bodyPr>
          <a:lstStyle/>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学习</a:t>
            </a:r>
            <a:endParaRPr lang="en-US" altLang="zh-CN" sz="2100" b="1" dirty="0">
              <a:solidFill>
                <a:schemeClr val="accent1">
                  <a:lumMod val="50000"/>
                </a:schemeClr>
              </a:solidFill>
              <a:latin typeface="楷体" panose="02010609060101010101" pitchFamily="49" charset="-122"/>
              <a:ea typeface="楷体" panose="02010609060101010101" pitchFamily="49" charset="-122"/>
            </a:endParaRPr>
          </a:p>
          <a:p>
            <a:pPr fontAlgn="auto">
              <a:spcBef>
                <a:spcPts val="0"/>
              </a:spcBef>
              <a:spcAft>
                <a:spcPts val="0"/>
              </a:spcAft>
              <a:defRPr/>
            </a:pPr>
            <a:r>
              <a:rPr lang="zh-CN" altLang="en-US" sz="2100" b="1" dirty="0">
                <a:solidFill>
                  <a:schemeClr val="accent1">
                    <a:lumMod val="50000"/>
                  </a:schemeClr>
                </a:solidFill>
                <a:latin typeface="楷体" panose="02010609060101010101" pitchFamily="49" charset="-122"/>
                <a:ea typeface="楷体" panose="02010609060101010101" pitchFamily="49" charset="-122"/>
              </a:rPr>
              <a:t>资源                                  </a:t>
            </a:r>
          </a:p>
        </p:txBody>
      </p:sp>
      <p:cxnSp>
        <p:nvCxnSpPr>
          <p:cNvPr id="84" name="直接连接符 83"/>
          <p:cNvCxnSpPr/>
          <p:nvPr/>
        </p:nvCxnSpPr>
        <p:spPr>
          <a:xfrm flipH="1">
            <a:off x="2476500" y="1731169"/>
            <a:ext cx="10716"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3757613" y="1751410"/>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998244" y="1731169"/>
            <a:ext cx="9525"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6178154" y="1751410"/>
            <a:ext cx="9525" cy="3945731"/>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7286625" y="1710928"/>
            <a:ext cx="10716" cy="39469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248967" y="1881188"/>
            <a:ext cx="1031081" cy="29646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问题资料</a:t>
            </a:r>
          </a:p>
        </p:txBody>
      </p:sp>
      <p:sp>
        <p:nvSpPr>
          <p:cNvPr id="12" name="圆角矩形 11"/>
          <p:cNvSpPr/>
          <p:nvPr/>
        </p:nvSpPr>
        <p:spPr>
          <a:xfrm>
            <a:off x="1238250" y="2937273"/>
            <a:ext cx="1029891" cy="29646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总任务单</a:t>
            </a:r>
          </a:p>
        </p:txBody>
      </p:sp>
      <p:sp>
        <p:nvSpPr>
          <p:cNvPr id="13" name="圆角矩形 12"/>
          <p:cNvSpPr/>
          <p:nvPr/>
        </p:nvSpPr>
        <p:spPr>
          <a:xfrm>
            <a:off x="1228726" y="3889773"/>
            <a:ext cx="1031081" cy="296465"/>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微课</a:t>
            </a:r>
          </a:p>
        </p:txBody>
      </p:sp>
      <p:sp>
        <p:nvSpPr>
          <p:cNvPr id="20" name="圆角矩形 19"/>
          <p:cNvSpPr/>
          <p:nvPr/>
        </p:nvSpPr>
        <p:spPr>
          <a:xfrm>
            <a:off x="2380060" y="3661173"/>
            <a:ext cx="137755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过关测试题</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27" name="圆角矩形 26"/>
          <p:cNvSpPr/>
          <p:nvPr/>
        </p:nvSpPr>
        <p:spPr>
          <a:xfrm>
            <a:off x="3798094" y="1770460"/>
            <a:ext cx="1031081" cy="4452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子问题</a:t>
            </a:r>
            <a:r>
              <a:rPr lang="en-US" altLang="zh-CN" sz="1650" b="1" dirty="0">
                <a:solidFill>
                  <a:schemeClr val="tx1"/>
                </a:solidFill>
                <a:latin typeface="楷体" panose="02010609060101010101" pitchFamily="49" charset="-122"/>
                <a:ea typeface="楷体" panose="02010609060101010101" pitchFamily="49" charset="-122"/>
              </a:rPr>
              <a:t>2/</a:t>
            </a: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28" name="圆角矩形 27"/>
          <p:cNvSpPr/>
          <p:nvPr/>
        </p:nvSpPr>
        <p:spPr>
          <a:xfrm>
            <a:off x="3694510" y="2590801"/>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sp>
        <p:nvSpPr>
          <p:cNvPr id="31" name="圆角矩形 30"/>
          <p:cNvSpPr/>
          <p:nvPr/>
        </p:nvSpPr>
        <p:spPr>
          <a:xfrm>
            <a:off x="2465785" y="4154092"/>
            <a:ext cx="118586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梳理工具</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38" name="圆角矩形 37"/>
          <p:cNvSpPr/>
          <p:nvPr/>
        </p:nvSpPr>
        <p:spPr>
          <a:xfrm>
            <a:off x="4943475" y="2413397"/>
            <a:ext cx="1038225" cy="29884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知识梳理</a:t>
            </a:r>
          </a:p>
        </p:txBody>
      </p:sp>
      <p:sp>
        <p:nvSpPr>
          <p:cNvPr id="42" name="圆角矩形 41"/>
          <p:cNvSpPr/>
          <p:nvPr/>
        </p:nvSpPr>
        <p:spPr>
          <a:xfrm>
            <a:off x="6175773" y="2396728"/>
            <a:ext cx="812006" cy="29884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习题</a:t>
            </a:r>
          </a:p>
        </p:txBody>
      </p:sp>
      <p:sp>
        <p:nvSpPr>
          <p:cNvPr id="43" name="圆角矩形 42"/>
          <p:cNvSpPr/>
          <p:nvPr/>
        </p:nvSpPr>
        <p:spPr>
          <a:xfrm>
            <a:off x="6217444" y="3462338"/>
            <a:ext cx="814388"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47" name="圆角矩形 46"/>
          <p:cNvSpPr/>
          <p:nvPr/>
        </p:nvSpPr>
        <p:spPr>
          <a:xfrm>
            <a:off x="7259241" y="3509963"/>
            <a:ext cx="814388"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p:txBody>
      </p:sp>
      <p:sp>
        <p:nvSpPr>
          <p:cNvPr id="108" name="圆角矩形 107"/>
          <p:cNvSpPr/>
          <p:nvPr/>
        </p:nvSpPr>
        <p:spPr>
          <a:xfrm>
            <a:off x="3663554" y="3663554"/>
            <a:ext cx="1377553"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过关测试题</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10" name="椭圆 109"/>
          <p:cNvSpPr/>
          <p:nvPr/>
        </p:nvSpPr>
        <p:spPr>
          <a:xfrm>
            <a:off x="4854179" y="195976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4" name="椭圆 113"/>
          <p:cNvSpPr/>
          <p:nvPr/>
        </p:nvSpPr>
        <p:spPr>
          <a:xfrm>
            <a:off x="4933950" y="3749279"/>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6" name="椭圆 115"/>
          <p:cNvSpPr/>
          <p:nvPr/>
        </p:nvSpPr>
        <p:spPr>
          <a:xfrm>
            <a:off x="4894660" y="4245769"/>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7" name="椭圆 116"/>
          <p:cNvSpPr/>
          <p:nvPr/>
        </p:nvSpPr>
        <p:spPr>
          <a:xfrm>
            <a:off x="5993606" y="2530079"/>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cxnSp>
        <p:nvCxnSpPr>
          <p:cNvPr id="26" name="曲线连接符 25"/>
          <p:cNvCxnSpPr>
            <a:endCxn id="24585" idx="1"/>
          </p:cNvCxnSpPr>
          <p:nvPr/>
        </p:nvCxnSpPr>
        <p:spPr>
          <a:xfrm flipV="1">
            <a:off x="8168879" y="3394131"/>
            <a:ext cx="315515" cy="256327"/>
          </a:xfrm>
          <a:prstGeom prst="curvedConnector3">
            <a:avLst>
              <a:gd name="adj1" fmla="val 50000"/>
            </a:avLst>
          </a:prstGeom>
          <a:ln w="38100">
            <a:solidFill>
              <a:srgbClr val="3366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曲线连接符 58"/>
          <p:cNvCxnSpPr>
            <a:stCxn id="64" idx="5"/>
            <a:endCxn id="24586" idx="1"/>
          </p:cNvCxnSpPr>
          <p:nvPr/>
        </p:nvCxnSpPr>
        <p:spPr>
          <a:xfrm rot="16200000" flipH="1">
            <a:off x="7592585" y="1948681"/>
            <a:ext cx="237012" cy="1510888"/>
          </a:xfrm>
          <a:prstGeom prst="curvedConnector2">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35" name="任意多边形 134"/>
          <p:cNvSpPr/>
          <p:nvPr/>
        </p:nvSpPr>
        <p:spPr>
          <a:xfrm>
            <a:off x="2125267" y="1995488"/>
            <a:ext cx="4793456" cy="2078831"/>
          </a:xfrm>
          <a:custGeom>
            <a:avLst/>
            <a:gdLst>
              <a:gd name="connsiteX0" fmla="*/ 191558 w 6390652"/>
              <a:gd name="connsiteY0" fmla="*/ 2772554 h 2772554"/>
              <a:gd name="connsiteX1" fmla="*/ 178111 w 6390652"/>
              <a:gd name="connsiteY1" fmla="*/ 836177 h 2772554"/>
              <a:gd name="connsiteX2" fmla="*/ 2074146 w 6390652"/>
              <a:gd name="connsiteY2" fmla="*/ 2460 h 2772554"/>
              <a:gd name="connsiteX3" fmla="*/ 2033805 w 6390652"/>
              <a:gd name="connsiteY3" fmla="*/ 1064777 h 2772554"/>
              <a:gd name="connsiteX4" fmla="*/ 3432299 w 6390652"/>
              <a:gd name="connsiteY4" fmla="*/ 1333718 h 2772554"/>
              <a:gd name="connsiteX5" fmla="*/ 3741582 w 6390652"/>
              <a:gd name="connsiteY5" fmla="*/ 1737130 h 2772554"/>
              <a:gd name="connsiteX6" fmla="*/ 4723217 w 6390652"/>
              <a:gd name="connsiteY6" fmla="*/ 1575766 h 2772554"/>
              <a:gd name="connsiteX7" fmla="*/ 5126629 w 6390652"/>
              <a:gd name="connsiteY7" fmla="*/ 2275013 h 2772554"/>
              <a:gd name="connsiteX8" fmla="*/ 5920005 w 6390652"/>
              <a:gd name="connsiteY8" fmla="*/ 1790918 h 2772554"/>
              <a:gd name="connsiteX9" fmla="*/ 6390652 w 6390652"/>
              <a:gd name="connsiteY9" fmla="*/ 742048 h 2772554"/>
              <a:gd name="connsiteX10" fmla="*/ 6390652 w 6390652"/>
              <a:gd name="connsiteY10" fmla="*/ 742048 h 277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652" h="2772554">
                <a:moveTo>
                  <a:pt x="191558" y="2772554"/>
                </a:moveTo>
                <a:cubicBezTo>
                  <a:pt x="27952" y="2035206"/>
                  <a:pt x="-135654" y="1297859"/>
                  <a:pt x="178111" y="836177"/>
                </a:cubicBezTo>
                <a:cubicBezTo>
                  <a:pt x="491876" y="374495"/>
                  <a:pt x="1764864" y="-35640"/>
                  <a:pt x="2074146" y="2460"/>
                </a:cubicBezTo>
                <a:cubicBezTo>
                  <a:pt x="2383428" y="40560"/>
                  <a:pt x="1807446" y="842901"/>
                  <a:pt x="2033805" y="1064777"/>
                </a:cubicBezTo>
                <a:cubicBezTo>
                  <a:pt x="2260164" y="1286653"/>
                  <a:pt x="3147670" y="1221659"/>
                  <a:pt x="3432299" y="1333718"/>
                </a:cubicBezTo>
                <a:cubicBezTo>
                  <a:pt x="3716928" y="1445777"/>
                  <a:pt x="3526429" y="1696789"/>
                  <a:pt x="3741582" y="1737130"/>
                </a:cubicBezTo>
                <a:cubicBezTo>
                  <a:pt x="3956735" y="1777471"/>
                  <a:pt x="4492376" y="1486119"/>
                  <a:pt x="4723217" y="1575766"/>
                </a:cubicBezTo>
                <a:cubicBezTo>
                  <a:pt x="4954058" y="1665413"/>
                  <a:pt x="4927164" y="2239154"/>
                  <a:pt x="5126629" y="2275013"/>
                </a:cubicBezTo>
                <a:cubicBezTo>
                  <a:pt x="5326094" y="2310872"/>
                  <a:pt x="5709335" y="2046412"/>
                  <a:pt x="5920005" y="1790918"/>
                </a:cubicBezTo>
                <a:cubicBezTo>
                  <a:pt x="6130676" y="1535424"/>
                  <a:pt x="6390652" y="742048"/>
                  <a:pt x="6390652" y="742048"/>
                </a:cubicBezTo>
                <a:lnTo>
                  <a:pt x="6390652" y="742048"/>
                </a:ln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37" name="曲线连接符 136"/>
          <p:cNvCxnSpPr/>
          <p:nvPr/>
        </p:nvCxnSpPr>
        <p:spPr>
          <a:xfrm flipV="1">
            <a:off x="6918722" y="2228850"/>
            <a:ext cx="1576388" cy="322660"/>
          </a:xfrm>
          <a:prstGeom prst="curvedConnector3">
            <a:avLst>
              <a:gd name="adj1" fmla="val 4488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1" name="椭圆 90"/>
          <p:cNvSpPr/>
          <p:nvPr/>
        </p:nvSpPr>
        <p:spPr>
          <a:xfrm>
            <a:off x="2277666" y="1985963"/>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96" name="椭圆 95"/>
          <p:cNvSpPr/>
          <p:nvPr/>
        </p:nvSpPr>
        <p:spPr>
          <a:xfrm>
            <a:off x="2218135" y="399692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11" name="椭圆 110"/>
          <p:cNvSpPr/>
          <p:nvPr/>
        </p:nvSpPr>
        <p:spPr>
          <a:xfrm>
            <a:off x="4833938" y="2701529"/>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34" name="任意多边形 133"/>
          <p:cNvSpPr/>
          <p:nvPr/>
        </p:nvSpPr>
        <p:spPr>
          <a:xfrm>
            <a:off x="2359819" y="2057400"/>
            <a:ext cx="5829300" cy="2253854"/>
          </a:xfrm>
          <a:custGeom>
            <a:avLst/>
            <a:gdLst>
              <a:gd name="connsiteX0" fmla="*/ 0 w 7772400"/>
              <a:gd name="connsiteY0" fmla="*/ 0 h 3005147"/>
              <a:gd name="connsiteX1" fmla="*/ 457200 w 7772400"/>
              <a:gd name="connsiteY1" fmla="*/ 1344706 h 3005147"/>
              <a:gd name="connsiteX2" fmla="*/ 1721223 w 7772400"/>
              <a:gd name="connsiteY2" fmla="*/ 1694329 h 3005147"/>
              <a:gd name="connsiteX3" fmla="*/ 2393576 w 7772400"/>
              <a:gd name="connsiteY3" fmla="*/ 1290918 h 3005147"/>
              <a:gd name="connsiteX4" fmla="*/ 3429000 w 7772400"/>
              <a:gd name="connsiteY4" fmla="*/ 1667435 h 3005147"/>
              <a:gd name="connsiteX5" fmla="*/ 4316506 w 7772400"/>
              <a:gd name="connsiteY5" fmla="*/ 2998694 h 3005147"/>
              <a:gd name="connsiteX6" fmla="*/ 6373906 w 7772400"/>
              <a:gd name="connsiteY6" fmla="*/ 2111188 h 3005147"/>
              <a:gd name="connsiteX7" fmla="*/ 6091517 w 7772400"/>
              <a:gd name="connsiteY7" fmla="*/ 699247 h 3005147"/>
              <a:gd name="connsiteX8" fmla="*/ 6925235 w 7772400"/>
              <a:gd name="connsiteY8" fmla="*/ 1680882 h 3005147"/>
              <a:gd name="connsiteX9" fmla="*/ 7772400 w 7772400"/>
              <a:gd name="connsiteY9" fmla="*/ 2151529 h 3005147"/>
              <a:gd name="connsiteX10" fmla="*/ 7772400 w 7772400"/>
              <a:gd name="connsiteY10" fmla="*/ 2151529 h 300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72400" h="3005147">
                <a:moveTo>
                  <a:pt x="0" y="0"/>
                </a:moveTo>
                <a:cubicBezTo>
                  <a:pt x="85165" y="531159"/>
                  <a:pt x="170330" y="1062318"/>
                  <a:pt x="457200" y="1344706"/>
                </a:cubicBezTo>
                <a:cubicBezTo>
                  <a:pt x="744071" y="1627094"/>
                  <a:pt x="1398494" y="1703294"/>
                  <a:pt x="1721223" y="1694329"/>
                </a:cubicBezTo>
                <a:cubicBezTo>
                  <a:pt x="2043952" y="1685364"/>
                  <a:pt x="2108947" y="1295400"/>
                  <a:pt x="2393576" y="1290918"/>
                </a:cubicBezTo>
                <a:cubicBezTo>
                  <a:pt x="2678206" y="1286436"/>
                  <a:pt x="3108512" y="1382806"/>
                  <a:pt x="3429000" y="1667435"/>
                </a:cubicBezTo>
                <a:cubicBezTo>
                  <a:pt x="3749488" y="1952064"/>
                  <a:pt x="3825688" y="2924735"/>
                  <a:pt x="4316506" y="2998694"/>
                </a:cubicBezTo>
                <a:cubicBezTo>
                  <a:pt x="4807324" y="3072653"/>
                  <a:pt x="6078071" y="2494429"/>
                  <a:pt x="6373906" y="2111188"/>
                </a:cubicBezTo>
                <a:cubicBezTo>
                  <a:pt x="6669741" y="1727947"/>
                  <a:pt x="5999629" y="770965"/>
                  <a:pt x="6091517" y="699247"/>
                </a:cubicBezTo>
                <a:cubicBezTo>
                  <a:pt x="6183405" y="627529"/>
                  <a:pt x="6645088" y="1438835"/>
                  <a:pt x="6925235" y="1680882"/>
                </a:cubicBezTo>
                <a:cubicBezTo>
                  <a:pt x="7205382" y="1922929"/>
                  <a:pt x="7772400" y="2151529"/>
                  <a:pt x="7772400" y="2151529"/>
                </a:cubicBezTo>
                <a:lnTo>
                  <a:pt x="7772400" y="2151529"/>
                </a:lnTo>
              </a:path>
            </a:pathLst>
          </a:custGeom>
          <a:noFill/>
          <a:ln w="38100">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1" name="椭圆 100"/>
          <p:cNvSpPr/>
          <p:nvPr/>
        </p:nvSpPr>
        <p:spPr>
          <a:xfrm>
            <a:off x="3579019" y="3250407"/>
            <a:ext cx="12263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29" name="圆角矩形 28"/>
          <p:cNvSpPr/>
          <p:nvPr/>
        </p:nvSpPr>
        <p:spPr>
          <a:xfrm>
            <a:off x="3726657" y="3131344"/>
            <a:ext cx="1031081" cy="27979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16" name="圆角矩形 15"/>
          <p:cNvSpPr/>
          <p:nvPr/>
        </p:nvSpPr>
        <p:spPr>
          <a:xfrm>
            <a:off x="2522935" y="2584848"/>
            <a:ext cx="1031081"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工具素材</a:t>
            </a:r>
          </a:p>
        </p:txBody>
      </p:sp>
      <p:sp>
        <p:nvSpPr>
          <p:cNvPr id="17" name="圆角矩形 16"/>
          <p:cNvSpPr/>
          <p:nvPr/>
        </p:nvSpPr>
        <p:spPr>
          <a:xfrm>
            <a:off x="2478882" y="3146822"/>
            <a:ext cx="1031081" cy="279797"/>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39" name="圆角矩形 38"/>
          <p:cNvSpPr/>
          <p:nvPr/>
        </p:nvSpPr>
        <p:spPr>
          <a:xfrm>
            <a:off x="4936332" y="3492104"/>
            <a:ext cx="1050131" cy="5595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微视频</a:t>
            </a:r>
            <a:endParaRPr lang="en-US" altLang="zh-CN" sz="1650" b="1" dirty="0">
              <a:solidFill>
                <a:schemeClr val="tx1"/>
              </a:solidFill>
              <a:latin typeface="楷体" panose="02010609060101010101" pitchFamily="49" charset="-122"/>
              <a:ea typeface="楷体" panose="02010609060101010101" pitchFamily="49" charset="-122"/>
            </a:endParaRPr>
          </a:p>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教师解读</a:t>
            </a:r>
            <a:endParaRPr lang="en-US" altLang="zh-CN" b="1" dirty="0">
              <a:solidFill>
                <a:schemeClr val="tx1"/>
              </a:solidFill>
              <a:latin typeface="楷体" panose="02010609060101010101" pitchFamily="49" charset="-122"/>
              <a:ea typeface="楷体" panose="02010609060101010101" pitchFamily="49" charset="-122"/>
            </a:endParaRPr>
          </a:p>
          <a:p>
            <a:pPr algn="ctr" fontAlgn="auto">
              <a:spcBef>
                <a:spcPts val="0"/>
              </a:spcBef>
              <a:spcAft>
                <a:spcPts val="0"/>
              </a:spcAft>
              <a:defRPr/>
            </a:pPr>
            <a:r>
              <a:rPr lang="zh-CN" altLang="en-US" b="1" dirty="0">
                <a:solidFill>
                  <a:schemeClr val="tx1"/>
                </a:solidFill>
                <a:latin typeface="楷体" panose="02010609060101010101" pitchFamily="49" charset="-122"/>
                <a:ea typeface="楷体" panose="02010609060101010101" pitchFamily="49" charset="-122"/>
              </a:rPr>
              <a:t>学生解读</a:t>
            </a:r>
          </a:p>
        </p:txBody>
      </p:sp>
      <p:sp>
        <p:nvSpPr>
          <p:cNvPr id="119" name="椭圆 118"/>
          <p:cNvSpPr/>
          <p:nvPr/>
        </p:nvSpPr>
        <p:spPr>
          <a:xfrm>
            <a:off x="5911454" y="3618310"/>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22" name="椭圆 121"/>
          <p:cNvSpPr/>
          <p:nvPr/>
        </p:nvSpPr>
        <p:spPr>
          <a:xfrm>
            <a:off x="7061597" y="3592117"/>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24" name="椭圆 123"/>
          <p:cNvSpPr/>
          <p:nvPr/>
        </p:nvSpPr>
        <p:spPr>
          <a:xfrm>
            <a:off x="8098631" y="3596879"/>
            <a:ext cx="123825"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3" name="文本框 2"/>
          <p:cNvSpPr txBox="1">
            <a:spLocks noChangeArrowheads="1"/>
          </p:cNvSpPr>
          <p:nvPr/>
        </p:nvSpPr>
        <p:spPr bwMode="auto">
          <a:xfrm>
            <a:off x="2613423" y="1047750"/>
            <a:ext cx="11299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500" b="1">
                <a:solidFill>
                  <a:srgbClr val="BC14C0"/>
                </a:solidFill>
              </a:rPr>
              <a:t>探究式学习</a:t>
            </a:r>
          </a:p>
        </p:txBody>
      </p:sp>
      <p:sp>
        <p:nvSpPr>
          <p:cNvPr id="66" name="文本框 65"/>
          <p:cNvSpPr txBox="1">
            <a:spLocks noChangeArrowheads="1"/>
          </p:cNvSpPr>
          <p:nvPr/>
        </p:nvSpPr>
        <p:spPr bwMode="auto">
          <a:xfrm>
            <a:off x="4452938" y="1052513"/>
            <a:ext cx="11310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1500" b="1">
                <a:solidFill>
                  <a:srgbClr val="FF0000"/>
                </a:solidFill>
              </a:rPr>
              <a:t>混合式学习</a:t>
            </a:r>
          </a:p>
        </p:txBody>
      </p:sp>
      <p:sp>
        <p:nvSpPr>
          <p:cNvPr id="4" name="任意多边形 3"/>
          <p:cNvSpPr/>
          <p:nvPr/>
        </p:nvSpPr>
        <p:spPr>
          <a:xfrm>
            <a:off x="2339579" y="2016919"/>
            <a:ext cx="1301353" cy="1089422"/>
          </a:xfrm>
          <a:custGeom>
            <a:avLst/>
            <a:gdLst>
              <a:gd name="connsiteX0" fmla="*/ 0 w 1734670"/>
              <a:gd name="connsiteY0" fmla="*/ 1452282 h 1452282"/>
              <a:gd name="connsiteX1" fmla="*/ 389964 w 1734670"/>
              <a:gd name="connsiteY1" fmla="*/ 524435 h 1452282"/>
              <a:gd name="connsiteX2" fmla="*/ 1237129 w 1734670"/>
              <a:gd name="connsiteY2" fmla="*/ 726141 h 1452282"/>
              <a:gd name="connsiteX3" fmla="*/ 1734670 w 1734670"/>
              <a:gd name="connsiteY3" fmla="*/ 0 h 1452282"/>
              <a:gd name="connsiteX4" fmla="*/ 1734670 w 1734670"/>
              <a:gd name="connsiteY4" fmla="*/ 0 h 145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670" h="1452282">
                <a:moveTo>
                  <a:pt x="0" y="1452282"/>
                </a:moveTo>
                <a:cubicBezTo>
                  <a:pt x="91888" y="1048870"/>
                  <a:pt x="183776" y="645458"/>
                  <a:pt x="389964" y="524435"/>
                </a:cubicBezTo>
                <a:cubicBezTo>
                  <a:pt x="596152" y="403412"/>
                  <a:pt x="1013011" y="813547"/>
                  <a:pt x="1237129" y="726141"/>
                </a:cubicBezTo>
                <a:cubicBezTo>
                  <a:pt x="1461247" y="638735"/>
                  <a:pt x="1734670" y="0"/>
                  <a:pt x="1734670" y="0"/>
                </a:cubicBezTo>
                <a:lnTo>
                  <a:pt x="1734670" y="0"/>
                </a:ln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任意多边形 4"/>
          <p:cNvSpPr/>
          <p:nvPr/>
        </p:nvSpPr>
        <p:spPr>
          <a:xfrm>
            <a:off x="3676650" y="2027635"/>
            <a:ext cx="261938" cy="2299097"/>
          </a:xfrm>
          <a:custGeom>
            <a:avLst/>
            <a:gdLst>
              <a:gd name="connsiteX0" fmla="*/ 0 w 350030"/>
              <a:gd name="connsiteY0" fmla="*/ 0 h 3065929"/>
              <a:gd name="connsiteX1" fmla="*/ 268942 w 350030"/>
              <a:gd name="connsiteY1" fmla="*/ 510988 h 3065929"/>
              <a:gd name="connsiteX2" fmla="*/ 26894 w 350030"/>
              <a:gd name="connsiteY2" fmla="*/ 981635 h 3065929"/>
              <a:gd name="connsiteX3" fmla="*/ 336177 w 350030"/>
              <a:gd name="connsiteY3" fmla="*/ 1963270 h 3065929"/>
              <a:gd name="connsiteX4" fmla="*/ 134471 w 350030"/>
              <a:gd name="connsiteY4" fmla="*/ 2380129 h 3065929"/>
              <a:gd name="connsiteX5" fmla="*/ 349624 w 350030"/>
              <a:gd name="connsiteY5" fmla="*/ 2716306 h 3065929"/>
              <a:gd name="connsiteX6" fmla="*/ 67236 w 350030"/>
              <a:gd name="connsiteY6" fmla="*/ 3065929 h 30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30" h="3065929">
                <a:moveTo>
                  <a:pt x="0" y="0"/>
                </a:moveTo>
                <a:cubicBezTo>
                  <a:pt x="132230" y="173691"/>
                  <a:pt x="264460" y="347382"/>
                  <a:pt x="268942" y="510988"/>
                </a:cubicBezTo>
                <a:cubicBezTo>
                  <a:pt x="273424" y="674594"/>
                  <a:pt x="15688" y="739588"/>
                  <a:pt x="26894" y="981635"/>
                </a:cubicBezTo>
                <a:cubicBezTo>
                  <a:pt x="38100" y="1223682"/>
                  <a:pt x="318248" y="1730188"/>
                  <a:pt x="336177" y="1963270"/>
                </a:cubicBezTo>
                <a:cubicBezTo>
                  <a:pt x="354106" y="2196352"/>
                  <a:pt x="132230" y="2254623"/>
                  <a:pt x="134471" y="2380129"/>
                </a:cubicBezTo>
                <a:cubicBezTo>
                  <a:pt x="136712" y="2505635"/>
                  <a:pt x="360830" y="2602006"/>
                  <a:pt x="349624" y="2716306"/>
                </a:cubicBezTo>
                <a:cubicBezTo>
                  <a:pt x="338418" y="2830606"/>
                  <a:pt x="202827" y="2948267"/>
                  <a:pt x="67236" y="3065929"/>
                </a:cubicBez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任意多边形 6"/>
          <p:cNvSpPr/>
          <p:nvPr/>
        </p:nvSpPr>
        <p:spPr>
          <a:xfrm>
            <a:off x="3690938" y="2097881"/>
            <a:ext cx="3248025" cy="2228850"/>
          </a:xfrm>
          <a:custGeom>
            <a:avLst/>
            <a:gdLst>
              <a:gd name="connsiteX0" fmla="*/ 0 w 4329952"/>
              <a:gd name="connsiteY0" fmla="*/ 2971987 h 2971987"/>
              <a:gd name="connsiteX1" fmla="*/ 1062317 w 4329952"/>
              <a:gd name="connsiteY1" fmla="*/ 2555128 h 2971987"/>
              <a:gd name="connsiteX2" fmla="*/ 1627094 w 4329952"/>
              <a:gd name="connsiteY2" fmla="*/ 1586940 h 2971987"/>
              <a:gd name="connsiteX3" fmla="*/ 2689411 w 4329952"/>
              <a:gd name="connsiteY3" fmla="*/ 1102846 h 2971987"/>
              <a:gd name="connsiteX4" fmla="*/ 3200400 w 4329952"/>
              <a:gd name="connsiteY4" fmla="*/ 672540 h 2971987"/>
              <a:gd name="connsiteX5" fmla="*/ 4034117 w 4329952"/>
              <a:gd name="connsiteY5" fmla="*/ 187 h 2971987"/>
              <a:gd name="connsiteX6" fmla="*/ 4329952 w 4329952"/>
              <a:gd name="connsiteY6" fmla="*/ 618752 h 297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9952" h="2971987">
                <a:moveTo>
                  <a:pt x="0" y="2971987"/>
                </a:moveTo>
                <a:cubicBezTo>
                  <a:pt x="395567" y="2878978"/>
                  <a:pt x="791135" y="2785969"/>
                  <a:pt x="1062317" y="2555128"/>
                </a:cubicBezTo>
                <a:cubicBezTo>
                  <a:pt x="1333499" y="2324287"/>
                  <a:pt x="1355912" y="1828987"/>
                  <a:pt x="1627094" y="1586940"/>
                </a:cubicBezTo>
                <a:cubicBezTo>
                  <a:pt x="1898276" y="1344893"/>
                  <a:pt x="2427193" y="1255246"/>
                  <a:pt x="2689411" y="1102846"/>
                </a:cubicBezTo>
                <a:cubicBezTo>
                  <a:pt x="2951629" y="950446"/>
                  <a:pt x="2976282" y="856316"/>
                  <a:pt x="3200400" y="672540"/>
                </a:cubicBezTo>
                <a:cubicBezTo>
                  <a:pt x="3424518" y="488763"/>
                  <a:pt x="3845858" y="9152"/>
                  <a:pt x="4034117" y="187"/>
                </a:cubicBezTo>
                <a:cubicBezTo>
                  <a:pt x="4222376" y="-8778"/>
                  <a:pt x="4276164" y="304987"/>
                  <a:pt x="4329952" y="618752"/>
                </a:cubicBezTo>
              </a:path>
            </a:pathLst>
          </a:cu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4" name="椭圆 63"/>
          <p:cNvSpPr/>
          <p:nvPr/>
        </p:nvSpPr>
        <p:spPr>
          <a:xfrm>
            <a:off x="6837760" y="2486026"/>
            <a:ext cx="138113" cy="1166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13" name="椭圆 112"/>
          <p:cNvSpPr/>
          <p:nvPr/>
        </p:nvSpPr>
        <p:spPr>
          <a:xfrm>
            <a:off x="4854179" y="3236119"/>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03" name="椭圆 102"/>
          <p:cNvSpPr/>
          <p:nvPr/>
        </p:nvSpPr>
        <p:spPr>
          <a:xfrm>
            <a:off x="3646885" y="376713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95" name="椭圆 94"/>
          <p:cNvSpPr/>
          <p:nvPr/>
        </p:nvSpPr>
        <p:spPr>
          <a:xfrm>
            <a:off x="2277666" y="3031331"/>
            <a:ext cx="122634" cy="10001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5" name="圆角矩形 14"/>
          <p:cNvSpPr/>
          <p:nvPr/>
        </p:nvSpPr>
        <p:spPr>
          <a:xfrm>
            <a:off x="2519362" y="1778794"/>
            <a:ext cx="1053704" cy="445294"/>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子问题</a:t>
            </a:r>
            <a:r>
              <a:rPr lang="en-US" altLang="zh-CN" sz="1650" b="1" dirty="0">
                <a:solidFill>
                  <a:schemeClr val="tx1"/>
                </a:solidFill>
                <a:latin typeface="楷体" panose="02010609060101010101" pitchFamily="49" charset="-122"/>
                <a:ea typeface="楷体" panose="02010609060101010101" pitchFamily="49" charset="-122"/>
              </a:rPr>
              <a:t>1/</a:t>
            </a:r>
          </a:p>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任务</a:t>
            </a:r>
            <a:r>
              <a:rPr lang="en-US" altLang="zh-CN" sz="1650" b="1" dirty="0">
                <a:solidFill>
                  <a:schemeClr val="tx1"/>
                </a:solidFill>
                <a:latin typeface="楷体" panose="02010609060101010101" pitchFamily="49" charset="-122"/>
                <a:ea typeface="楷体" panose="02010609060101010101" pitchFamily="49" charset="-122"/>
              </a:rPr>
              <a:t>1</a:t>
            </a:r>
            <a:endParaRPr lang="zh-CN" altLang="en-US" sz="1650" b="1" dirty="0">
              <a:solidFill>
                <a:schemeClr val="tx1"/>
              </a:solidFill>
              <a:latin typeface="楷体" panose="02010609060101010101" pitchFamily="49" charset="-122"/>
              <a:ea typeface="楷体" panose="02010609060101010101" pitchFamily="49" charset="-122"/>
            </a:endParaRPr>
          </a:p>
        </p:txBody>
      </p:sp>
      <p:sp>
        <p:nvSpPr>
          <p:cNvPr id="99" name="椭圆 98"/>
          <p:cNvSpPr/>
          <p:nvPr/>
        </p:nvSpPr>
        <p:spPr>
          <a:xfrm>
            <a:off x="3599260" y="270033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68" name="任意多边形 67"/>
          <p:cNvSpPr/>
          <p:nvPr/>
        </p:nvSpPr>
        <p:spPr>
          <a:xfrm>
            <a:off x="3687366" y="2027635"/>
            <a:ext cx="261938" cy="2299097"/>
          </a:xfrm>
          <a:custGeom>
            <a:avLst/>
            <a:gdLst>
              <a:gd name="connsiteX0" fmla="*/ 0 w 350030"/>
              <a:gd name="connsiteY0" fmla="*/ 0 h 3065929"/>
              <a:gd name="connsiteX1" fmla="*/ 268942 w 350030"/>
              <a:gd name="connsiteY1" fmla="*/ 510988 h 3065929"/>
              <a:gd name="connsiteX2" fmla="*/ 26894 w 350030"/>
              <a:gd name="connsiteY2" fmla="*/ 981635 h 3065929"/>
              <a:gd name="connsiteX3" fmla="*/ 336177 w 350030"/>
              <a:gd name="connsiteY3" fmla="*/ 1963270 h 3065929"/>
              <a:gd name="connsiteX4" fmla="*/ 134471 w 350030"/>
              <a:gd name="connsiteY4" fmla="*/ 2380129 h 3065929"/>
              <a:gd name="connsiteX5" fmla="*/ 349624 w 350030"/>
              <a:gd name="connsiteY5" fmla="*/ 2716306 h 3065929"/>
              <a:gd name="connsiteX6" fmla="*/ 67236 w 350030"/>
              <a:gd name="connsiteY6" fmla="*/ 3065929 h 306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30" h="3065929">
                <a:moveTo>
                  <a:pt x="0" y="0"/>
                </a:moveTo>
                <a:cubicBezTo>
                  <a:pt x="132230" y="173691"/>
                  <a:pt x="264460" y="347382"/>
                  <a:pt x="268942" y="510988"/>
                </a:cubicBezTo>
                <a:cubicBezTo>
                  <a:pt x="273424" y="674594"/>
                  <a:pt x="15688" y="739588"/>
                  <a:pt x="26894" y="981635"/>
                </a:cubicBezTo>
                <a:cubicBezTo>
                  <a:pt x="38100" y="1223682"/>
                  <a:pt x="318248" y="1730188"/>
                  <a:pt x="336177" y="1963270"/>
                </a:cubicBezTo>
                <a:cubicBezTo>
                  <a:pt x="354106" y="2196352"/>
                  <a:pt x="132230" y="2254623"/>
                  <a:pt x="134471" y="2380129"/>
                </a:cubicBezTo>
                <a:cubicBezTo>
                  <a:pt x="136712" y="2505635"/>
                  <a:pt x="360830" y="2602006"/>
                  <a:pt x="349624" y="2716306"/>
                </a:cubicBezTo>
                <a:cubicBezTo>
                  <a:pt x="338418" y="2830606"/>
                  <a:pt x="202827" y="2948267"/>
                  <a:pt x="67236" y="306592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8" name="椭圆 97"/>
          <p:cNvSpPr/>
          <p:nvPr/>
        </p:nvSpPr>
        <p:spPr>
          <a:xfrm>
            <a:off x="3589735" y="1960960"/>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102" name="椭圆 101"/>
          <p:cNvSpPr/>
          <p:nvPr/>
        </p:nvSpPr>
        <p:spPr>
          <a:xfrm>
            <a:off x="3620691" y="4262438"/>
            <a:ext cx="122634" cy="10715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500">
              <a:solidFill>
                <a:schemeClr val="bg1"/>
              </a:solidFill>
            </a:endParaRPr>
          </a:p>
        </p:txBody>
      </p:sp>
      <p:sp>
        <p:nvSpPr>
          <p:cNvPr id="32" name="圆角矩形 31"/>
          <p:cNvSpPr/>
          <p:nvPr/>
        </p:nvSpPr>
        <p:spPr>
          <a:xfrm>
            <a:off x="3726657" y="4151710"/>
            <a:ext cx="1116806" cy="278606"/>
          </a:xfrm>
          <a:prstGeom prst="roundRect">
            <a:avLst/>
          </a:prstGeom>
          <a:no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650" b="1" dirty="0">
                <a:solidFill>
                  <a:schemeClr val="tx1"/>
                </a:solidFill>
                <a:latin typeface="楷体" panose="02010609060101010101" pitchFamily="49" charset="-122"/>
                <a:ea typeface="楷体" panose="02010609060101010101" pitchFamily="49" charset="-122"/>
              </a:rPr>
              <a:t>梳理工具</a:t>
            </a:r>
            <a:r>
              <a:rPr lang="en-US" altLang="zh-CN" sz="1650" b="1" dirty="0">
                <a:solidFill>
                  <a:schemeClr val="tx1"/>
                </a:solidFill>
                <a:latin typeface="楷体" panose="02010609060101010101" pitchFamily="49" charset="-122"/>
                <a:ea typeface="楷体" panose="02010609060101010101" pitchFamily="49" charset="-122"/>
              </a:rPr>
              <a:t>2</a:t>
            </a:r>
            <a:endParaRPr lang="zh-CN" altLang="en-US" sz="1650" b="1" dirty="0">
              <a:solidFill>
                <a:schemeClr val="tx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958301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任意多边形 34"/>
          <p:cNvSpPr>
            <a:spLocks noEditPoints="1"/>
          </p:cNvSpPr>
          <p:nvPr/>
        </p:nvSpPr>
        <p:spPr bwMode="gray">
          <a:xfrm>
            <a:off x="6679339" y="5157192"/>
            <a:ext cx="2432628" cy="1616521"/>
          </a:xfrm>
          <a:custGeom>
            <a:avLst/>
            <a:gdLst>
              <a:gd name="T0" fmla="*/ 2147483647 w 3482"/>
              <a:gd name="T1" fmla="*/ 2147483647 h 2308"/>
              <a:gd name="T2" fmla="*/ 2147483647 w 3482"/>
              <a:gd name="T3" fmla="*/ 2147483647 h 2308"/>
              <a:gd name="T4" fmla="*/ 2147483647 w 3482"/>
              <a:gd name="T5" fmla="*/ 2147483647 h 2308"/>
              <a:gd name="T6" fmla="*/ 2147483647 w 3482"/>
              <a:gd name="T7" fmla="*/ 2147483647 h 2308"/>
              <a:gd name="T8" fmla="*/ 2147483647 w 3482"/>
              <a:gd name="T9" fmla="*/ 2147483647 h 2308"/>
              <a:gd name="T10" fmla="*/ 2147483647 w 3482"/>
              <a:gd name="T11" fmla="*/ 2147483647 h 2308"/>
              <a:gd name="T12" fmla="*/ 2147483647 w 3482"/>
              <a:gd name="T13" fmla="*/ 2147483647 h 2308"/>
              <a:gd name="T14" fmla="*/ 2147483647 w 3482"/>
              <a:gd name="T15" fmla="*/ 2147483647 h 2308"/>
              <a:gd name="T16" fmla="*/ 2147483647 w 3482"/>
              <a:gd name="T17" fmla="*/ 2147483647 h 2308"/>
              <a:gd name="T18" fmla="*/ 2147483647 w 3482"/>
              <a:gd name="T19" fmla="*/ 2147483647 h 2308"/>
              <a:gd name="T20" fmla="*/ 2147483647 w 3482"/>
              <a:gd name="T21" fmla="*/ 2147483647 h 2308"/>
              <a:gd name="T22" fmla="*/ 2147483647 w 3482"/>
              <a:gd name="T23" fmla="*/ 2147483647 h 2308"/>
              <a:gd name="T24" fmla="*/ 2147483647 w 3482"/>
              <a:gd name="T25" fmla="*/ 2147483647 h 2308"/>
              <a:gd name="T26" fmla="*/ 2147483647 w 3482"/>
              <a:gd name="T27" fmla="*/ 2147483647 h 2308"/>
              <a:gd name="T28" fmla="*/ 2147483647 w 3482"/>
              <a:gd name="T29" fmla="*/ 2147483647 h 2308"/>
              <a:gd name="T30" fmla="*/ 2147483647 w 3482"/>
              <a:gd name="T31" fmla="*/ 2147483647 h 2308"/>
              <a:gd name="T32" fmla="*/ 2147483647 w 3482"/>
              <a:gd name="T33" fmla="*/ 2147483647 h 2308"/>
              <a:gd name="T34" fmla="*/ 2147483647 w 3482"/>
              <a:gd name="T35" fmla="*/ 2147483647 h 2308"/>
              <a:gd name="T36" fmla="*/ 2147483647 w 3482"/>
              <a:gd name="T37" fmla="*/ 2147483647 h 2308"/>
              <a:gd name="T38" fmla="*/ 2147483647 w 3482"/>
              <a:gd name="T39" fmla="*/ 2147483647 h 2308"/>
              <a:gd name="T40" fmla="*/ 2147483647 w 3482"/>
              <a:gd name="T41" fmla="*/ 2147483647 h 2308"/>
              <a:gd name="T42" fmla="*/ 2147483647 w 3482"/>
              <a:gd name="T43" fmla="*/ 2147483647 h 2308"/>
              <a:gd name="T44" fmla="*/ 2147483647 w 3482"/>
              <a:gd name="T45" fmla="*/ 2147483647 h 2308"/>
              <a:gd name="T46" fmla="*/ 2147483647 w 3482"/>
              <a:gd name="T47" fmla="*/ 2147483647 h 2308"/>
              <a:gd name="T48" fmla="*/ 2147483647 w 3482"/>
              <a:gd name="T49" fmla="*/ 2147483647 h 2308"/>
              <a:gd name="T50" fmla="*/ 2147483647 w 3482"/>
              <a:gd name="T51" fmla="*/ 2147483647 h 2308"/>
              <a:gd name="T52" fmla="*/ 2147483647 w 3482"/>
              <a:gd name="T53" fmla="*/ 2147483647 h 2308"/>
              <a:gd name="T54" fmla="*/ 2147483647 w 3482"/>
              <a:gd name="T55" fmla="*/ 2147483647 h 2308"/>
              <a:gd name="T56" fmla="*/ 2147483647 w 3482"/>
              <a:gd name="T57" fmla="*/ 2147483647 h 2308"/>
              <a:gd name="T58" fmla="*/ 2147483647 w 3482"/>
              <a:gd name="T59" fmla="*/ 2147483647 h 2308"/>
              <a:gd name="T60" fmla="*/ 2147483647 w 3482"/>
              <a:gd name="T61" fmla="*/ 2147483647 h 2308"/>
              <a:gd name="T62" fmla="*/ 2147483647 w 3482"/>
              <a:gd name="T63" fmla="*/ 2147483647 h 2308"/>
              <a:gd name="T64" fmla="*/ 2147483647 w 3482"/>
              <a:gd name="T65" fmla="*/ 2147483647 h 2308"/>
              <a:gd name="T66" fmla="*/ 2147483647 w 3482"/>
              <a:gd name="T67" fmla="*/ 2147483647 h 2308"/>
              <a:gd name="T68" fmla="*/ 2147483647 w 3482"/>
              <a:gd name="T69" fmla="*/ 2147483647 h 2308"/>
              <a:gd name="T70" fmla="*/ 2147483647 w 3482"/>
              <a:gd name="T71" fmla="*/ 2147483647 h 2308"/>
              <a:gd name="T72" fmla="*/ 2147483647 w 3482"/>
              <a:gd name="T73" fmla="*/ 2147483647 h 2308"/>
              <a:gd name="T74" fmla="*/ 2147483647 w 3482"/>
              <a:gd name="T75" fmla="*/ 2147483647 h 2308"/>
              <a:gd name="T76" fmla="*/ 2147483647 w 3482"/>
              <a:gd name="T77" fmla="*/ 2147483647 h 2308"/>
              <a:gd name="T78" fmla="*/ 2147483647 w 3482"/>
              <a:gd name="T79" fmla="*/ 2147483647 h 2308"/>
              <a:gd name="T80" fmla="*/ 2147483647 w 3482"/>
              <a:gd name="T81" fmla="*/ 2147483647 h 2308"/>
              <a:gd name="T82" fmla="*/ 2147483647 w 3482"/>
              <a:gd name="T83" fmla="*/ 2147483647 h 2308"/>
              <a:gd name="T84" fmla="*/ 2147483647 w 3482"/>
              <a:gd name="T85" fmla="*/ 2147483647 h 2308"/>
              <a:gd name="T86" fmla="*/ 2147483647 w 3482"/>
              <a:gd name="T87" fmla="*/ 2147483647 h 2308"/>
              <a:gd name="T88" fmla="*/ 2147483647 w 3482"/>
              <a:gd name="T89" fmla="*/ 2147483647 h 2308"/>
              <a:gd name="T90" fmla="*/ 2147483647 w 3482"/>
              <a:gd name="T91" fmla="*/ 2147483647 h 2308"/>
              <a:gd name="T92" fmla="*/ 2147483647 w 3482"/>
              <a:gd name="T93" fmla="*/ 2147483647 h 2308"/>
              <a:gd name="T94" fmla="*/ 2147483647 w 3482"/>
              <a:gd name="T95" fmla="*/ 2147483647 h 2308"/>
              <a:gd name="T96" fmla="*/ 2147483647 w 3482"/>
              <a:gd name="T97" fmla="*/ 2147483647 h 2308"/>
              <a:gd name="T98" fmla="*/ 2147483647 w 3482"/>
              <a:gd name="T99" fmla="*/ 2147483647 h 2308"/>
              <a:gd name="T100" fmla="*/ 2147483647 w 3482"/>
              <a:gd name="T101" fmla="*/ 2147483647 h 2308"/>
              <a:gd name="T102" fmla="*/ 2147483647 w 3482"/>
              <a:gd name="T103" fmla="*/ 2147483647 h 2308"/>
              <a:gd name="T104" fmla="*/ 2147483647 w 3482"/>
              <a:gd name="T105" fmla="*/ 2147483647 h 2308"/>
              <a:gd name="T106" fmla="*/ 2147483647 w 3482"/>
              <a:gd name="T107" fmla="*/ 2147483647 h 2308"/>
              <a:gd name="T108" fmla="*/ 2147483647 w 3482"/>
              <a:gd name="T109" fmla="*/ 2147483647 h 2308"/>
              <a:gd name="T110" fmla="*/ 2147483647 w 3482"/>
              <a:gd name="T111" fmla="*/ 2147483647 h 2308"/>
              <a:gd name="T112" fmla="*/ 2147483647 w 3482"/>
              <a:gd name="T113" fmla="*/ 2147483647 h 2308"/>
              <a:gd name="T114" fmla="*/ 2147483647 w 3482"/>
              <a:gd name="T115" fmla="*/ 2147483647 h 2308"/>
              <a:gd name="T116" fmla="*/ 2147483647 w 3482"/>
              <a:gd name="T117" fmla="*/ 2147483647 h 2308"/>
              <a:gd name="T118" fmla="*/ 2147483647 w 3482"/>
              <a:gd name="T119" fmla="*/ 2147483647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2"/>
              <a:gd name="T181" fmla="*/ 0 h 2308"/>
              <a:gd name="T182" fmla="*/ 3482 w 3482"/>
              <a:gd name="T183" fmla="*/ 2308 h 2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a:solidFill>
              <a:schemeClr val="bg1"/>
            </a:solidFill>
            <a:round/>
            <a:headEnd/>
            <a:tailEnd/>
          </a:ln>
        </p:spPr>
        <p:txBody>
          <a:bodyPr/>
          <a:lstStyle/>
          <a:p>
            <a:endParaRPr lang="zh-CN" altLang="en-US"/>
          </a:p>
        </p:txBody>
      </p:sp>
      <p:sp>
        <p:nvSpPr>
          <p:cNvPr id="28" name="Rectangle 2"/>
          <p:cNvSpPr txBox="1">
            <a:spLocks noChangeArrowheads="1"/>
          </p:cNvSpPr>
          <p:nvPr/>
        </p:nvSpPr>
        <p:spPr bwMode="auto">
          <a:xfrm>
            <a:off x="539552" y="1052736"/>
            <a:ext cx="8424937"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一、微课的界定与应用方向</a:t>
            </a:r>
            <a:endParaRPr lang="en-US" altLang="zh-CN" sz="2800" b="1" dirty="0" smtClean="0">
              <a:solidFill>
                <a:srgbClr val="002060"/>
              </a:solidFill>
              <a:latin typeface="黑体" pitchFamily="49" charset="-122"/>
              <a:ea typeface="黑体" pitchFamily="49" charset="-122"/>
              <a:cs typeface="华文楷体"/>
            </a:endParaRPr>
          </a:p>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二、微课资源的设计依据与思路</a:t>
            </a:r>
            <a:endParaRPr lang="en-US" altLang="zh-CN" sz="2800" b="1" dirty="0" smtClean="0">
              <a:solidFill>
                <a:srgbClr val="002060"/>
              </a:solidFill>
              <a:latin typeface="黑体" pitchFamily="49" charset="-122"/>
              <a:ea typeface="黑体" pitchFamily="49" charset="-122"/>
              <a:cs typeface="华文楷体"/>
            </a:endParaRPr>
          </a:p>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三、微课资源的建设类别与应用组织方式</a:t>
            </a:r>
            <a:endParaRPr lang="en-US" altLang="zh-CN" sz="2800" b="1" dirty="0" smtClean="0">
              <a:solidFill>
                <a:srgbClr val="002060"/>
              </a:solidFill>
              <a:latin typeface="黑体" pitchFamily="49" charset="-122"/>
              <a:ea typeface="黑体" pitchFamily="49" charset="-122"/>
              <a:cs typeface="华文楷体"/>
            </a:endParaRPr>
          </a:p>
        </p:txBody>
      </p:sp>
    </p:spTree>
    <p:extLst>
      <p:ext uri="{BB962C8B-B14F-4D97-AF65-F5344CB8AC3E}">
        <p14:creationId xmlns:p14="http://schemas.microsoft.com/office/powerpoint/2010/main" val="40820145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124744"/>
            <a:ext cx="8712968" cy="5112568"/>
          </a:xfrm>
        </p:spPr>
        <p:txBody>
          <a:bodyPr/>
          <a:lstStyle/>
          <a:p>
            <a:pPr marL="0" lvl="0" indent="0">
              <a:lnSpc>
                <a:spcPct val="150000"/>
              </a:lnSpc>
              <a:buNone/>
            </a:pPr>
            <a:r>
              <a:rPr lang="en-US" altLang="zh-CN" b="1" dirty="0" smtClean="0">
                <a:solidFill>
                  <a:srgbClr val="0070C0"/>
                </a:solidFill>
              </a:rPr>
              <a:t>1.</a:t>
            </a:r>
            <a:r>
              <a:rPr lang="zh-CN" altLang="en-US" b="1" dirty="0" smtClean="0">
                <a:solidFill>
                  <a:srgbClr val="0070C0"/>
                </a:solidFill>
              </a:rPr>
              <a:t>转变观念，统一认识。</a:t>
            </a:r>
            <a:endParaRPr lang="en-US" altLang="zh-CN" dirty="0" smtClean="0"/>
          </a:p>
          <a:p>
            <a:pPr lvl="0">
              <a:lnSpc>
                <a:spcPct val="150000"/>
              </a:lnSpc>
              <a:buFont typeface="Wingdings" panose="05000000000000000000" pitchFamily="2" charset="2"/>
              <a:buChar char="ü"/>
            </a:pPr>
            <a:r>
              <a:rPr lang="zh-CN" altLang="zh-CN" b="1" dirty="0" smtClean="0">
                <a:solidFill>
                  <a:srgbClr val="0070C0"/>
                </a:solidFill>
              </a:rPr>
              <a:t>正确认识</a:t>
            </a:r>
            <a:r>
              <a:rPr lang="zh-CN" altLang="en-US" b="1" dirty="0" smtClean="0">
                <a:solidFill>
                  <a:srgbClr val="0070C0"/>
                </a:solidFill>
              </a:rPr>
              <a:t>教育信息化</a:t>
            </a:r>
            <a:r>
              <a:rPr lang="zh-CN" altLang="zh-CN" b="1" dirty="0" smtClean="0">
                <a:solidFill>
                  <a:srgbClr val="0070C0"/>
                </a:solidFill>
              </a:rPr>
              <a:t>的</a:t>
            </a:r>
            <a:r>
              <a:rPr lang="zh-CN" altLang="en-US" b="1" dirty="0" smtClean="0">
                <a:solidFill>
                  <a:srgbClr val="0070C0"/>
                </a:solidFill>
              </a:rPr>
              <a:t>本质和目标，绝不仅仅是一般性的建设和应用。</a:t>
            </a:r>
            <a:endParaRPr lang="en-US" altLang="zh-CN" b="1" dirty="0" smtClean="0">
              <a:solidFill>
                <a:srgbClr val="0070C0"/>
              </a:solidFill>
            </a:endParaRPr>
          </a:p>
          <a:p>
            <a:pPr lvl="0">
              <a:lnSpc>
                <a:spcPct val="150000"/>
              </a:lnSpc>
              <a:buFont typeface="Wingdings" panose="05000000000000000000" pitchFamily="2" charset="2"/>
              <a:buChar char="ü"/>
            </a:pPr>
            <a:r>
              <a:rPr lang="zh-CN" altLang="en-US" b="1" dirty="0" smtClean="0">
                <a:solidFill>
                  <a:srgbClr val="0070C0"/>
                </a:solidFill>
              </a:rPr>
              <a:t>应以改造教育、改造学习为目的。</a:t>
            </a:r>
            <a:endParaRPr lang="en-US" altLang="zh-CN" b="1" dirty="0" smtClean="0">
              <a:solidFill>
                <a:srgbClr val="0070C0"/>
              </a:solidFill>
            </a:endParaRPr>
          </a:p>
        </p:txBody>
      </p:sp>
      <p:sp>
        <p:nvSpPr>
          <p:cNvPr id="5" name="Rectangle 3"/>
          <p:cNvSpPr txBox="1">
            <a:spLocks noChangeArrowheads="1"/>
          </p:cNvSpPr>
          <p:nvPr/>
        </p:nvSpPr>
        <p:spPr>
          <a:xfrm>
            <a:off x="5791"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lvl="0" indent="-342900" algn="l">
              <a:lnSpc>
                <a:spcPct val="150000"/>
              </a:lnSpc>
              <a:spcBef>
                <a:spcPct val="20000"/>
              </a:spcBef>
              <a:buClr>
                <a:srgbClr val="333399"/>
              </a:buClr>
              <a:defRPr/>
            </a:pPr>
            <a:r>
              <a:rPr lang="zh-CN" altLang="en-US" sz="2800" b="1" dirty="0" smtClean="0">
                <a:solidFill>
                  <a:schemeClr val="bg1"/>
                </a:solidFill>
                <a:latin typeface="仿宋_GB2312" pitchFamily="49" charset="-122"/>
                <a:ea typeface="仿宋_GB2312" pitchFamily="49" charset="-122"/>
              </a:rPr>
              <a:t>几点建议：</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287494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404664"/>
            <a:ext cx="8784976" cy="5544616"/>
          </a:xfrm>
        </p:spPr>
        <p:txBody>
          <a:bodyPr/>
          <a:lstStyle/>
          <a:p>
            <a:pPr marL="0" indent="0">
              <a:lnSpc>
                <a:spcPct val="150000"/>
              </a:lnSpc>
              <a:buClr>
                <a:srgbClr val="FF0000"/>
              </a:buClr>
              <a:buNone/>
            </a:pPr>
            <a:r>
              <a:rPr lang="en-US" altLang="zh-CN" sz="2800" b="1" dirty="0" smtClean="0">
                <a:solidFill>
                  <a:srgbClr val="1509B7"/>
                </a:solidFill>
                <a:latin typeface="黑体" panose="02010609060101010101" pitchFamily="49" charset="-122"/>
                <a:ea typeface="黑体" panose="02010609060101010101" pitchFamily="49" charset="-122"/>
              </a:rPr>
              <a:t>2.</a:t>
            </a:r>
            <a:r>
              <a:rPr lang="zh-CN" altLang="en-US" sz="2800" b="1" dirty="0" smtClean="0">
                <a:solidFill>
                  <a:srgbClr val="1509B7"/>
                </a:solidFill>
                <a:latin typeface="黑体" panose="02010609060101010101" pitchFamily="49" charset="-122"/>
                <a:ea typeface="黑体" panose="02010609060101010101" pitchFamily="49" charset="-122"/>
              </a:rPr>
              <a:t>理清思路，明确任务。</a:t>
            </a:r>
            <a:endParaRPr lang="zh-CN" altLang="en-US" sz="2800" dirty="0">
              <a:solidFill>
                <a:srgbClr val="1509B7"/>
              </a:solidFill>
            </a:endParaRPr>
          </a:p>
          <a:p>
            <a:pPr lvl="1">
              <a:lnSpc>
                <a:spcPct val="150000"/>
              </a:lnSpc>
              <a:buClr>
                <a:srgbClr val="FF0000"/>
              </a:buClr>
              <a:buFont typeface="Wingdings" panose="05000000000000000000" pitchFamily="2" charset="2"/>
              <a:buChar char="ü"/>
            </a:pPr>
            <a:r>
              <a:rPr lang="zh-CN" altLang="en-US" b="1" dirty="0" smtClean="0">
                <a:solidFill>
                  <a:srgbClr val="00B050"/>
                </a:solidFill>
                <a:latin typeface="黑体" panose="02010609060101010101" pitchFamily="49" charset="-122"/>
                <a:ea typeface="黑体" panose="02010609060101010101" pitchFamily="49" charset="-122"/>
              </a:rPr>
              <a:t>信息化教育创新与应用</a:t>
            </a:r>
            <a:r>
              <a:rPr lang="zh-CN" altLang="en-US" dirty="0" smtClean="0"/>
              <a:t>：研究</a:t>
            </a:r>
            <a:r>
              <a:rPr kumimoji="1" lang="zh-CN" altLang="en-US" b="1" dirty="0" smtClean="0">
                <a:solidFill>
                  <a:srgbClr val="0070C0"/>
                </a:solidFill>
                <a:latin typeface="华文楷体" panose="02010600040101010101" pitchFamily="2" charset="-122"/>
              </a:rPr>
              <a:t>信息化环境下教育瓶颈问题及破解思路、方法，应用信息技术支撑新教育思路和</a:t>
            </a:r>
            <a:r>
              <a:rPr kumimoji="1" lang="zh-CN" altLang="en-US" b="1" dirty="0">
                <a:solidFill>
                  <a:srgbClr val="0070C0"/>
                </a:solidFill>
                <a:latin typeface="华文楷体" panose="02010600040101010101" pitchFamily="2" charset="-122"/>
              </a:rPr>
              <a:t>方法（</a:t>
            </a:r>
            <a:r>
              <a:rPr kumimoji="1" lang="zh-CN" altLang="en-US" b="1" dirty="0">
                <a:solidFill>
                  <a:srgbClr val="7030A0"/>
                </a:solidFill>
                <a:latin typeface="华文楷体" panose="02010600040101010101" pitchFamily="2" charset="-122"/>
              </a:rPr>
              <a:t>教育创新</a:t>
            </a:r>
            <a:r>
              <a:rPr kumimoji="1" lang="zh-CN" altLang="en-US" b="1" dirty="0">
                <a:solidFill>
                  <a:srgbClr val="0070C0"/>
                </a:solidFill>
                <a:latin typeface="华文楷体" panose="02010600040101010101" pitchFamily="2" charset="-122"/>
              </a:rPr>
              <a:t>）</a:t>
            </a:r>
            <a:r>
              <a:rPr kumimoji="1" lang="en-US" altLang="zh-CN" b="1" dirty="0" smtClean="0">
                <a:solidFill>
                  <a:srgbClr val="0070C0"/>
                </a:solidFill>
                <a:latin typeface="华文楷体" panose="02010600040101010101" pitchFamily="2" charset="-122"/>
              </a:rPr>
              <a:t>- </a:t>
            </a:r>
            <a:r>
              <a:rPr kumimoji="1" lang="zh-CN" altLang="en-US" b="1" dirty="0" smtClean="0">
                <a:solidFill>
                  <a:srgbClr val="FF0000"/>
                </a:solidFill>
                <a:latin typeface="华文楷体" panose="02010600040101010101" pitchFamily="2" charset="-122"/>
              </a:rPr>
              <a:t>教研员、校长、教师及管理人员等的任务。</a:t>
            </a:r>
            <a:endParaRPr kumimoji="1" lang="en-US" altLang="zh-CN" b="1" dirty="0">
              <a:solidFill>
                <a:srgbClr val="FF0000"/>
              </a:solidFill>
              <a:latin typeface="华文楷体" panose="02010600040101010101" pitchFamily="2" charset="-122"/>
            </a:endParaRPr>
          </a:p>
          <a:p>
            <a:pPr lvl="1">
              <a:lnSpc>
                <a:spcPct val="150000"/>
              </a:lnSpc>
              <a:buClr>
                <a:srgbClr val="FF0000"/>
              </a:buClr>
              <a:buFont typeface="Wingdings" panose="05000000000000000000" pitchFamily="2" charset="2"/>
              <a:buChar char="ü"/>
            </a:pPr>
            <a:r>
              <a:rPr lang="zh-CN" altLang="en-US" b="1" dirty="0">
                <a:solidFill>
                  <a:srgbClr val="00B050"/>
                </a:solidFill>
                <a:latin typeface="黑体" panose="02010609060101010101" pitchFamily="49" charset="-122"/>
                <a:ea typeface="黑体" panose="02010609060101010101" pitchFamily="49" charset="-122"/>
              </a:rPr>
              <a:t>信息化</a:t>
            </a:r>
            <a:r>
              <a:rPr lang="zh-CN" altLang="en-US" b="1" dirty="0" smtClean="0">
                <a:solidFill>
                  <a:srgbClr val="00B050"/>
                </a:solidFill>
                <a:latin typeface="黑体" panose="02010609060101010101" pitchFamily="49" charset="-122"/>
                <a:ea typeface="黑体" panose="02010609060101010101" pitchFamily="49" charset="-122"/>
              </a:rPr>
              <a:t>环境建设</a:t>
            </a:r>
            <a:r>
              <a:rPr lang="zh-CN" altLang="en-US" b="1" dirty="0" smtClean="0">
                <a:solidFill>
                  <a:srgbClr val="0070C0"/>
                </a:solidFill>
                <a:latin typeface="+mn-ea"/>
              </a:rPr>
              <a:t>：按照教育创新的需要构建有效的信息化环境</a:t>
            </a:r>
            <a:r>
              <a:rPr lang="en-US" altLang="zh-CN" b="1" dirty="0" smtClean="0">
                <a:solidFill>
                  <a:srgbClr val="0070C0"/>
                </a:solidFill>
                <a:latin typeface="+mn-ea"/>
              </a:rPr>
              <a:t>-</a:t>
            </a:r>
            <a:r>
              <a:rPr lang="zh-CN" altLang="en-US" b="1" dirty="0" smtClean="0">
                <a:solidFill>
                  <a:srgbClr val="FF0000"/>
                </a:solidFill>
                <a:latin typeface="+mn-ea"/>
              </a:rPr>
              <a:t>信息技术部门的任务</a:t>
            </a:r>
            <a:r>
              <a:rPr lang="zh-CN" altLang="en-US" dirty="0" smtClean="0">
                <a:solidFill>
                  <a:srgbClr val="FF0000"/>
                </a:solidFill>
                <a:latin typeface="+mn-ea"/>
              </a:rPr>
              <a:t>。</a:t>
            </a:r>
            <a:endParaRPr lang="en-US" altLang="zh-CN" dirty="0" smtClean="0">
              <a:solidFill>
                <a:srgbClr val="FF0000"/>
              </a:solidFill>
              <a:latin typeface="+mn-ea"/>
            </a:endParaRPr>
          </a:p>
          <a:p>
            <a:pPr lvl="1">
              <a:lnSpc>
                <a:spcPct val="150000"/>
              </a:lnSpc>
              <a:buClr>
                <a:srgbClr val="FF0000"/>
              </a:buClr>
              <a:buFont typeface="Wingdings" panose="05000000000000000000" pitchFamily="2" charset="2"/>
              <a:buChar char="ü"/>
            </a:pPr>
            <a:r>
              <a:rPr lang="zh-CN" altLang="en-US" b="1" dirty="0" smtClean="0">
                <a:solidFill>
                  <a:srgbClr val="00B050"/>
                </a:solidFill>
                <a:latin typeface="黑体" panose="02010609060101010101" pitchFamily="49" charset="-122"/>
                <a:ea typeface="黑体" panose="02010609060101010101" pitchFamily="49" charset="-122"/>
              </a:rPr>
              <a:t>组织、协调与管理：</a:t>
            </a:r>
            <a:r>
              <a:rPr lang="zh-CN" altLang="en-US" b="1" dirty="0" smtClean="0">
                <a:solidFill>
                  <a:srgbClr val="0070C0"/>
                </a:solidFill>
                <a:latin typeface="+mn-ea"/>
              </a:rPr>
              <a:t>信推办</a:t>
            </a:r>
            <a:r>
              <a:rPr lang="zh-CN" altLang="en-US" b="1" dirty="0">
                <a:solidFill>
                  <a:srgbClr val="0070C0"/>
                </a:solidFill>
                <a:latin typeface="+mn-ea"/>
              </a:rPr>
              <a:t>的任务。</a:t>
            </a:r>
            <a:endParaRPr lang="en-US" altLang="zh-CN" b="1" dirty="0">
              <a:solidFill>
                <a:srgbClr val="0070C0"/>
              </a:solidFill>
              <a:latin typeface="+mn-ea"/>
            </a:endParaRPr>
          </a:p>
        </p:txBody>
      </p:sp>
    </p:spTree>
    <p:extLst>
      <p:ext uri="{BB962C8B-B14F-4D97-AF65-F5344CB8AC3E}">
        <p14:creationId xmlns:p14="http://schemas.microsoft.com/office/powerpoint/2010/main" val="13005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323528" y="692696"/>
            <a:ext cx="8712968" cy="4464496"/>
          </a:xfrm>
        </p:spPr>
        <p:txBody>
          <a:bodyPr/>
          <a:lstStyle/>
          <a:p>
            <a:pPr marL="0" indent="0">
              <a:lnSpc>
                <a:spcPct val="150000"/>
              </a:lnSpc>
              <a:buNone/>
            </a:pPr>
            <a:r>
              <a:rPr lang="en-US" altLang="zh-CN" sz="2800" b="1" dirty="0" smtClean="0">
                <a:solidFill>
                  <a:srgbClr val="1509B7"/>
                </a:solidFill>
              </a:rPr>
              <a:t>3.</a:t>
            </a:r>
            <a:r>
              <a:rPr lang="zh-CN" altLang="en-US" sz="2800" b="1" dirty="0" smtClean="0">
                <a:solidFill>
                  <a:srgbClr val="1509B7"/>
                </a:solidFill>
              </a:rPr>
              <a:t> 分层次并行推进，逐步提升。</a:t>
            </a:r>
            <a:endParaRPr lang="en-US" altLang="zh-CN" sz="2800" b="1" dirty="0" smtClean="0">
              <a:solidFill>
                <a:srgbClr val="1509B7"/>
              </a:solidFill>
            </a:endParaRPr>
          </a:p>
          <a:p>
            <a:pPr marL="990600" lvl="1" indent="-546100">
              <a:lnSpc>
                <a:spcPct val="150000"/>
              </a:lnSpc>
              <a:buFont typeface="Wingdings" panose="05000000000000000000" pitchFamily="2" charset="2"/>
              <a:buChar char="ü"/>
            </a:pPr>
            <a:r>
              <a:rPr lang="zh-CN" altLang="en-US" dirty="0" smtClean="0">
                <a:solidFill>
                  <a:srgbClr val="002060"/>
                </a:solidFill>
              </a:rPr>
              <a:t>根据教师的实际情况</a:t>
            </a:r>
            <a:r>
              <a:rPr lang="zh-CN" altLang="en-US" dirty="0">
                <a:solidFill>
                  <a:srgbClr val="002060"/>
                </a:solidFill>
              </a:rPr>
              <a:t>，分层次、并行</a:t>
            </a:r>
            <a:r>
              <a:rPr lang="zh-CN" altLang="en-US" dirty="0" smtClean="0">
                <a:solidFill>
                  <a:srgbClr val="002060"/>
                </a:solidFill>
              </a:rPr>
              <a:t>推进；</a:t>
            </a:r>
            <a:endParaRPr lang="en-US" altLang="zh-CN" dirty="0" smtClean="0">
              <a:solidFill>
                <a:srgbClr val="002060"/>
              </a:solidFill>
            </a:endParaRPr>
          </a:p>
          <a:p>
            <a:pPr marL="990600" lvl="1" indent="-546100">
              <a:lnSpc>
                <a:spcPct val="150000"/>
              </a:lnSpc>
              <a:buFont typeface="Wingdings" panose="05000000000000000000" pitchFamily="2" charset="2"/>
              <a:buChar char="ü"/>
            </a:pPr>
            <a:r>
              <a:rPr lang="zh-CN" altLang="en-US" dirty="0" smtClean="0">
                <a:solidFill>
                  <a:srgbClr val="002060"/>
                </a:solidFill>
              </a:rPr>
              <a:t>分层次提供有效引领和支撑教学质量提升、促进教育公平的资源和软件；</a:t>
            </a:r>
            <a:endParaRPr lang="en-US" altLang="zh-CN" dirty="0" smtClean="0">
              <a:solidFill>
                <a:srgbClr val="002060"/>
              </a:solidFill>
            </a:endParaRPr>
          </a:p>
          <a:p>
            <a:pPr marL="990600" lvl="1" indent="-546100">
              <a:lnSpc>
                <a:spcPct val="150000"/>
              </a:lnSpc>
              <a:buFont typeface="Wingdings" panose="05000000000000000000" pitchFamily="2" charset="2"/>
              <a:buChar char="ü"/>
            </a:pPr>
            <a:r>
              <a:rPr lang="zh-CN" altLang="en-US" dirty="0" smtClean="0">
                <a:solidFill>
                  <a:srgbClr val="002060"/>
                </a:solidFill>
              </a:rPr>
              <a:t>在应用过程中，逐步提升教师教学水平，与此同时，提高应用层次。</a:t>
            </a:r>
            <a:endParaRPr lang="en-US" altLang="zh-CN" dirty="0" smtClean="0">
              <a:solidFill>
                <a:srgbClr val="002060"/>
              </a:solidFill>
            </a:endParaRPr>
          </a:p>
          <a:p>
            <a:pPr marL="990600" lvl="1" indent="-546100">
              <a:lnSpc>
                <a:spcPct val="150000"/>
              </a:lnSpc>
              <a:buFont typeface="Wingdings" panose="05000000000000000000" pitchFamily="2" charset="2"/>
              <a:buChar char="ü"/>
            </a:pPr>
            <a:endParaRPr lang="en-US" altLang="zh-CN" dirty="0">
              <a:solidFill>
                <a:srgbClr val="1509B7"/>
              </a:solidFill>
            </a:endParaRPr>
          </a:p>
        </p:txBody>
      </p:sp>
    </p:spTree>
    <p:extLst>
      <p:ext uri="{BB962C8B-B14F-4D97-AF65-F5344CB8AC3E}">
        <p14:creationId xmlns:p14="http://schemas.microsoft.com/office/powerpoint/2010/main" val="31416555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3577" y="908720"/>
            <a:ext cx="8646273" cy="4392488"/>
          </a:xfrm>
        </p:spPr>
        <p:txBody>
          <a:bodyPr/>
          <a:lstStyle/>
          <a:p>
            <a:pPr marL="0" indent="0">
              <a:lnSpc>
                <a:spcPct val="150000"/>
              </a:lnSpc>
              <a:buNone/>
            </a:pPr>
            <a:r>
              <a:rPr lang="en-US" altLang="zh-CN" sz="2800" dirty="0" smtClean="0">
                <a:solidFill>
                  <a:srgbClr val="1509B7"/>
                </a:solidFill>
              </a:rPr>
              <a:t>4.</a:t>
            </a:r>
            <a:r>
              <a:rPr lang="zh-CN" altLang="en-US" sz="2800" dirty="0" smtClean="0">
                <a:solidFill>
                  <a:srgbClr val="1509B7"/>
                </a:solidFill>
              </a:rPr>
              <a:t>典型引路</a:t>
            </a:r>
            <a:endParaRPr lang="en-US" altLang="zh-CN" sz="2800" dirty="0" smtClean="0">
              <a:solidFill>
                <a:srgbClr val="1509B7"/>
              </a:solidFill>
            </a:endParaRPr>
          </a:p>
          <a:p>
            <a:pPr lvl="1">
              <a:lnSpc>
                <a:spcPct val="150000"/>
              </a:lnSpc>
              <a:buFont typeface="Wingdings" panose="05000000000000000000" pitchFamily="2" charset="2"/>
              <a:buChar char="ü"/>
            </a:pPr>
            <a:r>
              <a:rPr lang="zh-CN" altLang="en-US" dirty="0" smtClean="0">
                <a:solidFill>
                  <a:srgbClr val="002060"/>
                </a:solidFill>
              </a:rPr>
              <a:t>培养有引领性的种子教师，培育示范学校。</a:t>
            </a:r>
            <a:endParaRPr lang="en-US" altLang="zh-CN" dirty="0" smtClean="0">
              <a:solidFill>
                <a:srgbClr val="002060"/>
              </a:solidFill>
            </a:endParaRPr>
          </a:p>
          <a:p>
            <a:pPr lvl="1">
              <a:lnSpc>
                <a:spcPct val="150000"/>
              </a:lnSpc>
              <a:buFont typeface="Wingdings" panose="05000000000000000000" pitchFamily="2" charset="2"/>
              <a:buChar char="ü"/>
            </a:pPr>
            <a:r>
              <a:rPr lang="zh-CN" altLang="en-US" dirty="0" smtClean="0">
                <a:solidFill>
                  <a:srgbClr val="002060"/>
                </a:solidFill>
              </a:rPr>
              <a:t>形成可大规模复制、推广的模式和机制。</a:t>
            </a:r>
            <a:endParaRPr lang="en-US" altLang="zh-CN" dirty="0">
              <a:solidFill>
                <a:srgbClr val="002060"/>
              </a:solidFill>
            </a:endParaRPr>
          </a:p>
          <a:p>
            <a:pPr lvl="1">
              <a:lnSpc>
                <a:spcPct val="150000"/>
              </a:lnSpc>
              <a:buFont typeface="Wingdings" panose="05000000000000000000" pitchFamily="2" charset="2"/>
              <a:buChar char="ü"/>
            </a:pPr>
            <a:endParaRPr lang="zh-CN" altLang="zh-CN" dirty="0">
              <a:solidFill>
                <a:srgbClr val="1509B7"/>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606" y="0"/>
            <a:ext cx="1747394" cy="1296144"/>
          </a:xfrm>
          <a:prstGeom prst="rect">
            <a:avLst/>
          </a:prstGeom>
        </p:spPr>
      </p:pic>
    </p:spTree>
    <p:extLst>
      <p:ext uri="{BB962C8B-B14F-4D97-AF65-F5344CB8AC3E}">
        <p14:creationId xmlns:p14="http://schemas.microsoft.com/office/powerpoint/2010/main" val="12860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01341" y="692696"/>
            <a:ext cx="7075986" cy="4896544"/>
          </a:xfrm>
        </p:spPr>
        <p:txBody>
          <a:bodyPr/>
          <a:lstStyle/>
          <a:p>
            <a:pPr marL="0" indent="0">
              <a:lnSpc>
                <a:spcPct val="150000"/>
              </a:lnSpc>
              <a:buNone/>
            </a:pPr>
            <a:r>
              <a:rPr lang="en-US" altLang="zh-CN" sz="2800" dirty="0" smtClean="0">
                <a:solidFill>
                  <a:srgbClr val="1509B7"/>
                </a:solidFill>
              </a:rPr>
              <a:t>5.</a:t>
            </a:r>
            <a:r>
              <a:rPr lang="zh-CN" altLang="en-US" sz="2800" dirty="0" smtClean="0">
                <a:solidFill>
                  <a:srgbClr val="1509B7"/>
                </a:solidFill>
              </a:rPr>
              <a:t>有效推动优质资源班班通和网络学习空间人人通的建设与应用。</a:t>
            </a:r>
            <a:endParaRPr lang="en-US" altLang="zh-CN" sz="2800" dirty="0" smtClean="0">
              <a:solidFill>
                <a:srgbClr val="1509B7"/>
              </a:solidFill>
            </a:endParaRPr>
          </a:p>
          <a:p>
            <a:pPr lvl="1">
              <a:lnSpc>
                <a:spcPct val="150000"/>
              </a:lnSpc>
              <a:buFont typeface="Wingdings" panose="05000000000000000000" pitchFamily="2" charset="2"/>
              <a:buChar char="ü"/>
            </a:pPr>
            <a:r>
              <a:rPr lang="zh-CN" altLang="en-US" dirty="0" smtClean="0">
                <a:solidFill>
                  <a:srgbClr val="002060"/>
                </a:solidFill>
              </a:rPr>
              <a:t>组织种子教师，</a:t>
            </a:r>
            <a:r>
              <a:rPr lang="zh-CN" altLang="en-US" dirty="0" smtClean="0">
                <a:solidFill>
                  <a:srgbClr val="C00000"/>
                </a:solidFill>
              </a:rPr>
              <a:t>分类梳理教学资源</a:t>
            </a:r>
            <a:r>
              <a:rPr lang="zh-CN" altLang="en-US" dirty="0" smtClean="0">
                <a:solidFill>
                  <a:srgbClr val="002060"/>
                </a:solidFill>
              </a:rPr>
              <a:t>。</a:t>
            </a:r>
            <a:endParaRPr lang="en-US" altLang="zh-CN" dirty="0" smtClean="0">
              <a:solidFill>
                <a:srgbClr val="002060"/>
              </a:solidFill>
            </a:endParaRPr>
          </a:p>
          <a:p>
            <a:pPr lvl="1">
              <a:lnSpc>
                <a:spcPct val="150000"/>
              </a:lnSpc>
              <a:buFont typeface="Wingdings" panose="05000000000000000000" pitchFamily="2" charset="2"/>
              <a:buChar char="ü"/>
            </a:pPr>
            <a:r>
              <a:rPr lang="zh-CN" altLang="en-US" dirty="0" smtClean="0">
                <a:solidFill>
                  <a:srgbClr val="002060"/>
                </a:solidFill>
              </a:rPr>
              <a:t>组织种子教师，建设引领本地区教改方向的生成性资源，重点建设</a:t>
            </a:r>
            <a:r>
              <a:rPr lang="zh-CN" altLang="en-US" dirty="0" smtClean="0">
                <a:solidFill>
                  <a:srgbClr val="C00000"/>
                </a:solidFill>
              </a:rPr>
              <a:t>案例、微课</a:t>
            </a:r>
            <a:r>
              <a:rPr lang="zh-CN" altLang="en-US" dirty="0" smtClean="0">
                <a:solidFill>
                  <a:srgbClr val="002060"/>
                </a:solidFill>
              </a:rPr>
              <a:t>等。</a:t>
            </a:r>
            <a:endParaRPr lang="en-US" altLang="zh-CN" dirty="0" smtClean="0">
              <a:solidFill>
                <a:srgbClr val="002060"/>
              </a:solidFill>
            </a:endParaRPr>
          </a:p>
          <a:p>
            <a:pPr lvl="1">
              <a:lnSpc>
                <a:spcPct val="150000"/>
              </a:lnSpc>
              <a:buFont typeface="Wingdings" panose="05000000000000000000" pitchFamily="2" charset="2"/>
              <a:buChar char="ü"/>
            </a:pPr>
            <a:r>
              <a:rPr lang="zh-CN" altLang="en-US" dirty="0" smtClean="0">
                <a:solidFill>
                  <a:srgbClr val="002060"/>
                </a:solidFill>
              </a:rPr>
              <a:t>系统推进网络学习空间的建设和应用。</a:t>
            </a:r>
            <a:endParaRPr lang="en-US" altLang="zh-CN" dirty="0">
              <a:solidFill>
                <a:srgbClr val="002060"/>
              </a:solidFill>
            </a:endParaRPr>
          </a:p>
          <a:p>
            <a:pPr marL="0" lvl="1" indent="0">
              <a:lnSpc>
                <a:spcPct val="150000"/>
              </a:lnSpc>
              <a:buNone/>
            </a:pPr>
            <a:endParaRPr lang="zh-CN" altLang="zh-CN" dirty="0">
              <a:solidFill>
                <a:srgbClr val="1509B7"/>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988840"/>
            <a:ext cx="1747394" cy="2016224"/>
          </a:xfrm>
          <a:prstGeom prst="rect">
            <a:avLst/>
          </a:prstGeom>
        </p:spPr>
      </p:pic>
    </p:spTree>
    <p:extLst>
      <p:ext uri="{BB962C8B-B14F-4D97-AF65-F5344CB8AC3E}">
        <p14:creationId xmlns:p14="http://schemas.microsoft.com/office/powerpoint/2010/main" val="383860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332656"/>
            <a:ext cx="8699384" cy="6336704"/>
          </a:xfrm>
        </p:spPr>
        <p:txBody>
          <a:bodyPr/>
          <a:lstStyle/>
          <a:p>
            <a:pPr marL="0" indent="0">
              <a:lnSpc>
                <a:spcPts val="4300"/>
              </a:lnSpc>
              <a:buClr>
                <a:srgbClr val="FF0000"/>
              </a:buClr>
              <a:buNone/>
            </a:pPr>
            <a:r>
              <a:rPr lang="en-US" altLang="zh-CN" sz="2800" dirty="0" smtClean="0"/>
              <a:t>6.</a:t>
            </a:r>
            <a:r>
              <a:rPr lang="zh-CN" altLang="en-US" sz="2800" dirty="0" smtClean="0"/>
              <a:t>明确教师融合能力提升方向：</a:t>
            </a:r>
            <a:endParaRPr lang="en-US" altLang="zh-CN" sz="2800" dirty="0" smtClean="0"/>
          </a:p>
          <a:p>
            <a:pPr lvl="1">
              <a:lnSpc>
                <a:spcPts val="4300"/>
              </a:lnSpc>
              <a:buClr>
                <a:srgbClr val="FF0000"/>
              </a:buClr>
              <a:buFont typeface="Wingdings" panose="05000000000000000000" pitchFamily="2" charset="2"/>
              <a:buChar char="ü"/>
            </a:pPr>
            <a:r>
              <a:rPr lang="zh-CN" altLang="en-US" sz="2400" dirty="0" smtClean="0"/>
              <a:t>借助信息技术将知识还原为生活实际问题或任务的能力；</a:t>
            </a:r>
            <a:endParaRPr lang="en-US" altLang="zh-CN" sz="2400" dirty="0" smtClean="0"/>
          </a:p>
          <a:p>
            <a:pPr lvl="1">
              <a:lnSpc>
                <a:spcPts val="4300"/>
              </a:lnSpc>
              <a:buClr>
                <a:srgbClr val="FF0000"/>
              </a:buClr>
              <a:buFont typeface="Wingdings" panose="05000000000000000000" pitchFamily="2" charset="2"/>
              <a:buChar char="ü"/>
            </a:pPr>
            <a:r>
              <a:rPr lang="zh-CN" altLang="en-US" sz="2400" dirty="0" smtClean="0"/>
              <a:t>借助信息技术为学生提供各种获得新知路径的能力；</a:t>
            </a:r>
            <a:endParaRPr lang="en-US" altLang="zh-CN" sz="2400" dirty="0" smtClean="0"/>
          </a:p>
          <a:p>
            <a:pPr lvl="1">
              <a:lnSpc>
                <a:spcPts val="4300"/>
              </a:lnSpc>
              <a:buClr>
                <a:srgbClr val="FF0000"/>
              </a:buClr>
              <a:buFont typeface="Wingdings" panose="05000000000000000000" pitchFamily="2" charset="2"/>
              <a:buChar char="ü"/>
            </a:pPr>
            <a:r>
              <a:rPr lang="zh-CN" altLang="en-US" sz="2400" dirty="0" smtClean="0"/>
              <a:t>借助信息技术为学生提供自适应测试和有针对性提升学习环境的能力；</a:t>
            </a:r>
            <a:endParaRPr lang="en-US" altLang="zh-CN" sz="2400" dirty="0" smtClean="0"/>
          </a:p>
          <a:p>
            <a:pPr lvl="1">
              <a:lnSpc>
                <a:spcPts val="4300"/>
              </a:lnSpc>
              <a:buClr>
                <a:srgbClr val="FF0000"/>
              </a:buClr>
              <a:buFont typeface="Wingdings" panose="05000000000000000000" pitchFamily="2" charset="2"/>
              <a:buChar char="ü"/>
            </a:pPr>
            <a:r>
              <a:rPr lang="zh-CN" altLang="en-US" sz="2400" dirty="0" smtClean="0"/>
              <a:t>借助信息技术为学生提供问题及任务体系建构支撑环境的能力；</a:t>
            </a:r>
            <a:endParaRPr lang="en-US" altLang="zh-CN" sz="2400" dirty="0" smtClean="0"/>
          </a:p>
          <a:p>
            <a:pPr lvl="1">
              <a:lnSpc>
                <a:spcPts val="4300"/>
              </a:lnSpc>
              <a:buClr>
                <a:srgbClr val="FF0000"/>
              </a:buClr>
              <a:buFont typeface="Wingdings" panose="05000000000000000000" pitchFamily="2" charset="2"/>
              <a:buChar char="ü"/>
            </a:pPr>
            <a:r>
              <a:rPr lang="zh-CN" altLang="en-US" sz="2400" dirty="0" smtClean="0"/>
              <a:t>通过信息化手段监测学生学习状态和行为状态的能力；</a:t>
            </a:r>
            <a:endParaRPr lang="en-US" altLang="zh-CN" sz="2400" dirty="0" smtClean="0"/>
          </a:p>
          <a:p>
            <a:pPr lvl="1">
              <a:lnSpc>
                <a:spcPts val="4300"/>
              </a:lnSpc>
              <a:buClr>
                <a:srgbClr val="FF0000"/>
              </a:buClr>
              <a:buFont typeface="Wingdings" panose="05000000000000000000" pitchFamily="2" charset="2"/>
              <a:buChar char="ü"/>
            </a:pPr>
            <a:r>
              <a:rPr lang="zh-CN" altLang="en-US" sz="2400" dirty="0" smtClean="0"/>
              <a:t>通过信息化手段与家长、学生沟通交流的能力等。</a:t>
            </a:r>
            <a:endParaRPr lang="en-US" altLang="zh-CN" sz="2400" dirty="0" smtClean="0"/>
          </a:p>
        </p:txBody>
      </p:sp>
    </p:spTree>
    <p:extLst>
      <p:ext uri="{BB962C8B-B14F-4D97-AF65-F5344CB8AC3E}">
        <p14:creationId xmlns:p14="http://schemas.microsoft.com/office/powerpoint/2010/main" val="30255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12471"/>
            <a:ext cx="9144000" cy="3344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TW" altLang="zh-CN" sz="2800" dirty="0" smtClean="0"/>
              <a:t>微视频</a:t>
            </a:r>
            <a:r>
              <a:rPr lang="zh-CN" altLang="en-US" sz="2800" dirty="0" smtClean="0"/>
              <a:t>分为：教师</a:t>
            </a:r>
            <a:r>
              <a:rPr lang="zh-TW" altLang="zh-CN" sz="2800" dirty="0" smtClean="0">
                <a:solidFill>
                  <a:srgbClr val="1509B7"/>
                </a:solidFill>
              </a:rPr>
              <a:t>讲解</a:t>
            </a:r>
            <a:r>
              <a:rPr lang="zh-CN" altLang="en-US" sz="2800" dirty="0" smtClean="0">
                <a:solidFill>
                  <a:srgbClr val="1509B7"/>
                </a:solidFill>
              </a:rPr>
              <a:t>、学生</a:t>
            </a:r>
            <a:r>
              <a:rPr lang="zh-TW" altLang="zh-CN" sz="2800" dirty="0" smtClean="0">
                <a:solidFill>
                  <a:srgbClr val="1509B7"/>
                </a:solidFill>
              </a:rPr>
              <a:t>学习活动</a:t>
            </a:r>
            <a:r>
              <a:rPr lang="zh-CN" altLang="en-US" sz="2800" dirty="0" smtClean="0">
                <a:solidFill>
                  <a:srgbClr val="1509B7"/>
                </a:solidFill>
              </a:rPr>
              <a:t>过程的视频，以及为什么如此讲和学原因解读</a:t>
            </a:r>
            <a:r>
              <a:rPr lang="zh-CN" altLang="en-US" sz="2800" dirty="0">
                <a:solidFill>
                  <a:srgbClr val="1509B7"/>
                </a:solidFill>
              </a:rPr>
              <a:t>的</a:t>
            </a:r>
            <a:r>
              <a:rPr lang="zh-TW" altLang="zh-CN" sz="2800" dirty="0" smtClean="0">
                <a:solidFill>
                  <a:srgbClr val="1509B7"/>
                </a:solidFill>
              </a:rPr>
              <a:t>视频</a:t>
            </a:r>
            <a:r>
              <a:rPr lang="zh-CN" altLang="en-US" sz="2800" dirty="0" smtClean="0">
                <a:solidFill>
                  <a:srgbClr val="1509B7"/>
                </a:solidFill>
              </a:rPr>
              <a:t>。</a:t>
            </a:r>
            <a:endParaRPr lang="en-US" altLang="zh-CN" sz="2800" dirty="0" smtClean="0">
              <a:solidFill>
                <a:srgbClr val="1509B7"/>
              </a:solidFill>
            </a:endParaRPr>
          </a:p>
          <a:p>
            <a:pPr marL="457200" indent="-457200">
              <a:lnSpc>
                <a:spcPct val="150000"/>
              </a:lnSpc>
              <a:spcBef>
                <a:spcPct val="20000"/>
              </a:spcBef>
              <a:buClr>
                <a:srgbClr val="333399"/>
              </a:buClr>
              <a:buFont typeface="Wingdings" panose="05000000000000000000" pitchFamily="2" charset="2"/>
              <a:buChar char="p"/>
              <a:defRPr/>
            </a:pPr>
            <a:r>
              <a:rPr lang="zh-TW" altLang="zh-CN" sz="2800" dirty="0" smtClean="0"/>
              <a:t>与</a:t>
            </a:r>
            <a:r>
              <a:rPr lang="zh-CN" altLang="en-US" sz="2800" dirty="0" smtClean="0"/>
              <a:t>微视频</a:t>
            </a:r>
            <a:r>
              <a:rPr lang="zh-TW" altLang="zh-CN" sz="2800" dirty="0" smtClean="0"/>
              <a:t>配套</a:t>
            </a:r>
            <a:r>
              <a:rPr lang="zh-TW" altLang="zh-CN" sz="2800" dirty="0"/>
              <a:t>的相关材料应</a:t>
            </a:r>
            <a:r>
              <a:rPr lang="zh-TW" altLang="zh-CN" sz="2800" dirty="0" smtClean="0"/>
              <a:t>包括</a:t>
            </a:r>
            <a:r>
              <a:rPr lang="zh-TW" altLang="zh-CN" sz="2800" b="1" dirty="0" smtClean="0">
                <a:solidFill>
                  <a:srgbClr val="FF0000"/>
                </a:solidFill>
              </a:rPr>
              <a:t>任务单</a:t>
            </a:r>
            <a:r>
              <a:rPr lang="zh-CN" altLang="en-US" sz="2800" b="1" dirty="0" smtClean="0">
                <a:solidFill>
                  <a:srgbClr val="FF0000"/>
                </a:solidFill>
              </a:rPr>
              <a:t>（导学案）</a:t>
            </a:r>
            <a:r>
              <a:rPr lang="zh-TW" altLang="zh-CN" sz="2800" dirty="0" smtClean="0"/>
              <a:t>、</a:t>
            </a:r>
            <a:r>
              <a:rPr lang="zh-TW" altLang="zh-CN" sz="2800" b="1" dirty="0">
                <a:solidFill>
                  <a:srgbClr val="00B050"/>
                </a:solidFill>
              </a:rPr>
              <a:t>学习资源</a:t>
            </a:r>
            <a:r>
              <a:rPr lang="zh-TW" altLang="zh-CN" sz="2800" dirty="0"/>
              <a:t>、</a:t>
            </a:r>
            <a:r>
              <a:rPr lang="zh-TW" altLang="zh-CN" sz="2800" b="1" dirty="0">
                <a:solidFill>
                  <a:srgbClr val="7030A0"/>
                </a:solidFill>
              </a:rPr>
              <a:t>设计说明</a:t>
            </a:r>
            <a:r>
              <a:rPr lang="zh-TW" altLang="zh-CN" sz="2800" dirty="0" smtClean="0"/>
              <a:t>、</a:t>
            </a:r>
            <a:r>
              <a:rPr lang="zh-TW" altLang="zh-CN" sz="2800" b="1" dirty="0" smtClean="0">
                <a:solidFill>
                  <a:srgbClr val="7030A0"/>
                </a:solidFill>
              </a:rPr>
              <a:t>作业</a:t>
            </a:r>
            <a:r>
              <a:rPr lang="zh-TW" altLang="zh-CN" sz="2800" dirty="0"/>
              <a:t>、</a:t>
            </a:r>
            <a:r>
              <a:rPr lang="zh-TW" altLang="zh-CN" sz="2800" b="1" dirty="0">
                <a:solidFill>
                  <a:srgbClr val="7030A0"/>
                </a:solidFill>
              </a:rPr>
              <a:t>拓展</a:t>
            </a:r>
            <a:r>
              <a:rPr lang="zh-TW" altLang="zh-CN" sz="2800" b="1" dirty="0" smtClean="0">
                <a:solidFill>
                  <a:srgbClr val="7030A0"/>
                </a:solidFill>
              </a:rPr>
              <a:t>资料</a:t>
            </a:r>
            <a:r>
              <a:rPr lang="zh-TW" altLang="zh-CN" sz="2800" dirty="0" smtClean="0"/>
              <a:t>等。</a:t>
            </a:r>
            <a:endParaRPr lang="en-US" altLang="zh-TW" sz="2800" dirty="0" smtClean="0"/>
          </a:p>
          <a:p>
            <a:pPr marL="457200" indent="-457200">
              <a:lnSpc>
                <a:spcPct val="150000"/>
              </a:lnSpc>
              <a:spcBef>
                <a:spcPct val="20000"/>
              </a:spcBef>
              <a:buClr>
                <a:srgbClr val="333399"/>
              </a:buClr>
              <a:buFont typeface="Wingdings" panose="05000000000000000000" pitchFamily="2" charset="2"/>
              <a:buChar char="p"/>
              <a:defRPr/>
            </a:pPr>
            <a:r>
              <a:rPr lang="zh-TW" altLang="zh-CN" sz="2800" dirty="0" smtClean="0"/>
              <a:t>微</a:t>
            </a:r>
            <a:r>
              <a:rPr lang="zh-TW" altLang="zh-CN" sz="2800" dirty="0"/>
              <a:t>课中的微视频和相关配套</a:t>
            </a:r>
            <a:r>
              <a:rPr lang="zh-TW" altLang="zh-CN" sz="2800" dirty="0" smtClean="0"/>
              <a:t>材料称为</a:t>
            </a:r>
            <a:r>
              <a:rPr lang="zh-TW" altLang="zh-CN" sz="2800" dirty="0">
                <a:hlinkClick r:id="rId2" action="ppaction://hlinkfile"/>
              </a:rPr>
              <a:t>微课资源</a:t>
            </a:r>
            <a:r>
              <a:rPr lang="zh-TW" altLang="zh-CN" sz="2800" dirty="0" smtClean="0"/>
              <a:t>。</a:t>
            </a:r>
            <a:endParaRPr lang="en-US" altLang="zh-TW" sz="2800"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293096"/>
            <a:ext cx="8784976" cy="2440729"/>
          </a:xfrm>
          <a:prstGeom prst="rect">
            <a:avLst/>
          </a:prstGeom>
          <a:effectLst>
            <a:softEdge rad="63500"/>
          </a:effectLst>
        </p:spPr>
      </p:pic>
    </p:spTree>
    <p:extLst>
      <p:ext uri="{BB962C8B-B14F-4D97-AF65-F5344CB8AC3E}">
        <p14:creationId xmlns:p14="http://schemas.microsoft.com/office/powerpoint/2010/main" val="167599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5496" y="404664"/>
            <a:ext cx="8928992" cy="54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9875">
              <a:lnSpc>
                <a:spcPts val="4500"/>
              </a:lnSpc>
              <a:spcBef>
                <a:spcPct val="20000"/>
              </a:spcBef>
              <a:buClr>
                <a:srgbClr val="333399"/>
              </a:buClr>
              <a:defRPr/>
            </a:pPr>
            <a:r>
              <a:rPr lang="en-US" altLang="zh-CN" sz="2800" b="1" dirty="0" smtClean="0">
                <a:solidFill>
                  <a:srgbClr val="FF0000"/>
                </a:solidFill>
                <a:latin typeface="黑体" panose="02010609060101010101" pitchFamily="49" charset="-122"/>
                <a:ea typeface="黑体" panose="02010609060101010101" pitchFamily="49" charset="-122"/>
              </a:rPr>
              <a:t>7.</a:t>
            </a:r>
            <a:r>
              <a:rPr lang="zh-CN" altLang="en-US" sz="2800" b="1" dirty="0" smtClean="0">
                <a:solidFill>
                  <a:srgbClr val="FF0000"/>
                </a:solidFill>
                <a:latin typeface="黑体" panose="02010609060101010101" pitchFamily="49" charset="-122"/>
                <a:ea typeface="黑体" panose="02010609060101010101" pitchFamily="49" charset="-122"/>
              </a:rPr>
              <a:t>正确认识翻转课堂：</a:t>
            </a:r>
            <a:endParaRPr lang="en-US" altLang="zh-CN" sz="2800" b="1" dirty="0" smtClean="0">
              <a:solidFill>
                <a:srgbClr val="FF0000"/>
              </a:solidFill>
              <a:latin typeface="黑体" panose="02010609060101010101" pitchFamily="49" charset="-122"/>
              <a:ea typeface="黑体" panose="02010609060101010101" pitchFamily="49" charset="-122"/>
            </a:endParaRPr>
          </a:p>
          <a:p>
            <a:pPr marL="1184275" lvl="1" indent="-457200">
              <a:lnSpc>
                <a:spcPts val="4500"/>
              </a:lnSpc>
              <a:spcBef>
                <a:spcPct val="20000"/>
              </a:spcBef>
              <a:buClr>
                <a:srgbClr val="333399"/>
              </a:buClr>
              <a:buFont typeface="Wingdings" panose="05000000000000000000" pitchFamily="2" charset="2"/>
              <a:buChar char="ü"/>
              <a:defRPr/>
            </a:pPr>
            <a:r>
              <a:rPr lang="zh-CN" altLang="en-US" sz="2800" b="1" dirty="0" smtClean="0">
                <a:solidFill>
                  <a:srgbClr val="002060"/>
                </a:solidFill>
                <a:latin typeface="楷体" panose="02010609060101010101" pitchFamily="49" charset="-122"/>
                <a:ea typeface="楷体" panose="02010609060101010101" pitchFamily="49" charset="-122"/>
              </a:rPr>
              <a:t>“翻转”是指由教师讲为主的学习方式转变为学生自主学习的方式。</a:t>
            </a:r>
            <a:endParaRPr lang="en-US" altLang="zh-CN" sz="2800" b="1" dirty="0" smtClean="0">
              <a:solidFill>
                <a:srgbClr val="002060"/>
              </a:solidFill>
              <a:latin typeface="楷体" panose="02010609060101010101" pitchFamily="49" charset="-122"/>
              <a:ea typeface="楷体" panose="02010609060101010101" pitchFamily="49" charset="-122"/>
            </a:endParaRPr>
          </a:p>
          <a:p>
            <a:pPr marL="1184275" lvl="1" indent="-457200">
              <a:lnSpc>
                <a:spcPts val="4500"/>
              </a:lnSpc>
              <a:spcBef>
                <a:spcPct val="20000"/>
              </a:spcBef>
              <a:buClr>
                <a:srgbClr val="333399"/>
              </a:buClr>
              <a:buFont typeface="Wingdings" panose="05000000000000000000" pitchFamily="2" charset="2"/>
              <a:buChar char="ü"/>
              <a:defRPr/>
            </a:pPr>
            <a:r>
              <a:rPr lang="zh-CN" altLang="en-US" sz="2800" b="1" dirty="0" smtClean="0">
                <a:solidFill>
                  <a:srgbClr val="002060"/>
                </a:solidFill>
                <a:latin typeface="楷体" panose="02010609060101010101" pitchFamily="49" charset="-122"/>
                <a:ea typeface="楷体" panose="02010609060101010101" pitchFamily="49" charset="-122"/>
              </a:rPr>
              <a:t>翻转有多种方式，但不一定都好。</a:t>
            </a:r>
            <a:endParaRPr lang="en-US" altLang="zh-CN" sz="2800" b="1" dirty="0" smtClean="0">
              <a:solidFill>
                <a:srgbClr val="002060"/>
              </a:solidFill>
              <a:latin typeface="楷体" panose="02010609060101010101" pitchFamily="49" charset="-122"/>
              <a:ea typeface="楷体" panose="02010609060101010101" pitchFamily="49" charset="-122"/>
            </a:endParaRPr>
          </a:p>
          <a:p>
            <a:pPr marL="1184275" lvl="1" indent="-457200">
              <a:lnSpc>
                <a:spcPts val="4500"/>
              </a:lnSpc>
              <a:spcBef>
                <a:spcPct val="20000"/>
              </a:spcBef>
              <a:buClr>
                <a:srgbClr val="333399"/>
              </a:buClr>
              <a:buFont typeface="Wingdings" panose="05000000000000000000" pitchFamily="2" charset="2"/>
              <a:buChar char="ü"/>
              <a:defRPr/>
            </a:pPr>
            <a:r>
              <a:rPr lang="zh-CN" altLang="en-US" sz="2800" b="1" dirty="0" smtClean="0">
                <a:solidFill>
                  <a:srgbClr val="002060"/>
                </a:solidFill>
                <a:latin typeface="楷体" panose="02010609060101010101" pitchFamily="49" charset="-122"/>
                <a:ea typeface="楷体" panose="02010609060101010101" pitchFamily="49" charset="-122"/>
              </a:rPr>
              <a:t>目前，绝大多数翻转是简单的大反转，翻转听讲方式，将探究、读懂之路堵死了，对于大学生、职业院校学生可行，对于中小学生不可操作。</a:t>
            </a:r>
            <a:endParaRPr lang="en-US" altLang="zh-CN" sz="2800" b="1" dirty="0" smtClean="0">
              <a:solidFill>
                <a:srgbClr val="002060"/>
              </a:solidFill>
              <a:latin typeface="楷体" panose="02010609060101010101" pitchFamily="49" charset="-122"/>
              <a:ea typeface="楷体" panose="02010609060101010101" pitchFamily="49" charset="-122"/>
            </a:endParaRPr>
          </a:p>
          <a:p>
            <a:pPr marL="1184275" lvl="1" indent="-457200">
              <a:lnSpc>
                <a:spcPts val="4500"/>
              </a:lnSpc>
              <a:spcBef>
                <a:spcPct val="20000"/>
              </a:spcBef>
              <a:buClr>
                <a:srgbClr val="333399"/>
              </a:buClr>
              <a:buFont typeface="Wingdings" panose="05000000000000000000" pitchFamily="2" charset="2"/>
              <a:buChar char="ü"/>
              <a:defRPr/>
            </a:pPr>
            <a:r>
              <a:rPr lang="zh-CN" altLang="en-US" sz="2800" b="1" dirty="0" smtClean="0">
                <a:solidFill>
                  <a:srgbClr val="002060"/>
                </a:solidFill>
                <a:latin typeface="楷体" panose="02010609060101010101" pitchFamily="49" charset="-122"/>
                <a:ea typeface="楷体" panose="02010609060101010101" pitchFamily="49" charset="-122"/>
              </a:rPr>
              <a:t>课堂需要翻转，要科学翻转</a:t>
            </a:r>
            <a:r>
              <a:rPr lang="zh-CN" altLang="en-US" sz="2800" b="1" dirty="0" smtClean="0">
                <a:solidFill>
                  <a:srgbClr val="002060"/>
                </a:solidFill>
                <a:latin typeface="黑体" panose="02010609060101010101" pitchFamily="49" charset="-122"/>
                <a:ea typeface="黑体" panose="02010609060101010101" pitchFamily="49" charset="-122"/>
              </a:rPr>
              <a:t>。</a:t>
            </a:r>
            <a:endParaRPr lang="en-US" altLang="zh-CN" sz="2800" b="1" dirty="0">
              <a:solidFill>
                <a:srgbClr val="00206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48970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06385" y="2533236"/>
            <a:ext cx="1027282" cy="1360376"/>
            <a:chOff x="419274" y="3119237"/>
            <a:chExt cx="1027282" cy="1360376"/>
          </a:xfrm>
        </p:grpSpPr>
        <p:pic>
          <p:nvPicPr>
            <p:cNvPr id="5" name="图片 4"/>
            <p:cNvPicPr>
              <a:picLocks noChangeAspect="1"/>
            </p:cNvPicPr>
            <p:nvPr/>
          </p:nvPicPr>
          <p:blipFill>
            <a:blip r:embed="rId2"/>
            <a:stretch>
              <a:fillRect/>
            </a:stretch>
          </p:blipFill>
          <p:spPr>
            <a:xfrm>
              <a:off x="476197" y="3119237"/>
              <a:ext cx="970359" cy="499449"/>
            </a:xfrm>
            <a:prstGeom prst="rect">
              <a:avLst/>
            </a:prstGeom>
          </p:spPr>
        </p:pic>
        <p:sp>
          <p:nvSpPr>
            <p:cNvPr id="8" name="Text Box 111"/>
            <p:cNvSpPr txBox="1">
              <a:spLocks noChangeArrowheads="1"/>
            </p:cNvSpPr>
            <p:nvPr/>
          </p:nvSpPr>
          <p:spPr bwMode="auto">
            <a:xfrm>
              <a:off x="419274" y="3525506"/>
              <a:ext cx="956032" cy="954107"/>
            </a:xfrm>
            <a:prstGeom prst="rect">
              <a:avLst/>
            </a:prstGeom>
            <a:noFill/>
            <a:ln w="9525" cmpd="sng">
              <a:noFill/>
              <a:miter lim="800000"/>
              <a:headEnd/>
              <a:tailEnd/>
            </a:ln>
            <a:effectLst/>
          </p:spPr>
          <p:txBody>
            <a:bodyPr wrap="square">
              <a:spAutoFit/>
            </a:bodyPr>
            <a:lstStyle/>
            <a:p>
              <a:pPr algn="ctr"/>
              <a:r>
                <a:rPr lang="zh-CN" altLang="en-US" sz="2800" b="1" kern="0" dirty="0" smtClean="0">
                  <a:solidFill>
                    <a:srgbClr val="FFC000"/>
                  </a:solidFill>
                  <a:latin typeface="微软雅黑" panose="020B0503020204020204" pitchFamily="34" charset="-122"/>
                  <a:ea typeface="微软雅黑" panose="020B0503020204020204" pitchFamily="34" charset="-122"/>
                </a:rPr>
                <a:t>政府</a:t>
              </a:r>
              <a:endParaRPr lang="en-US" altLang="zh-CN" sz="2800" b="1" kern="0" dirty="0" smtClean="0">
                <a:solidFill>
                  <a:srgbClr val="FFC000"/>
                </a:solidFill>
                <a:latin typeface="微软雅黑" panose="020B0503020204020204" pitchFamily="34" charset="-122"/>
                <a:ea typeface="微软雅黑" panose="020B0503020204020204" pitchFamily="34" charset="-122"/>
              </a:endParaRPr>
            </a:p>
            <a:p>
              <a:pPr algn="ctr"/>
              <a:r>
                <a:rPr lang="en-US" altLang="zh-CN" sz="2800" b="1" kern="0" dirty="0">
                  <a:solidFill>
                    <a:srgbClr val="FFC000"/>
                  </a:solidFill>
                  <a:latin typeface="微软雅黑" panose="020B0503020204020204" pitchFamily="34" charset="-122"/>
                  <a:ea typeface="微软雅黑" panose="020B0503020204020204" pitchFamily="34" charset="-122"/>
                </a:rPr>
                <a:t>G</a:t>
              </a:r>
              <a:endParaRPr lang="zh-CN" altLang="en-US" sz="2800" b="1" kern="0" dirty="0">
                <a:solidFill>
                  <a:srgbClr val="FFC000"/>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374105" y="9137"/>
            <a:ext cx="1861588" cy="989956"/>
            <a:chOff x="2468473" y="285221"/>
            <a:chExt cx="1861588" cy="989956"/>
          </a:xfrm>
        </p:grpSpPr>
        <p:pic>
          <p:nvPicPr>
            <p:cNvPr id="4" name="图片 3"/>
            <p:cNvPicPr>
              <a:picLocks noChangeAspect="1"/>
            </p:cNvPicPr>
            <p:nvPr/>
          </p:nvPicPr>
          <p:blipFill>
            <a:blip r:embed="rId3"/>
            <a:stretch>
              <a:fillRect/>
            </a:stretch>
          </p:blipFill>
          <p:spPr>
            <a:xfrm>
              <a:off x="2899850" y="285221"/>
              <a:ext cx="936624" cy="541902"/>
            </a:xfrm>
            <a:prstGeom prst="rect">
              <a:avLst/>
            </a:prstGeom>
          </p:spPr>
        </p:pic>
        <p:sp>
          <p:nvSpPr>
            <p:cNvPr id="9" name="Text Box 111"/>
            <p:cNvSpPr txBox="1">
              <a:spLocks noChangeArrowheads="1"/>
            </p:cNvSpPr>
            <p:nvPr/>
          </p:nvSpPr>
          <p:spPr bwMode="auto">
            <a:xfrm>
              <a:off x="2468473" y="751957"/>
              <a:ext cx="1861588" cy="523220"/>
            </a:xfrm>
            <a:prstGeom prst="rect">
              <a:avLst/>
            </a:prstGeom>
            <a:noFill/>
            <a:ln w="9525" cmpd="sng">
              <a:noFill/>
              <a:miter lim="800000"/>
              <a:headEnd/>
              <a:tailEnd/>
            </a:ln>
            <a:effectLst/>
          </p:spPr>
          <p:txBody>
            <a:bodyPr wrap="square">
              <a:spAutoFit/>
            </a:bodyPr>
            <a:lstStyle/>
            <a:p>
              <a:pPr algn="ctr"/>
              <a:r>
                <a:rPr lang="zh-CN" altLang="en-US" sz="2800" b="1" kern="0" dirty="0" smtClean="0">
                  <a:solidFill>
                    <a:srgbClr val="FFC000"/>
                  </a:solidFill>
                  <a:latin typeface="微软雅黑" panose="020B0503020204020204" pitchFamily="34" charset="-122"/>
                  <a:ea typeface="微软雅黑" panose="020B0503020204020204" pitchFamily="34" charset="-122"/>
                </a:rPr>
                <a:t>中小学校</a:t>
              </a:r>
              <a:r>
                <a:rPr lang="en-US" altLang="zh-CN" sz="2800" b="1" kern="0" dirty="0" smtClean="0">
                  <a:solidFill>
                    <a:srgbClr val="FFC000"/>
                  </a:solidFill>
                  <a:latin typeface="微软雅黑" panose="020B0503020204020204" pitchFamily="34" charset="-122"/>
                  <a:ea typeface="微软雅黑" panose="020B0503020204020204" pitchFamily="34" charset="-122"/>
                </a:rPr>
                <a:t>S</a:t>
              </a:r>
              <a:endParaRPr lang="zh-CN" altLang="en-US" sz="2800" b="1" kern="0" dirty="0">
                <a:solidFill>
                  <a:srgbClr val="FFC0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94126" y="5785148"/>
            <a:ext cx="976945" cy="1018319"/>
            <a:chOff x="580994" y="5482265"/>
            <a:chExt cx="976945" cy="1018319"/>
          </a:xfrm>
        </p:grpSpPr>
        <p:pic>
          <p:nvPicPr>
            <p:cNvPr id="7" name="图片 6"/>
            <p:cNvPicPr>
              <a:picLocks noChangeAspect="1"/>
            </p:cNvPicPr>
            <p:nvPr/>
          </p:nvPicPr>
          <p:blipFill>
            <a:blip r:embed="rId4"/>
            <a:stretch>
              <a:fillRect/>
            </a:stretch>
          </p:blipFill>
          <p:spPr>
            <a:xfrm>
              <a:off x="580994" y="5482265"/>
              <a:ext cx="976945" cy="461703"/>
            </a:xfrm>
            <a:prstGeom prst="rect">
              <a:avLst/>
            </a:prstGeom>
          </p:spPr>
        </p:pic>
        <p:sp>
          <p:nvSpPr>
            <p:cNvPr id="10" name="Text Box 111"/>
            <p:cNvSpPr txBox="1">
              <a:spLocks noChangeArrowheads="1"/>
            </p:cNvSpPr>
            <p:nvPr/>
          </p:nvSpPr>
          <p:spPr bwMode="auto">
            <a:xfrm>
              <a:off x="580994" y="5977364"/>
              <a:ext cx="956032" cy="523220"/>
            </a:xfrm>
            <a:prstGeom prst="rect">
              <a:avLst/>
            </a:prstGeom>
            <a:noFill/>
            <a:ln w="9525" cmpd="sng">
              <a:noFill/>
              <a:miter lim="800000"/>
              <a:headEnd/>
              <a:tailEnd/>
            </a:ln>
            <a:effectLst/>
          </p:spPr>
          <p:txBody>
            <a:bodyPr wrap="square">
              <a:spAutoFit/>
            </a:bodyPr>
            <a:lstStyle/>
            <a:p>
              <a:pPr algn="ctr"/>
              <a:r>
                <a:rPr lang="zh-CN" altLang="en-US" sz="2800" b="1" kern="0" dirty="0">
                  <a:solidFill>
                    <a:srgbClr val="FFC000"/>
                  </a:solidFill>
                  <a:latin typeface="微软雅黑" panose="020B0503020204020204" pitchFamily="34" charset="-122"/>
                  <a:ea typeface="微软雅黑" panose="020B0503020204020204" pitchFamily="34" charset="-122"/>
                </a:rPr>
                <a:t>公司</a:t>
              </a:r>
            </a:p>
          </p:txBody>
        </p:sp>
      </p:grpSp>
      <p:grpSp>
        <p:nvGrpSpPr>
          <p:cNvPr id="28" name="组合 27"/>
          <p:cNvGrpSpPr/>
          <p:nvPr/>
        </p:nvGrpSpPr>
        <p:grpSpPr>
          <a:xfrm>
            <a:off x="2652729" y="5999805"/>
            <a:ext cx="1172389" cy="933122"/>
            <a:chOff x="2167916" y="5545418"/>
            <a:chExt cx="1172389" cy="933122"/>
          </a:xfrm>
        </p:grpSpPr>
        <p:pic>
          <p:nvPicPr>
            <p:cNvPr id="6" name="图片 5"/>
            <p:cNvPicPr>
              <a:picLocks noChangeAspect="1"/>
            </p:cNvPicPr>
            <p:nvPr/>
          </p:nvPicPr>
          <p:blipFill>
            <a:blip r:embed="rId5"/>
            <a:stretch>
              <a:fillRect/>
            </a:stretch>
          </p:blipFill>
          <p:spPr>
            <a:xfrm>
              <a:off x="2272279" y="5545418"/>
              <a:ext cx="958498" cy="528496"/>
            </a:xfrm>
            <a:prstGeom prst="rect">
              <a:avLst/>
            </a:prstGeom>
          </p:spPr>
        </p:pic>
        <p:sp>
          <p:nvSpPr>
            <p:cNvPr id="11" name="Text Box 111"/>
            <p:cNvSpPr txBox="1">
              <a:spLocks noChangeArrowheads="1"/>
            </p:cNvSpPr>
            <p:nvPr/>
          </p:nvSpPr>
          <p:spPr bwMode="auto">
            <a:xfrm>
              <a:off x="2167916" y="5955320"/>
              <a:ext cx="1172389" cy="523220"/>
            </a:xfrm>
            <a:prstGeom prst="rect">
              <a:avLst/>
            </a:prstGeom>
            <a:noFill/>
            <a:ln w="9525" cmpd="sng">
              <a:noFill/>
              <a:miter lim="800000"/>
              <a:headEnd/>
              <a:tailEnd/>
            </a:ln>
            <a:effectLst/>
          </p:spPr>
          <p:txBody>
            <a:bodyPr wrap="square">
              <a:spAutoFit/>
            </a:bodyPr>
            <a:lstStyle/>
            <a:p>
              <a:pPr algn="ctr"/>
              <a:r>
                <a:rPr lang="zh-CN" altLang="en-US" sz="2800" b="1" kern="0" dirty="0" smtClean="0">
                  <a:solidFill>
                    <a:srgbClr val="FFC000"/>
                  </a:solidFill>
                  <a:latin typeface="微软雅黑" panose="020B0503020204020204" pitchFamily="34" charset="-122"/>
                  <a:ea typeface="微软雅黑" panose="020B0503020204020204" pitchFamily="34" charset="-122"/>
                </a:rPr>
                <a:t>高校</a:t>
              </a:r>
              <a:r>
                <a:rPr lang="en-US" altLang="zh-CN" sz="2800" b="1" kern="0" dirty="0" smtClean="0">
                  <a:solidFill>
                    <a:srgbClr val="FFC000"/>
                  </a:solidFill>
                  <a:latin typeface="微软雅黑" panose="020B0503020204020204" pitchFamily="34" charset="-122"/>
                  <a:ea typeface="微软雅黑" panose="020B0503020204020204" pitchFamily="34" charset="-122"/>
                </a:rPr>
                <a:t>U</a:t>
              </a:r>
              <a:endParaRPr lang="zh-CN" altLang="en-US" sz="2800" b="1" kern="0" dirty="0">
                <a:solidFill>
                  <a:srgbClr val="FFC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2195143" y="1137590"/>
            <a:ext cx="958498" cy="814275"/>
            <a:chOff x="2309487" y="1559654"/>
            <a:chExt cx="958498" cy="814275"/>
          </a:xfrm>
        </p:grpSpPr>
        <p:pic>
          <p:nvPicPr>
            <p:cNvPr id="12" name="图片 3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1041" y="1559654"/>
              <a:ext cx="380642"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11"/>
            <p:cNvSpPr txBox="1">
              <a:spLocks noChangeArrowheads="1"/>
            </p:cNvSpPr>
            <p:nvPr/>
          </p:nvSpPr>
          <p:spPr bwMode="auto">
            <a:xfrm>
              <a:off x="2309487" y="1912264"/>
              <a:ext cx="958498" cy="461665"/>
            </a:xfrm>
            <a:prstGeom prst="rect">
              <a:avLst/>
            </a:prstGeom>
            <a:noFill/>
            <a:ln w="9525" cmpd="sng">
              <a:noFill/>
              <a:miter lim="800000"/>
              <a:headEnd/>
              <a:tailEnd/>
            </a:ln>
            <a:effectLst/>
          </p:spPr>
          <p:txBody>
            <a:bodyPr wrap="square">
              <a:spAutoFit/>
            </a:bodyPr>
            <a:lstStyle/>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教师</a:t>
              </a:r>
              <a:endParaRPr lang="zh-CN" altLang="en-US" sz="2400" b="1" kern="0" dirty="0">
                <a:solidFill>
                  <a:srgbClr val="002060"/>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248264" y="1121054"/>
            <a:ext cx="958498" cy="842424"/>
            <a:chOff x="3232360" y="1499765"/>
            <a:chExt cx="958498" cy="842424"/>
          </a:xfrm>
        </p:grpSpPr>
        <p:pic>
          <p:nvPicPr>
            <p:cNvPr id="14" name="图片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1318" y="1499765"/>
              <a:ext cx="380582"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11"/>
            <p:cNvSpPr txBox="1">
              <a:spLocks noChangeArrowheads="1"/>
            </p:cNvSpPr>
            <p:nvPr/>
          </p:nvSpPr>
          <p:spPr bwMode="auto">
            <a:xfrm>
              <a:off x="3232360" y="1880524"/>
              <a:ext cx="958498" cy="461665"/>
            </a:xfrm>
            <a:prstGeom prst="rect">
              <a:avLst/>
            </a:prstGeom>
            <a:noFill/>
            <a:ln w="9525" cmpd="sng">
              <a:noFill/>
              <a:miter lim="800000"/>
              <a:headEnd/>
              <a:tailEnd/>
            </a:ln>
            <a:effectLst/>
          </p:spPr>
          <p:txBody>
            <a:bodyPr wrap="square">
              <a:spAutoFit/>
            </a:bodyPr>
            <a:lstStyle/>
            <a:p>
              <a:pPr algn="ctr"/>
              <a:r>
                <a:rPr lang="zh-CN" altLang="en-US" sz="2400" b="1" kern="0" dirty="0">
                  <a:solidFill>
                    <a:srgbClr val="002060"/>
                  </a:solidFill>
                  <a:latin typeface="微软雅黑" panose="020B0503020204020204" pitchFamily="34" charset="-122"/>
                  <a:ea typeface="微软雅黑" panose="020B0503020204020204" pitchFamily="34" charset="-122"/>
                </a:rPr>
                <a:t>校长</a:t>
              </a:r>
            </a:p>
          </p:txBody>
        </p:sp>
      </p:grpSp>
      <p:grpSp>
        <p:nvGrpSpPr>
          <p:cNvPr id="23" name="组合 22"/>
          <p:cNvGrpSpPr/>
          <p:nvPr/>
        </p:nvGrpSpPr>
        <p:grpSpPr>
          <a:xfrm>
            <a:off x="996639" y="1455162"/>
            <a:ext cx="1159432" cy="878698"/>
            <a:chOff x="1515546" y="2489867"/>
            <a:chExt cx="1159432" cy="878698"/>
          </a:xfrm>
        </p:grpSpPr>
        <p:pic>
          <p:nvPicPr>
            <p:cNvPr id="13" name="图片 3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93219" y="2489867"/>
              <a:ext cx="380643"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1"/>
            <p:cNvSpPr txBox="1">
              <a:spLocks noChangeArrowheads="1"/>
            </p:cNvSpPr>
            <p:nvPr/>
          </p:nvSpPr>
          <p:spPr bwMode="auto">
            <a:xfrm>
              <a:off x="1515546" y="2906900"/>
              <a:ext cx="1159432" cy="461665"/>
            </a:xfrm>
            <a:prstGeom prst="rect">
              <a:avLst/>
            </a:prstGeom>
            <a:noFill/>
            <a:ln w="9525" cmpd="sng">
              <a:noFill/>
              <a:miter lim="800000"/>
              <a:headEnd/>
              <a:tailEnd/>
            </a:ln>
            <a:effectLst/>
          </p:spPr>
          <p:txBody>
            <a:bodyPr wrap="square">
              <a:spAutoFit/>
            </a:bodyPr>
            <a:lstStyle/>
            <a:p>
              <a:pPr algn="ctr"/>
              <a:r>
                <a:rPr lang="zh-CN" altLang="en-US" sz="2400" b="1" kern="0" dirty="0">
                  <a:solidFill>
                    <a:srgbClr val="002060"/>
                  </a:solidFill>
                  <a:latin typeface="微软雅黑" panose="020B0503020204020204" pitchFamily="34" charset="-122"/>
                  <a:ea typeface="微软雅黑" panose="020B0503020204020204" pitchFamily="34" charset="-122"/>
                </a:rPr>
                <a:t>教研员</a:t>
              </a:r>
            </a:p>
          </p:txBody>
        </p:sp>
      </p:grpSp>
      <p:grpSp>
        <p:nvGrpSpPr>
          <p:cNvPr id="22" name="组合 21"/>
          <p:cNvGrpSpPr/>
          <p:nvPr/>
        </p:nvGrpSpPr>
        <p:grpSpPr>
          <a:xfrm>
            <a:off x="463318" y="3818438"/>
            <a:ext cx="1826665" cy="1102443"/>
            <a:chOff x="1098311" y="3725561"/>
            <a:chExt cx="1826665" cy="1102443"/>
          </a:xfrm>
        </p:grpSpPr>
        <p:pic>
          <p:nvPicPr>
            <p:cNvPr id="15" name="图片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3627" y="3725561"/>
              <a:ext cx="359825"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1"/>
            <p:cNvSpPr txBox="1">
              <a:spLocks noChangeArrowheads="1"/>
            </p:cNvSpPr>
            <p:nvPr/>
          </p:nvSpPr>
          <p:spPr bwMode="auto">
            <a:xfrm>
              <a:off x="1098311" y="3997007"/>
              <a:ext cx="1826665" cy="830997"/>
            </a:xfrm>
            <a:prstGeom prst="rect">
              <a:avLst/>
            </a:prstGeom>
            <a:noFill/>
            <a:ln w="9525" cmpd="sng">
              <a:noFill/>
              <a:miter lim="800000"/>
              <a:headEnd/>
              <a:tailEnd/>
            </a:ln>
            <a:effectLst/>
          </p:spPr>
          <p:txBody>
            <a:bodyPr wrap="square">
              <a:spAutoFit/>
            </a:bodyPr>
            <a:lstStyle/>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电教</a:t>
              </a:r>
              <a:endParaRPr lang="en-US" altLang="zh-CN" sz="2400" b="1" kern="0" dirty="0" smtClean="0">
                <a:solidFill>
                  <a:srgbClr val="002060"/>
                </a:solidFill>
                <a:latin typeface="微软雅黑" panose="020B0503020204020204" pitchFamily="34" charset="-122"/>
                <a:ea typeface="微软雅黑" panose="020B0503020204020204" pitchFamily="34" charset="-122"/>
              </a:endParaRPr>
            </a:p>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人员</a:t>
              </a:r>
              <a:endParaRPr lang="zh-CN" altLang="en-US" sz="2400" b="1" kern="0" dirty="0">
                <a:solidFill>
                  <a:srgbClr val="00206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44087" y="2836133"/>
            <a:ext cx="1144182" cy="850686"/>
            <a:chOff x="3559719" y="4140501"/>
            <a:chExt cx="1144182" cy="850686"/>
          </a:xfrm>
        </p:grpSpPr>
        <p:pic>
          <p:nvPicPr>
            <p:cNvPr id="16" name="图片 4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0536" y="4140501"/>
              <a:ext cx="380643" cy="3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11"/>
            <p:cNvSpPr txBox="1">
              <a:spLocks noChangeArrowheads="1"/>
            </p:cNvSpPr>
            <p:nvPr/>
          </p:nvSpPr>
          <p:spPr bwMode="auto">
            <a:xfrm>
              <a:off x="3559719" y="4529522"/>
              <a:ext cx="1144182" cy="461665"/>
            </a:xfrm>
            <a:prstGeom prst="rect">
              <a:avLst/>
            </a:prstGeom>
            <a:noFill/>
            <a:ln w="9525" cmpd="sng">
              <a:noFill/>
              <a:miter lim="800000"/>
              <a:headEnd/>
              <a:tailEnd/>
            </a:ln>
            <a:effectLst/>
          </p:spPr>
          <p:txBody>
            <a:bodyPr wrap="square">
              <a:spAutoFit/>
            </a:bodyPr>
            <a:lstStyle/>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管理员</a:t>
              </a:r>
              <a:endParaRPr lang="zh-CN" altLang="en-US" sz="2400" b="1" kern="0" dirty="0">
                <a:solidFill>
                  <a:srgbClr val="002060"/>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2630820" y="4461330"/>
            <a:ext cx="1134366" cy="1144693"/>
            <a:chOff x="3966357" y="3947550"/>
            <a:chExt cx="1134366" cy="1144693"/>
          </a:xfrm>
        </p:grpSpPr>
        <p:pic>
          <p:nvPicPr>
            <p:cNvPr id="30" name="Picture 6" descr="C:\Users\Administrator.Shangjx-PC\AppData\Local\Microsoft\Windows\Temporary Internet Files\Content.IE5\H6GSA1AZ\MC900071375[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74044" y="3947550"/>
              <a:ext cx="587518" cy="37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11"/>
            <p:cNvSpPr txBox="1">
              <a:spLocks noChangeArrowheads="1"/>
            </p:cNvSpPr>
            <p:nvPr/>
          </p:nvSpPr>
          <p:spPr bwMode="auto">
            <a:xfrm>
              <a:off x="3966357" y="4261246"/>
              <a:ext cx="1134366" cy="830997"/>
            </a:xfrm>
            <a:prstGeom prst="rect">
              <a:avLst/>
            </a:prstGeom>
            <a:noFill/>
            <a:ln w="9525" cmpd="sng">
              <a:noFill/>
              <a:miter lim="800000"/>
              <a:headEnd/>
              <a:tailEnd/>
            </a:ln>
            <a:effectLst/>
          </p:spPr>
          <p:txBody>
            <a:bodyPr wrap="square">
              <a:spAutoFit/>
            </a:bodyPr>
            <a:lstStyle/>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学科</a:t>
              </a:r>
              <a:endParaRPr lang="en-US" altLang="zh-CN" sz="2400" b="1" kern="0" dirty="0" smtClean="0">
                <a:solidFill>
                  <a:srgbClr val="002060"/>
                </a:solidFill>
                <a:latin typeface="微软雅黑" panose="020B0503020204020204" pitchFamily="34" charset="-122"/>
                <a:ea typeface="微软雅黑" panose="020B0503020204020204" pitchFamily="34" charset="-122"/>
              </a:endParaRPr>
            </a:p>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专家</a:t>
              </a:r>
              <a:endParaRPr lang="zh-CN" altLang="en-US" sz="2400" b="1" kern="0" dirty="0">
                <a:solidFill>
                  <a:srgbClr val="002060"/>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1515838" y="4468002"/>
            <a:ext cx="1134366" cy="1246539"/>
            <a:chOff x="5074579" y="3825299"/>
            <a:chExt cx="1134366" cy="1246539"/>
          </a:xfrm>
        </p:grpSpPr>
        <p:pic>
          <p:nvPicPr>
            <p:cNvPr id="36" name="图片 35"/>
            <p:cNvPicPr>
              <a:picLocks noChangeAspect="1"/>
            </p:cNvPicPr>
            <p:nvPr/>
          </p:nvPicPr>
          <p:blipFill>
            <a:blip r:embed="rId12"/>
            <a:stretch>
              <a:fillRect/>
            </a:stretch>
          </p:blipFill>
          <p:spPr>
            <a:xfrm>
              <a:off x="5193191" y="3825299"/>
              <a:ext cx="695325" cy="485775"/>
            </a:xfrm>
            <a:prstGeom prst="rect">
              <a:avLst/>
            </a:prstGeom>
          </p:spPr>
        </p:pic>
        <p:sp>
          <p:nvSpPr>
            <p:cNvPr id="37" name="Text Box 111"/>
            <p:cNvSpPr txBox="1">
              <a:spLocks noChangeArrowheads="1"/>
            </p:cNvSpPr>
            <p:nvPr/>
          </p:nvSpPr>
          <p:spPr bwMode="auto">
            <a:xfrm>
              <a:off x="5074579" y="4240841"/>
              <a:ext cx="1134366" cy="830997"/>
            </a:xfrm>
            <a:prstGeom prst="rect">
              <a:avLst/>
            </a:prstGeom>
            <a:noFill/>
            <a:ln w="9525" cmpd="sng">
              <a:noFill/>
              <a:miter lim="800000"/>
              <a:headEnd/>
              <a:tailEnd/>
            </a:ln>
            <a:effectLst/>
          </p:spPr>
          <p:txBody>
            <a:bodyPr wrap="square">
              <a:spAutoFit/>
            </a:bodyPr>
            <a:lstStyle/>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专业</a:t>
              </a:r>
              <a:endParaRPr lang="en-US" altLang="zh-CN" sz="2400" b="1" kern="0" dirty="0" smtClean="0">
                <a:solidFill>
                  <a:srgbClr val="002060"/>
                </a:solidFill>
                <a:latin typeface="微软雅黑" panose="020B0503020204020204" pitchFamily="34" charset="-122"/>
                <a:ea typeface="微软雅黑" panose="020B0503020204020204" pitchFamily="34" charset="-122"/>
              </a:endParaRPr>
            </a:p>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团队</a:t>
              </a:r>
              <a:endParaRPr lang="zh-CN" altLang="en-US" sz="2400" b="1" kern="0" dirty="0">
                <a:solidFill>
                  <a:srgbClr val="002060"/>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456054" y="4477450"/>
            <a:ext cx="1454699" cy="1224779"/>
            <a:chOff x="6074257" y="4685754"/>
            <a:chExt cx="1454699" cy="1224779"/>
          </a:xfrm>
        </p:grpSpPr>
        <p:sp>
          <p:nvSpPr>
            <p:cNvPr id="40" name="Text Box 111"/>
            <p:cNvSpPr txBox="1">
              <a:spLocks noChangeArrowheads="1"/>
            </p:cNvSpPr>
            <p:nvPr/>
          </p:nvSpPr>
          <p:spPr bwMode="auto">
            <a:xfrm>
              <a:off x="6074257" y="5079536"/>
              <a:ext cx="1454699" cy="830997"/>
            </a:xfrm>
            <a:prstGeom prst="rect">
              <a:avLst/>
            </a:prstGeom>
            <a:noFill/>
            <a:ln w="9525" cmpd="sng">
              <a:noFill/>
              <a:miter lim="800000"/>
              <a:headEnd/>
              <a:tailEnd/>
            </a:ln>
            <a:effectLst/>
          </p:spPr>
          <p:txBody>
            <a:bodyPr wrap="square">
              <a:spAutoFit/>
            </a:bodyPr>
            <a:lstStyle/>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信息化</a:t>
              </a:r>
              <a:endParaRPr lang="en-US" altLang="zh-CN" sz="2400" b="1" kern="0" dirty="0" smtClean="0">
                <a:solidFill>
                  <a:srgbClr val="002060"/>
                </a:solidFill>
                <a:latin typeface="微软雅黑" panose="020B0503020204020204" pitchFamily="34" charset="-122"/>
                <a:ea typeface="微软雅黑" panose="020B0503020204020204" pitchFamily="34" charset="-122"/>
              </a:endParaRPr>
            </a:p>
            <a:p>
              <a:pPr algn="ctr"/>
              <a:r>
                <a:rPr lang="zh-CN" altLang="en-US" sz="2400" b="1" kern="0" dirty="0" smtClean="0">
                  <a:solidFill>
                    <a:srgbClr val="002060"/>
                  </a:solidFill>
                  <a:latin typeface="微软雅黑" panose="020B0503020204020204" pitchFamily="34" charset="-122"/>
                  <a:ea typeface="微软雅黑" panose="020B0503020204020204" pitchFamily="34" charset="-122"/>
                </a:rPr>
                <a:t>专家</a:t>
              </a:r>
              <a:endParaRPr lang="zh-CN" altLang="en-US" sz="2400" b="1" kern="0" dirty="0">
                <a:solidFill>
                  <a:srgbClr val="002060"/>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13"/>
            <a:stretch>
              <a:fillRect/>
            </a:stretch>
          </p:blipFill>
          <p:spPr>
            <a:xfrm>
              <a:off x="6567219" y="4685754"/>
              <a:ext cx="457200" cy="400050"/>
            </a:xfrm>
            <a:prstGeom prst="rect">
              <a:avLst/>
            </a:prstGeom>
          </p:spPr>
        </p:pic>
      </p:grpSp>
      <p:grpSp>
        <p:nvGrpSpPr>
          <p:cNvPr id="60" name="组合 59"/>
          <p:cNvGrpSpPr/>
          <p:nvPr/>
        </p:nvGrpSpPr>
        <p:grpSpPr>
          <a:xfrm>
            <a:off x="2268054" y="2478543"/>
            <a:ext cx="2110784" cy="1247239"/>
            <a:chOff x="2572818" y="1994295"/>
            <a:chExt cx="2262129" cy="1247239"/>
          </a:xfrm>
        </p:grpSpPr>
        <p:sp>
          <p:nvSpPr>
            <p:cNvPr id="59" name="椭圆 58"/>
            <p:cNvSpPr/>
            <p:nvPr/>
          </p:nvSpPr>
          <p:spPr bwMode="auto">
            <a:xfrm>
              <a:off x="2705529" y="1994295"/>
              <a:ext cx="2042893" cy="1247239"/>
            </a:xfrm>
            <a:prstGeom prst="ellipse">
              <a:avLst/>
            </a:prstGeom>
            <a:gradFill flip="none" rotWithShape="1">
              <a:gsLst>
                <a:gs pos="0">
                  <a:srgbClr val="00DFF6"/>
                </a:gs>
                <a:gs pos="90000">
                  <a:srgbClr val="002774"/>
                </a:gs>
              </a:gsLst>
              <a:lin ang="2700000" scaled="1"/>
              <a:tileRect/>
            </a:gra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itchFamily="34" charset="-122"/>
              </a:endParaRPr>
            </a:p>
          </p:txBody>
        </p:sp>
        <p:sp>
          <p:nvSpPr>
            <p:cNvPr id="44" name="Text Box 111"/>
            <p:cNvSpPr txBox="1">
              <a:spLocks noChangeArrowheads="1"/>
            </p:cNvSpPr>
            <p:nvPr/>
          </p:nvSpPr>
          <p:spPr bwMode="auto">
            <a:xfrm>
              <a:off x="2572818" y="2263415"/>
              <a:ext cx="2262129" cy="646331"/>
            </a:xfrm>
            <a:prstGeom prst="rect">
              <a:avLst/>
            </a:prstGeom>
            <a:noFill/>
            <a:ln w="9525" cmpd="sng">
              <a:noFill/>
              <a:miter lim="800000"/>
              <a:headEnd/>
              <a:tailEnd/>
            </a:ln>
            <a:effectLst/>
          </p:spPr>
          <p:txBody>
            <a:bodyPr wrap="square">
              <a:spAutoFit/>
            </a:bodyPr>
            <a:lstStyle/>
            <a:p>
              <a:pPr algn="ctr"/>
              <a:r>
                <a:rPr lang="zh-CN" altLang="en-US" sz="3600" b="1" kern="0" dirty="0" smtClean="0">
                  <a:solidFill>
                    <a:srgbClr val="FF0000"/>
                  </a:solidFill>
                  <a:latin typeface="微软雅黑" panose="020B0503020204020204" pitchFamily="34" charset="-122"/>
                  <a:ea typeface="微软雅黑" panose="020B0503020204020204" pitchFamily="34" charset="-122"/>
                </a:rPr>
                <a:t>协同创新</a:t>
              </a:r>
              <a:endParaRPr lang="zh-CN" altLang="en-US" sz="3600" b="1" kern="0" dirty="0">
                <a:solidFill>
                  <a:srgbClr val="FF0000"/>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4769630" y="922547"/>
            <a:ext cx="1821458" cy="1117275"/>
            <a:chOff x="4829790" y="1222803"/>
            <a:chExt cx="1821458" cy="1117275"/>
          </a:xfrm>
        </p:grpSpPr>
        <p:sp>
          <p:nvSpPr>
            <p:cNvPr id="45" name="Rectangle 2"/>
            <p:cNvSpPr txBox="1">
              <a:spLocks noChangeArrowheads="1"/>
            </p:cNvSpPr>
            <p:nvPr/>
          </p:nvSpPr>
          <p:spPr bwMode="auto">
            <a:xfrm>
              <a:off x="4829790" y="1222803"/>
              <a:ext cx="1821458" cy="111727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a:spcBef>
                  <a:spcPct val="20000"/>
                </a:spcBef>
                <a:buClr>
                  <a:srgbClr val="333399"/>
                </a:buClr>
                <a:defRPr/>
              </a:pPr>
              <a:endParaRPr lang="en-US" altLang="zh-CN" sz="3200" dirty="0" smtClean="0"/>
            </a:p>
          </p:txBody>
        </p:sp>
        <p:sp>
          <p:nvSpPr>
            <p:cNvPr id="46" name="Text Box 111"/>
            <p:cNvSpPr txBox="1">
              <a:spLocks noChangeArrowheads="1"/>
            </p:cNvSpPr>
            <p:nvPr/>
          </p:nvSpPr>
          <p:spPr bwMode="auto">
            <a:xfrm>
              <a:off x="4998203" y="1320057"/>
              <a:ext cx="1492554" cy="954107"/>
            </a:xfrm>
            <a:prstGeom prst="rect">
              <a:avLst/>
            </a:prstGeom>
            <a:noFill/>
            <a:ln w="9525" cmpd="sng">
              <a:noFill/>
              <a:miter lim="800000"/>
              <a:headEnd/>
              <a:tailEnd/>
            </a:ln>
            <a:effectLst/>
          </p:spPr>
          <p:txBody>
            <a:bodyPr wrap="square">
              <a:spAutoFit/>
            </a:bodyPr>
            <a:lstStyle/>
            <a:p>
              <a:pPr algn="ctr"/>
              <a:r>
                <a:rPr lang="zh-CN" altLang="en-US" sz="2800" b="1" kern="0" dirty="0" smtClean="0">
                  <a:latin typeface="微软雅黑" panose="020B0503020204020204" pitchFamily="34" charset="-122"/>
                  <a:ea typeface="微软雅黑" panose="020B0503020204020204" pitchFamily="34" charset="-122"/>
                </a:rPr>
                <a:t>新教育</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方法</a:t>
              </a:r>
              <a:endParaRPr lang="zh-CN" altLang="en-US" sz="2800" b="1" kern="0" dirty="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4730842" y="2693696"/>
            <a:ext cx="1965649" cy="1117275"/>
            <a:chOff x="4827098" y="2693696"/>
            <a:chExt cx="1965649" cy="1117275"/>
          </a:xfrm>
        </p:grpSpPr>
        <p:sp>
          <p:nvSpPr>
            <p:cNvPr id="47" name="Rectangle 2"/>
            <p:cNvSpPr txBox="1">
              <a:spLocks noChangeArrowheads="1"/>
            </p:cNvSpPr>
            <p:nvPr/>
          </p:nvSpPr>
          <p:spPr bwMode="auto">
            <a:xfrm>
              <a:off x="4905790" y="2693696"/>
              <a:ext cx="1821458" cy="111727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a:spcBef>
                  <a:spcPct val="20000"/>
                </a:spcBef>
                <a:buClr>
                  <a:srgbClr val="333399"/>
                </a:buClr>
                <a:defRPr/>
              </a:pPr>
              <a:endParaRPr lang="en-US" altLang="zh-CN" sz="3200" dirty="0" smtClean="0"/>
            </a:p>
          </p:txBody>
        </p:sp>
        <p:sp>
          <p:nvSpPr>
            <p:cNvPr id="48" name="Text Box 111"/>
            <p:cNvSpPr txBox="1">
              <a:spLocks noChangeArrowheads="1"/>
            </p:cNvSpPr>
            <p:nvPr/>
          </p:nvSpPr>
          <p:spPr bwMode="auto">
            <a:xfrm>
              <a:off x="4827098" y="2774910"/>
              <a:ext cx="1965649" cy="95410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zh-CN" altLang="en-US" sz="2800" b="1" kern="0" dirty="0" smtClean="0">
                  <a:latin typeface="微软雅黑" panose="020B0503020204020204" pitchFamily="34" charset="-122"/>
                  <a:ea typeface="微软雅黑" panose="020B0503020204020204" pitchFamily="34" charset="-122"/>
                </a:rPr>
                <a:t>资源与软件建设方法</a:t>
              </a:r>
              <a:endParaRPr lang="zh-CN" altLang="en-US" sz="2800" b="1" kern="0" dirty="0">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4803219" y="4501223"/>
            <a:ext cx="1965464" cy="1117275"/>
            <a:chOff x="4839315" y="4255559"/>
            <a:chExt cx="1965464" cy="1117275"/>
          </a:xfrm>
        </p:grpSpPr>
        <p:sp>
          <p:nvSpPr>
            <p:cNvPr id="49" name="Rectangle 2"/>
            <p:cNvSpPr txBox="1">
              <a:spLocks noChangeArrowheads="1"/>
            </p:cNvSpPr>
            <p:nvPr/>
          </p:nvSpPr>
          <p:spPr bwMode="auto">
            <a:xfrm>
              <a:off x="4894915" y="4255559"/>
              <a:ext cx="1821458" cy="111727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t" anchorCtr="0" compatLnSpc="1">
              <a:prstTxWarp prst="textNoShape">
                <a:avLst/>
              </a:prstTxWarp>
            </a:bodyPr>
            <a:lstStyle/>
            <a:p>
              <a:pPr algn="ctr">
                <a:spcBef>
                  <a:spcPct val="20000"/>
                </a:spcBef>
                <a:buClr>
                  <a:srgbClr val="333399"/>
                </a:buClr>
                <a:defRPr/>
              </a:pPr>
              <a:endParaRPr lang="en-US" altLang="zh-CN" sz="3200" dirty="0" smtClean="0"/>
            </a:p>
          </p:txBody>
        </p:sp>
        <p:sp>
          <p:nvSpPr>
            <p:cNvPr id="50" name="Text Box 111"/>
            <p:cNvSpPr txBox="1">
              <a:spLocks noChangeArrowheads="1"/>
            </p:cNvSpPr>
            <p:nvPr/>
          </p:nvSpPr>
          <p:spPr bwMode="auto">
            <a:xfrm>
              <a:off x="4839315" y="4360837"/>
              <a:ext cx="1965464" cy="95410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zh-CN" altLang="en-US" sz="2800" b="1" kern="0" dirty="0" smtClean="0">
                  <a:latin typeface="微软雅黑" panose="020B0503020204020204" pitchFamily="34" charset="-122"/>
                  <a:ea typeface="微软雅黑" panose="020B0503020204020204" pitchFamily="34" charset="-122"/>
                </a:rPr>
                <a:t>教师教育</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方式与方法</a:t>
              </a:r>
              <a:endParaRPr lang="zh-CN" altLang="en-US" sz="2800" b="1" kern="0" dirty="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955777" y="141594"/>
            <a:ext cx="1081611" cy="1868524"/>
            <a:chOff x="6954630" y="196186"/>
            <a:chExt cx="1232942" cy="1868524"/>
          </a:xfrm>
        </p:grpSpPr>
        <p:sp>
          <p:nvSpPr>
            <p:cNvPr id="51" name="Rectangle 2"/>
            <p:cNvSpPr txBox="1">
              <a:spLocks noChangeArrowheads="1"/>
            </p:cNvSpPr>
            <p:nvPr/>
          </p:nvSpPr>
          <p:spPr bwMode="auto">
            <a:xfrm>
              <a:off x="6954630" y="196186"/>
              <a:ext cx="1232942" cy="1833660"/>
            </a:xfrm>
            <a:prstGeom prst="rect">
              <a:avLst/>
            </a:prstGeom>
            <a:solidFill>
              <a:srgbClr val="00B0F0"/>
            </a:solidFill>
            <a:ln>
              <a:headEnd/>
              <a:tailEnd/>
            </a:ln>
            <a:effectLst>
              <a:glow rad="228600">
                <a:schemeClr val="accent4">
                  <a:satMod val="175000"/>
                  <a:alpha val="40000"/>
                </a:schemeClr>
              </a:glow>
              <a:outerShdw blurRad="50800" dist="38100" dir="5400000" rotWithShape="0">
                <a:srgbClr val="000000">
                  <a:alpha val="35000"/>
                </a:srgbClr>
              </a:outerShdw>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a:spcBef>
                  <a:spcPct val="20000"/>
                </a:spcBef>
                <a:buClr>
                  <a:srgbClr val="333399"/>
                </a:buClr>
                <a:defRPr/>
              </a:pPr>
              <a:endParaRPr lang="en-US" altLang="zh-CN" sz="3200" dirty="0" smtClean="0"/>
            </a:p>
          </p:txBody>
        </p:sp>
        <p:sp>
          <p:nvSpPr>
            <p:cNvPr id="52" name="Text Box 111"/>
            <p:cNvSpPr txBox="1">
              <a:spLocks noChangeArrowheads="1"/>
            </p:cNvSpPr>
            <p:nvPr/>
          </p:nvSpPr>
          <p:spPr bwMode="auto">
            <a:xfrm>
              <a:off x="7003178" y="248828"/>
              <a:ext cx="1101759" cy="1815882"/>
            </a:xfrm>
            <a:prstGeom prst="rect">
              <a:avLst/>
            </a:prstGeom>
            <a:noFill/>
            <a:ln w="9525" cmpd="sng">
              <a:noFill/>
              <a:miter lim="800000"/>
              <a:headEnd/>
              <a:tailEnd/>
            </a:ln>
            <a:effectLst/>
          </p:spPr>
          <p:txBody>
            <a:bodyPr wrap="square">
              <a:spAutoFit/>
            </a:bodyPr>
            <a:lstStyle/>
            <a:p>
              <a:pPr algn="ctr"/>
              <a:r>
                <a:rPr lang="zh-CN" altLang="en-US" sz="2800" b="1" kern="0" dirty="0" smtClean="0">
                  <a:latin typeface="微软雅黑" panose="020B0503020204020204" pitchFamily="34" charset="-122"/>
                  <a:ea typeface="微软雅黑" panose="020B0503020204020204" pitchFamily="34" charset="-122"/>
                </a:rPr>
                <a:t>备课</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与</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学习</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系统</a:t>
              </a:r>
              <a:endParaRPr lang="zh-CN" altLang="en-US" sz="2800" b="1" kern="0" dirty="0">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6974867" y="2352000"/>
            <a:ext cx="1081612" cy="1833660"/>
            <a:chOff x="6961219" y="2324704"/>
            <a:chExt cx="1081612" cy="1833660"/>
          </a:xfrm>
        </p:grpSpPr>
        <p:sp>
          <p:nvSpPr>
            <p:cNvPr id="53" name="Rectangle 2"/>
            <p:cNvSpPr txBox="1">
              <a:spLocks noChangeArrowheads="1"/>
            </p:cNvSpPr>
            <p:nvPr/>
          </p:nvSpPr>
          <p:spPr bwMode="auto">
            <a:xfrm>
              <a:off x="6961219" y="2324704"/>
              <a:ext cx="1081612" cy="1833660"/>
            </a:xfrm>
            <a:prstGeom prst="rect">
              <a:avLst/>
            </a:prstGeom>
            <a:solidFill>
              <a:srgbClr val="00B0F0"/>
            </a:solidFill>
            <a:ln>
              <a:headEnd/>
              <a:tailEnd/>
            </a:ln>
            <a:effectLst>
              <a:glow rad="228600">
                <a:schemeClr val="accent4">
                  <a:satMod val="175000"/>
                  <a:alpha val="40000"/>
                </a:schemeClr>
              </a:glow>
              <a:outerShdw blurRad="50800" dist="38100" dir="5400000" rotWithShape="0">
                <a:srgbClr val="000000">
                  <a:alpha val="35000"/>
                </a:srgbClr>
              </a:outerShdw>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a:spcBef>
                  <a:spcPct val="20000"/>
                </a:spcBef>
                <a:buClr>
                  <a:srgbClr val="333399"/>
                </a:buClr>
                <a:defRPr/>
              </a:pPr>
              <a:endParaRPr lang="en-US" altLang="zh-CN" sz="3200" dirty="0" smtClean="0"/>
            </a:p>
          </p:txBody>
        </p:sp>
        <p:sp>
          <p:nvSpPr>
            <p:cNvPr id="54" name="Text Box 111"/>
            <p:cNvSpPr txBox="1">
              <a:spLocks noChangeArrowheads="1"/>
            </p:cNvSpPr>
            <p:nvPr/>
          </p:nvSpPr>
          <p:spPr bwMode="auto">
            <a:xfrm>
              <a:off x="7018609" y="2587295"/>
              <a:ext cx="966212" cy="1384995"/>
            </a:xfrm>
            <a:prstGeom prst="rect">
              <a:avLst/>
            </a:prstGeom>
            <a:noFill/>
            <a:ln w="9525" cmpd="sng">
              <a:noFill/>
              <a:miter lim="800000"/>
              <a:headEnd/>
              <a:tailEnd/>
            </a:ln>
            <a:effectLst/>
          </p:spPr>
          <p:txBody>
            <a:bodyPr wrap="square">
              <a:spAutoFit/>
            </a:bodyPr>
            <a:lstStyle/>
            <a:p>
              <a:pPr algn="ctr"/>
              <a:r>
                <a:rPr lang="zh-CN" altLang="en-US" sz="2800" b="1" kern="0" dirty="0" smtClean="0">
                  <a:latin typeface="微软雅黑" panose="020B0503020204020204" pitchFamily="34" charset="-122"/>
                  <a:ea typeface="微软雅黑" panose="020B0503020204020204" pitchFamily="34" charset="-122"/>
                </a:rPr>
                <a:t>资源</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与</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软件</a:t>
              </a:r>
              <a:endParaRPr lang="zh-CN" altLang="en-US" sz="2800" b="1" kern="0" dirty="0">
                <a:latin typeface="微软雅黑" panose="020B0503020204020204" pitchFamily="34" charset="-122"/>
                <a:ea typeface="微软雅黑" panose="020B0503020204020204" pitchFamily="34" charset="-122"/>
              </a:endParaRPr>
            </a:p>
          </p:txBody>
        </p:sp>
      </p:grpSp>
      <p:sp>
        <p:nvSpPr>
          <p:cNvPr id="61" name="Text Box 111"/>
          <p:cNvSpPr txBox="1">
            <a:spLocks noChangeArrowheads="1"/>
          </p:cNvSpPr>
          <p:nvPr/>
        </p:nvSpPr>
        <p:spPr bwMode="auto">
          <a:xfrm>
            <a:off x="8336077" y="870431"/>
            <a:ext cx="956108" cy="523220"/>
          </a:xfrm>
          <a:prstGeom prst="rect">
            <a:avLst/>
          </a:prstGeom>
          <a:noFill/>
          <a:ln w="9525" cmpd="sng">
            <a:noFill/>
            <a:miter lim="800000"/>
            <a:headEnd/>
            <a:tailEnd/>
          </a:ln>
          <a:effectLst/>
        </p:spPr>
        <p:txBody>
          <a:bodyPr wrap="square">
            <a:spAutoFit/>
          </a:bodyPr>
          <a:lstStyle/>
          <a:p>
            <a:pPr algn="ctr"/>
            <a:r>
              <a:rPr lang="zh-CN" altLang="en-US" sz="2800" b="1" kern="0" dirty="0" smtClean="0">
                <a:solidFill>
                  <a:srgbClr val="002060"/>
                </a:solidFill>
                <a:latin typeface="微软雅黑" panose="020B0503020204020204" pitchFamily="34" charset="-122"/>
                <a:ea typeface="微软雅黑" panose="020B0503020204020204" pitchFamily="34" charset="-122"/>
              </a:rPr>
              <a:t>教学</a:t>
            </a:r>
            <a:endParaRPr lang="zh-CN" altLang="en-US" sz="2800" b="1" kern="0" dirty="0">
              <a:solidFill>
                <a:srgbClr val="002060"/>
              </a:solidFill>
              <a:latin typeface="微软雅黑" panose="020B0503020204020204" pitchFamily="34" charset="-122"/>
              <a:ea typeface="微软雅黑" panose="020B0503020204020204" pitchFamily="34" charset="-122"/>
            </a:endParaRPr>
          </a:p>
        </p:txBody>
      </p:sp>
      <p:sp>
        <p:nvSpPr>
          <p:cNvPr id="62" name="Text Box 111"/>
          <p:cNvSpPr txBox="1">
            <a:spLocks noChangeArrowheads="1"/>
          </p:cNvSpPr>
          <p:nvPr/>
        </p:nvSpPr>
        <p:spPr bwMode="auto">
          <a:xfrm>
            <a:off x="8204094" y="4480238"/>
            <a:ext cx="1172315" cy="954107"/>
          </a:xfrm>
          <a:prstGeom prst="rect">
            <a:avLst/>
          </a:prstGeom>
          <a:noFill/>
          <a:ln w="9525" cmpd="sng">
            <a:noFill/>
            <a:miter lim="800000"/>
            <a:headEnd/>
            <a:tailEnd/>
          </a:ln>
          <a:effectLst/>
        </p:spPr>
        <p:txBody>
          <a:bodyPr wrap="square">
            <a:spAutoFit/>
          </a:bodyPr>
          <a:lstStyle/>
          <a:p>
            <a:pPr algn="ctr"/>
            <a:r>
              <a:rPr lang="zh-CN" altLang="en-US" sz="2800" b="1" kern="0" dirty="0" smtClean="0">
                <a:solidFill>
                  <a:srgbClr val="0070C0"/>
                </a:solidFill>
                <a:latin typeface="微软雅黑" panose="020B0503020204020204" pitchFamily="34" charset="-122"/>
                <a:ea typeface="微软雅黑" panose="020B0503020204020204" pitchFamily="34" charset="-122"/>
              </a:rPr>
              <a:t>教师培训</a:t>
            </a:r>
            <a:endParaRPr lang="zh-CN" altLang="en-US" sz="2800" b="1" kern="0" dirty="0">
              <a:solidFill>
                <a:srgbClr val="0070C0"/>
              </a:solidFill>
              <a:latin typeface="微软雅黑" panose="020B0503020204020204" pitchFamily="34" charset="-122"/>
              <a:ea typeface="微软雅黑" panose="020B0503020204020204" pitchFamily="34" charset="-122"/>
            </a:endParaRPr>
          </a:p>
        </p:txBody>
      </p:sp>
      <p:sp>
        <p:nvSpPr>
          <p:cNvPr id="63" name="Text Box 111"/>
          <p:cNvSpPr txBox="1">
            <a:spLocks noChangeArrowheads="1"/>
          </p:cNvSpPr>
          <p:nvPr/>
        </p:nvSpPr>
        <p:spPr bwMode="auto">
          <a:xfrm>
            <a:off x="8209328" y="5439601"/>
            <a:ext cx="1172315" cy="1384995"/>
          </a:xfrm>
          <a:prstGeom prst="rect">
            <a:avLst/>
          </a:prstGeom>
          <a:noFill/>
          <a:ln w="9525" cmpd="sng">
            <a:noFill/>
            <a:miter lim="800000"/>
            <a:headEnd/>
            <a:tailEnd/>
          </a:ln>
          <a:effectLst/>
        </p:spPr>
        <p:txBody>
          <a:bodyPr wrap="square">
            <a:spAutoFit/>
          </a:bodyPr>
          <a:lstStyle/>
          <a:p>
            <a:pPr algn="ctr"/>
            <a:r>
              <a:rPr lang="zh-CN" altLang="en-US" sz="2800" b="1" kern="0" dirty="0" smtClean="0">
                <a:solidFill>
                  <a:schemeClr val="accent2">
                    <a:lumMod val="75000"/>
                  </a:schemeClr>
                </a:solidFill>
                <a:latin typeface="微软雅黑" panose="020B0503020204020204" pitchFamily="34" charset="-122"/>
                <a:ea typeface="微软雅黑" panose="020B0503020204020204" pitchFamily="34" charset="-122"/>
              </a:rPr>
              <a:t>高师学生学习</a:t>
            </a:r>
            <a:endParaRPr lang="zh-CN" altLang="en-US" sz="2800" b="1" kern="0" dirty="0">
              <a:solidFill>
                <a:schemeClr val="accent2">
                  <a:lumMod val="75000"/>
                </a:schemeClr>
              </a:solidFill>
              <a:latin typeface="微软雅黑" panose="020B0503020204020204" pitchFamily="34" charset="-122"/>
              <a:ea typeface="微软雅黑" panose="020B0503020204020204" pitchFamily="34" charset="-122"/>
            </a:endParaRPr>
          </a:p>
        </p:txBody>
      </p:sp>
      <p:grpSp>
        <p:nvGrpSpPr>
          <p:cNvPr id="65" name="组合 64"/>
          <p:cNvGrpSpPr/>
          <p:nvPr/>
        </p:nvGrpSpPr>
        <p:grpSpPr>
          <a:xfrm>
            <a:off x="6968936" y="4641402"/>
            <a:ext cx="1081613" cy="1981914"/>
            <a:chOff x="6968936" y="4450330"/>
            <a:chExt cx="1081613" cy="1981914"/>
          </a:xfrm>
        </p:grpSpPr>
        <p:sp>
          <p:nvSpPr>
            <p:cNvPr id="55" name="Rectangle 2"/>
            <p:cNvSpPr txBox="1">
              <a:spLocks noChangeArrowheads="1"/>
            </p:cNvSpPr>
            <p:nvPr/>
          </p:nvSpPr>
          <p:spPr bwMode="auto">
            <a:xfrm>
              <a:off x="6968936" y="4450330"/>
              <a:ext cx="1081613" cy="1981914"/>
            </a:xfrm>
            <a:prstGeom prst="rect">
              <a:avLst/>
            </a:prstGeom>
            <a:solidFill>
              <a:srgbClr val="00B0F0"/>
            </a:solidFill>
            <a:ln>
              <a:headEnd/>
              <a:tailEnd/>
            </a:ln>
            <a:effectLst>
              <a:glow rad="228600">
                <a:schemeClr val="accent4">
                  <a:satMod val="175000"/>
                  <a:alpha val="40000"/>
                </a:schemeClr>
              </a:glow>
              <a:outerShdw blurRad="50800" dist="38100" dir="5400000" rotWithShape="0">
                <a:srgbClr val="000000">
                  <a:alpha val="35000"/>
                </a:srgbClr>
              </a:outerShdw>
            </a:effec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a:spcBef>
                  <a:spcPct val="20000"/>
                </a:spcBef>
                <a:buClr>
                  <a:srgbClr val="333399"/>
                </a:buClr>
                <a:defRPr/>
              </a:pPr>
              <a:endParaRPr lang="en-US" altLang="zh-CN" sz="3200" dirty="0" smtClean="0"/>
            </a:p>
          </p:txBody>
        </p:sp>
        <p:sp>
          <p:nvSpPr>
            <p:cNvPr id="64" name="Text Box 111"/>
            <p:cNvSpPr txBox="1">
              <a:spLocks noChangeArrowheads="1"/>
            </p:cNvSpPr>
            <p:nvPr/>
          </p:nvSpPr>
          <p:spPr bwMode="auto">
            <a:xfrm>
              <a:off x="7000704" y="4766781"/>
              <a:ext cx="991158" cy="1384995"/>
            </a:xfrm>
            <a:prstGeom prst="rect">
              <a:avLst/>
            </a:prstGeom>
            <a:noFill/>
            <a:ln w="9525" cmpd="sng">
              <a:noFill/>
              <a:miter lim="800000"/>
              <a:headEnd/>
              <a:tailEnd/>
            </a:ln>
            <a:effectLst/>
          </p:spPr>
          <p:txBody>
            <a:bodyPr wrap="square">
              <a:spAutoFit/>
            </a:bodyPr>
            <a:lstStyle/>
            <a:p>
              <a:pPr algn="ctr"/>
              <a:r>
                <a:rPr lang="zh-CN" altLang="en-US" sz="2800" b="1" kern="0" dirty="0" smtClean="0">
                  <a:latin typeface="微软雅黑" panose="020B0503020204020204" pitchFamily="34" charset="-122"/>
                  <a:ea typeface="微软雅黑" panose="020B0503020204020204" pitchFamily="34" charset="-122"/>
                </a:rPr>
                <a:t>教师</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培训</a:t>
              </a:r>
              <a:endParaRPr lang="en-US" altLang="zh-CN" sz="2800" b="1" kern="0" dirty="0" smtClean="0">
                <a:latin typeface="微软雅黑" panose="020B0503020204020204" pitchFamily="34" charset="-122"/>
                <a:ea typeface="微软雅黑" panose="020B0503020204020204" pitchFamily="34" charset="-122"/>
              </a:endParaRPr>
            </a:p>
            <a:p>
              <a:pPr algn="ctr"/>
              <a:r>
                <a:rPr lang="zh-CN" altLang="en-US" sz="2800" b="1" kern="0" dirty="0" smtClean="0">
                  <a:latin typeface="微软雅黑" panose="020B0503020204020204" pitchFamily="34" charset="-122"/>
                  <a:ea typeface="微软雅黑" panose="020B0503020204020204" pitchFamily="34" charset="-122"/>
                </a:rPr>
                <a:t>系统</a:t>
              </a:r>
              <a:endParaRPr lang="zh-CN" altLang="en-US" sz="2800" b="1" kern="0" dirty="0">
                <a:latin typeface="微软雅黑" panose="020B0503020204020204" pitchFamily="34" charset="-122"/>
                <a:ea typeface="微软雅黑" panose="020B0503020204020204" pitchFamily="34" charset="-122"/>
              </a:endParaRPr>
            </a:p>
          </p:txBody>
        </p:sp>
      </p:grpSp>
      <p:cxnSp>
        <p:nvCxnSpPr>
          <p:cNvPr id="71" name="直接箭头连接符 70"/>
          <p:cNvCxnSpPr>
            <a:stCxn id="9" idx="2"/>
            <a:endCxn id="12" idx="3"/>
          </p:cNvCxnSpPr>
          <p:nvPr/>
        </p:nvCxnSpPr>
        <p:spPr>
          <a:xfrm flipH="1">
            <a:off x="2807339" y="999093"/>
            <a:ext cx="497560" cy="328877"/>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9" idx="2"/>
            <a:endCxn id="14" idx="1"/>
          </p:cNvCxnSpPr>
          <p:nvPr/>
        </p:nvCxnSpPr>
        <p:spPr>
          <a:xfrm>
            <a:off x="3304899" y="999093"/>
            <a:ext cx="232323" cy="312341"/>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flipV="1">
            <a:off x="795222" y="2274812"/>
            <a:ext cx="311306" cy="617146"/>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a:off x="726520" y="3405603"/>
            <a:ext cx="390056" cy="591014"/>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endCxn id="16" idx="1"/>
          </p:cNvCxnSpPr>
          <p:nvPr/>
        </p:nvCxnSpPr>
        <p:spPr>
          <a:xfrm flipV="1">
            <a:off x="885272" y="3026513"/>
            <a:ext cx="499632" cy="30435"/>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a:stCxn id="7" idx="0"/>
          </p:cNvCxnSpPr>
          <p:nvPr/>
        </p:nvCxnSpPr>
        <p:spPr>
          <a:xfrm flipV="1">
            <a:off x="1182599" y="5560608"/>
            <a:ext cx="570197" cy="224540"/>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a:stCxn id="6" idx="0"/>
            <a:endCxn id="32" idx="2"/>
          </p:cNvCxnSpPr>
          <p:nvPr/>
        </p:nvCxnSpPr>
        <p:spPr>
          <a:xfrm flipH="1" flipV="1">
            <a:off x="3198003" y="5606023"/>
            <a:ext cx="38338" cy="393782"/>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6" idx="0"/>
            <a:endCxn id="40" idx="2"/>
          </p:cNvCxnSpPr>
          <p:nvPr/>
        </p:nvCxnSpPr>
        <p:spPr>
          <a:xfrm flipV="1">
            <a:off x="3236341" y="5702229"/>
            <a:ext cx="947063" cy="297576"/>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a:stCxn id="6" idx="0"/>
            <a:endCxn id="37" idx="2"/>
          </p:cNvCxnSpPr>
          <p:nvPr/>
        </p:nvCxnSpPr>
        <p:spPr>
          <a:xfrm flipH="1" flipV="1">
            <a:off x="2083021" y="5714541"/>
            <a:ext cx="1153320" cy="285264"/>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a:stCxn id="17" idx="2"/>
          </p:cNvCxnSpPr>
          <p:nvPr/>
        </p:nvCxnSpPr>
        <p:spPr>
          <a:xfrm>
            <a:off x="2674392" y="1951865"/>
            <a:ext cx="376493" cy="760764"/>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a:stCxn id="18" idx="2"/>
          </p:cNvCxnSpPr>
          <p:nvPr/>
        </p:nvCxnSpPr>
        <p:spPr>
          <a:xfrm flipH="1">
            <a:off x="3456054" y="1963478"/>
            <a:ext cx="271459" cy="758239"/>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1922310" y="2642638"/>
            <a:ext cx="522681" cy="186052"/>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flipV="1">
            <a:off x="1706524" y="3547928"/>
            <a:ext cx="670086" cy="449025"/>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stCxn id="16" idx="3"/>
            <a:endCxn id="44" idx="1"/>
          </p:cNvCxnSpPr>
          <p:nvPr/>
        </p:nvCxnSpPr>
        <p:spPr>
          <a:xfrm>
            <a:off x="1765547" y="3026513"/>
            <a:ext cx="502507" cy="44316"/>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V="1">
            <a:off x="2252418" y="3779751"/>
            <a:ext cx="344286" cy="556443"/>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H="1" flipV="1">
            <a:off x="3158723" y="3869018"/>
            <a:ext cx="1505" cy="503622"/>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H="1" flipV="1">
            <a:off x="3818942" y="3858704"/>
            <a:ext cx="247681" cy="524251"/>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3" name="虚尾箭头 142"/>
          <p:cNvSpPr/>
          <p:nvPr/>
        </p:nvSpPr>
        <p:spPr>
          <a:xfrm rot="10800000" flipH="1" flipV="1">
            <a:off x="8079977" y="814926"/>
            <a:ext cx="372177" cy="587228"/>
          </a:xfrm>
          <a:prstGeom prst="stripedRightArrow">
            <a:avLst/>
          </a:prstGeom>
          <a:ln/>
          <a:effectLst>
            <a:glow rad="228600">
              <a:schemeClr val="accent2">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44" name="虚尾箭头 143"/>
          <p:cNvSpPr/>
          <p:nvPr/>
        </p:nvSpPr>
        <p:spPr>
          <a:xfrm rot="10800000" flipH="1" flipV="1">
            <a:off x="8111062" y="4635406"/>
            <a:ext cx="372177" cy="587228"/>
          </a:xfrm>
          <a:prstGeom prst="stripedRightArrow">
            <a:avLst/>
          </a:prstGeom>
          <a:ln/>
          <a:effectLst>
            <a:glow rad="228600">
              <a:schemeClr val="accent2">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45" name="虚尾箭头 144"/>
          <p:cNvSpPr/>
          <p:nvPr/>
        </p:nvSpPr>
        <p:spPr>
          <a:xfrm rot="10800000" flipH="1" flipV="1">
            <a:off x="8109044" y="5769269"/>
            <a:ext cx="372177" cy="587228"/>
          </a:xfrm>
          <a:prstGeom prst="stripedRightArrow">
            <a:avLst/>
          </a:prstGeom>
          <a:ln/>
          <a:effectLst>
            <a:glow rad="228600">
              <a:schemeClr val="accent2">
                <a:satMod val="175000"/>
                <a:alpha val="4000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146" name="未知"/>
          <p:cNvSpPr>
            <a:spLocks/>
          </p:cNvSpPr>
          <p:nvPr/>
        </p:nvSpPr>
        <p:spPr bwMode="auto">
          <a:xfrm rot="11120479" flipV="1">
            <a:off x="4262468" y="3659720"/>
            <a:ext cx="646858" cy="1029696"/>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7" name="未知"/>
          <p:cNvSpPr>
            <a:spLocks/>
          </p:cNvSpPr>
          <p:nvPr/>
        </p:nvSpPr>
        <p:spPr bwMode="auto">
          <a:xfrm rot="9631771">
            <a:off x="4201021" y="2310505"/>
            <a:ext cx="708025" cy="810516"/>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48" name="Picture 8" descr="F:\网页图标\箭头水晶图标\tango1_050.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4219715" y="3026385"/>
            <a:ext cx="705418" cy="70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虚尾箭头 148"/>
          <p:cNvSpPr/>
          <p:nvPr/>
        </p:nvSpPr>
        <p:spPr>
          <a:xfrm rot="16200000" flipH="1" flipV="1">
            <a:off x="5450062" y="2149498"/>
            <a:ext cx="527208" cy="468504"/>
          </a:xfrm>
          <a:prstGeom prst="stripedRightArrow">
            <a:avLst/>
          </a:prstGeom>
          <a:ln/>
          <a:effectLst>
            <a:glow rad="1397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50" name="虚尾箭头 149"/>
          <p:cNvSpPr/>
          <p:nvPr/>
        </p:nvSpPr>
        <p:spPr>
          <a:xfrm rot="5400000" flipH="1" flipV="1">
            <a:off x="5495646" y="3919109"/>
            <a:ext cx="527208" cy="468504"/>
          </a:xfrm>
          <a:prstGeom prst="stripedRightArrow">
            <a:avLst/>
          </a:prstGeom>
          <a:ln/>
          <a:effectLst>
            <a:glow rad="1397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a:p>
        </p:txBody>
      </p:sp>
      <p:sp>
        <p:nvSpPr>
          <p:cNvPr id="151" name="虚尾箭头 150"/>
          <p:cNvSpPr/>
          <p:nvPr/>
        </p:nvSpPr>
        <p:spPr>
          <a:xfrm rot="5400000" flipH="1" flipV="1">
            <a:off x="7366113" y="1928702"/>
            <a:ext cx="378092" cy="468504"/>
          </a:xfrm>
          <a:prstGeom prst="stripedRightArrow">
            <a:avLst/>
          </a:prstGeom>
          <a:ln/>
          <a:effectLst>
            <a:glow rad="101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52" name="虚尾箭头 151"/>
          <p:cNvSpPr/>
          <p:nvPr/>
        </p:nvSpPr>
        <p:spPr>
          <a:xfrm rot="16200000" flipH="1" flipV="1">
            <a:off x="7307048" y="4209474"/>
            <a:ext cx="378092" cy="468504"/>
          </a:xfrm>
          <a:prstGeom prst="stripedRightArrow">
            <a:avLst/>
          </a:prstGeom>
          <a:ln/>
          <a:effectLst>
            <a:glow rad="101600">
              <a:schemeClr val="accent2">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54" name="右箭头 153"/>
          <p:cNvSpPr/>
          <p:nvPr/>
        </p:nvSpPr>
        <p:spPr>
          <a:xfrm>
            <a:off x="6632893" y="1339138"/>
            <a:ext cx="371199" cy="379637"/>
          </a:xfrm>
          <a:prstGeom prst="rightArrow">
            <a:avLst/>
          </a:prstGeom>
          <a:effectLst>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55" name="右箭头 154"/>
          <p:cNvSpPr/>
          <p:nvPr/>
        </p:nvSpPr>
        <p:spPr>
          <a:xfrm>
            <a:off x="6671101" y="5018886"/>
            <a:ext cx="313442" cy="379637"/>
          </a:xfrm>
          <a:prstGeom prst="rightArrow">
            <a:avLst/>
          </a:prstGeom>
          <a:effectLst>
            <a:innerShdw blurRad="114300">
              <a:prstClr val="black"/>
            </a:inn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59" name="直接箭头连接符 158"/>
          <p:cNvCxnSpPr/>
          <p:nvPr/>
        </p:nvCxnSpPr>
        <p:spPr>
          <a:xfrm flipV="1">
            <a:off x="6516438" y="2039823"/>
            <a:ext cx="439339" cy="626997"/>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p:nvPr/>
        </p:nvCxnSpPr>
        <p:spPr>
          <a:xfrm>
            <a:off x="6606290" y="3786423"/>
            <a:ext cx="424919" cy="815366"/>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6" name="直接箭头连接符 165"/>
          <p:cNvCxnSpPr>
            <a:endCxn id="53" idx="1"/>
          </p:cNvCxnSpPr>
          <p:nvPr/>
        </p:nvCxnSpPr>
        <p:spPr>
          <a:xfrm>
            <a:off x="6669195" y="3251964"/>
            <a:ext cx="305672" cy="16866"/>
          </a:xfrm>
          <a:prstGeom prst="straightConnector1">
            <a:avLst/>
          </a:prstGeom>
          <a:ln w="571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71819" y="229951"/>
            <a:ext cx="1926538" cy="430887"/>
          </a:xfrm>
          <a:prstGeom prst="rect">
            <a:avLst/>
          </a:prstGeom>
          <a:ln>
            <a:solidFill>
              <a:schemeClr val="bg1"/>
            </a:solidFill>
          </a:ln>
        </p:spPr>
        <p:style>
          <a:lnRef idx="2">
            <a:schemeClr val="accent1"/>
          </a:lnRef>
          <a:fillRef idx="1001">
            <a:schemeClr val="lt1"/>
          </a:fillRef>
          <a:effectRef idx="0">
            <a:schemeClr val="accent1"/>
          </a:effectRef>
          <a:fontRef idx="minor">
            <a:schemeClr val="dk1"/>
          </a:fontRef>
        </p:style>
        <p:txBody>
          <a:bodyPr wrap="square" lIns="0" tIns="0" rIns="0" bIns="0" rtlCol="0">
            <a:spAutoFit/>
          </a:bodyPr>
          <a:lstStyle/>
          <a:p>
            <a:r>
              <a:rPr lang="en-US" altLang="zh-CN" sz="2800" b="1" dirty="0" smtClean="0">
                <a:solidFill>
                  <a:srgbClr val="FF0000"/>
                </a:solidFill>
                <a:latin typeface="黑体" panose="02010609060101010101" pitchFamily="49" charset="-122"/>
                <a:ea typeface="黑体" panose="02010609060101010101" pitchFamily="49" charset="-122"/>
              </a:rPr>
              <a:t>8.</a:t>
            </a:r>
            <a:r>
              <a:rPr lang="zh-CN" altLang="en-US" sz="2800" b="1" dirty="0" smtClean="0">
                <a:solidFill>
                  <a:srgbClr val="FF0000"/>
                </a:solidFill>
                <a:latin typeface="黑体" panose="02010609060101010101" pitchFamily="49" charset="-122"/>
                <a:ea typeface="黑体" panose="02010609060101010101" pitchFamily="49" charset="-122"/>
              </a:rPr>
              <a:t>共建共享</a:t>
            </a:r>
          </a:p>
        </p:txBody>
      </p:sp>
    </p:spTree>
    <p:extLst>
      <p:ext uri="{BB962C8B-B14F-4D97-AF65-F5344CB8AC3E}">
        <p14:creationId xmlns:p14="http://schemas.microsoft.com/office/powerpoint/2010/main" val="22076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1000"/>
                                        <p:tgtEl>
                                          <p:spTgt spid="93"/>
                                        </p:tgtEl>
                                      </p:cBhvr>
                                    </p:animEffect>
                                    <p:anim calcmode="lin" valueType="num">
                                      <p:cBhvr>
                                        <p:cTn id="33" dur="1000" fill="hold"/>
                                        <p:tgtEl>
                                          <p:spTgt spid="93"/>
                                        </p:tgtEl>
                                        <p:attrNameLst>
                                          <p:attrName>ppt_x</p:attrName>
                                        </p:attrNameLst>
                                      </p:cBhvr>
                                      <p:tavLst>
                                        <p:tav tm="0">
                                          <p:val>
                                            <p:strVal val="#ppt_x"/>
                                          </p:val>
                                        </p:tav>
                                        <p:tav tm="100000">
                                          <p:val>
                                            <p:strVal val="#ppt_x"/>
                                          </p:val>
                                        </p:tav>
                                      </p:tavLst>
                                    </p:anim>
                                    <p:anim calcmode="lin" valueType="num">
                                      <p:cBhvr>
                                        <p:cTn id="34" dur="1000" fill="hold"/>
                                        <p:tgtEl>
                                          <p:spTgt spid="9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1000" fill="hold"/>
                                        <p:tgtEl>
                                          <p:spTgt spid="9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1000"/>
                                        <p:tgtEl>
                                          <p:spTgt spid="75"/>
                                        </p:tgtEl>
                                      </p:cBhvr>
                                    </p:animEffect>
                                    <p:anim calcmode="lin" valueType="num">
                                      <p:cBhvr>
                                        <p:cTn id="43" dur="1000" fill="hold"/>
                                        <p:tgtEl>
                                          <p:spTgt spid="75"/>
                                        </p:tgtEl>
                                        <p:attrNameLst>
                                          <p:attrName>ppt_x</p:attrName>
                                        </p:attrNameLst>
                                      </p:cBhvr>
                                      <p:tavLst>
                                        <p:tav tm="0">
                                          <p:val>
                                            <p:strVal val="#ppt_x"/>
                                          </p:val>
                                        </p:tav>
                                        <p:tav tm="100000">
                                          <p:val>
                                            <p:strVal val="#ppt_x"/>
                                          </p:val>
                                        </p:tav>
                                      </p:tavLst>
                                    </p:anim>
                                    <p:anim calcmode="lin" valueType="num">
                                      <p:cBhvr>
                                        <p:cTn id="44" dur="1000" fill="hold"/>
                                        <p:tgtEl>
                                          <p:spTgt spid="7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1000"/>
                                        <p:tgtEl>
                                          <p:spTgt spid="79"/>
                                        </p:tgtEl>
                                      </p:cBhvr>
                                    </p:animEffect>
                                    <p:anim calcmode="lin" valueType="num">
                                      <p:cBhvr>
                                        <p:cTn id="48" dur="1000" fill="hold"/>
                                        <p:tgtEl>
                                          <p:spTgt spid="79"/>
                                        </p:tgtEl>
                                        <p:attrNameLst>
                                          <p:attrName>ppt_x</p:attrName>
                                        </p:attrNameLst>
                                      </p:cBhvr>
                                      <p:tavLst>
                                        <p:tav tm="0">
                                          <p:val>
                                            <p:strVal val="#ppt_x"/>
                                          </p:val>
                                        </p:tav>
                                        <p:tav tm="100000">
                                          <p:val>
                                            <p:strVal val="#ppt_x"/>
                                          </p:val>
                                        </p:tav>
                                      </p:tavLst>
                                    </p:anim>
                                    <p:anim calcmode="lin" valueType="num">
                                      <p:cBhvr>
                                        <p:cTn id="49" dur="1000" fill="hold"/>
                                        <p:tgtEl>
                                          <p:spTgt spid="7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anim calcmode="lin" valueType="num">
                                      <p:cBhvr>
                                        <p:cTn id="53" dur="1000" fill="hold"/>
                                        <p:tgtEl>
                                          <p:spTgt spid="77"/>
                                        </p:tgtEl>
                                        <p:attrNameLst>
                                          <p:attrName>ppt_x</p:attrName>
                                        </p:attrNameLst>
                                      </p:cBhvr>
                                      <p:tavLst>
                                        <p:tav tm="0">
                                          <p:val>
                                            <p:strVal val="#ppt_x"/>
                                          </p:val>
                                        </p:tav>
                                        <p:tav tm="100000">
                                          <p:val>
                                            <p:strVal val="#ppt_x"/>
                                          </p:val>
                                        </p:tav>
                                      </p:tavLst>
                                    </p:anim>
                                    <p:anim calcmode="lin" valueType="num">
                                      <p:cBhvr>
                                        <p:cTn id="54" dur="1000" fill="hold"/>
                                        <p:tgtEl>
                                          <p:spTgt spid="7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1000"/>
                                        <p:tgtEl>
                                          <p:spTgt spid="97"/>
                                        </p:tgtEl>
                                      </p:cBhvr>
                                    </p:animEffect>
                                    <p:anim calcmode="lin" valueType="num">
                                      <p:cBhvr>
                                        <p:cTn id="63" dur="1000" fill="hold"/>
                                        <p:tgtEl>
                                          <p:spTgt spid="97"/>
                                        </p:tgtEl>
                                        <p:attrNameLst>
                                          <p:attrName>ppt_x</p:attrName>
                                        </p:attrNameLst>
                                      </p:cBhvr>
                                      <p:tavLst>
                                        <p:tav tm="0">
                                          <p:val>
                                            <p:strVal val="#ppt_x"/>
                                          </p:val>
                                        </p:tav>
                                        <p:tav tm="100000">
                                          <p:val>
                                            <p:strVal val="#ppt_x"/>
                                          </p:val>
                                        </p:tav>
                                      </p:tavLst>
                                    </p:anim>
                                    <p:anim calcmode="lin" valueType="num">
                                      <p:cBhvr>
                                        <p:cTn id="64" dur="1000" fill="hold"/>
                                        <p:tgtEl>
                                          <p:spTgt spid="9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1"/>
                                        </p:tgtEl>
                                        <p:attrNameLst>
                                          <p:attrName>style.visibility</p:attrName>
                                        </p:attrNameLst>
                                      </p:cBhvr>
                                      <p:to>
                                        <p:strVal val="visible"/>
                                      </p:to>
                                    </p:set>
                                    <p:animEffect transition="in" filter="fade">
                                      <p:cBhvr>
                                        <p:cTn id="72" dur="1000"/>
                                        <p:tgtEl>
                                          <p:spTgt spid="101"/>
                                        </p:tgtEl>
                                      </p:cBhvr>
                                    </p:animEffect>
                                    <p:anim calcmode="lin" valueType="num">
                                      <p:cBhvr>
                                        <p:cTn id="73" dur="1000" fill="hold"/>
                                        <p:tgtEl>
                                          <p:spTgt spid="101"/>
                                        </p:tgtEl>
                                        <p:attrNameLst>
                                          <p:attrName>ppt_x</p:attrName>
                                        </p:attrNameLst>
                                      </p:cBhvr>
                                      <p:tavLst>
                                        <p:tav tm="0">
                                          <p:val>
                                            <p:strVal val="#ppt_x"/>
                                          </p:val>
                                        </p:tav>
                                        <p:tav tm="100000">
                                          <p:val>
                                            <p:strVal val="#ppt_x"/>
                                          </p:val>
                                        </p:tav>
                                      </p:tavLst>
                                    </p:anim>
                                    <p:anim calcmode="lin" valueType="num">
                                      <p:cBhvr>
                                        <p:cTn id="74" dur="1000" fill="hold"/>
                                        <p:tgtEl>
                                          <p:spTgt spid="10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1000"/>
                                        <p:tgtEl>
                                          <p:spTgt spid="99"/>
                                        </p:tgtEl>
                                      </p:cBhvr>
                                    </p:animEffect>
                                    <p:anim calcmode="lin" valueType="num">
                                      <p:cBhvr>
                                        <p:cTn id="88" dur="1000" fill="hold"/>
                                        <p:tgtEl>
                                          <p:spTgt spid="99"/>
                                        </p:tgtEl>
                                        <p:attrNameLst>
                                          <p:attrName>ppt_x</p:attrName>
                                        </p:attrNameLst>
                                      </p:cBhvr>
                                      <p:tavLst>
                                        <p:tav tm="0">
                                          <p:val>
                                            <p:strVal val="#ppt_x"/>
                                          </p:val>
                                        </p:tav>
                                        <p:tav tm="100000">
                                          <p:val>
                                            <p:strVal val="#ppt_x"/>
                                          </p:val>
                                        </p:tav>
                                      </p:tavLst>
                                    </p:anim>
                                    <p:anim calcmode="lin" valueType="num">
                                      <p:cBhvr>
                                        <p:cTn id="89" dur="1000" fill="hold"/>
                                        <p:tgtEl>
                                          <p:spTgt spid="9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fade">
                                      <p:cBhvr>
                                        <p:cTn id="92" dur="1000"/>
                                        <p:tgtEl>
                                          <p:spTgt spid="103"/>
                                        </p:tgtEl>
                                      </p:cBhvr>
                                    </p:animEffect>
                                    <p:anim calcmode="lin" valueType="num">
                                      <p:cBhvr>
                                        <p:cTn id="93" dur="1000" fill="hold"/>
                                        <p:tgtEl>
                                          <p:spTgt spid="103"/>
                                        </p:tgtEl>
                                        <p:attrNameLst>
                                          <p:attrName>ppt_x</p:attrName>
                                        </p:attrNameLst>
                                      </p:cBhvr>
                                      <p:tavLst>
                                        <p:tav tm="0">
                                          <p:val>
                                            <p:strVal val="#ppt_x"/>
                                          </p:val>
                                        </p:tav>
                                        <p:tav tm="100000">
                                          <p:val>
                                            <p:strVal val="#ppt_x"/>
                                          </p:val>
                                        </p:tav>
                                      </p:tavLst>
                                    </p:anim>
                                    <p:anim calcmode="lin" valueType="num">
                                      <p:cBhvr>
                                        <p:cTn id="94" dur="1000" fill="hold"/>
                                        <p:tgtEl>
                                          <p:spTgt spid="10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05"/>
                                        </p:tgtEl>
                                        <p:attrNameLst>
                                          <p:attrName>style.visibility</p:attrName>
                                        </p:attrNameLst>
                                      </p:cBhvr>
                                      <p:to>
                                        <p:strVal val="visible"/>
                                      </p:to>
                                    </p:set>
                                    <p:animEffect transition="in" filter="fade">
                                      <p:cBhvr>
                                        <p:cTn id="97" dur="1000"/>
                                        <p:tgtEl>
                                          <p:spTgt spid="105"/>
                                        </p:tgtEl>
                                      </p:cBhvr>
                                    </p:animEffect>
                                    <p:anim calcmode="lin" valueType="num">
                                      <p:cBhvr>
                                        <p:cTn id="98" dur="1000" fill="hold"/>
                                        <p:tgtEl>
                                          <p:spTgt spid="105"/>
                                        </p:tgtEl>
                                        <p:attrNameLst>
                                          <p:attrName>ppt_x</p:attrName>
                                        </p:attrNameLst>
                                      </p:cBhvr>
                                      <p:tavLst>
                                        <p:tav tm="0">
                                          <p:val>
                                            <p:strVal val="#ppt_x"/>
                                          </p:val>
                                        </p:tav>
                                        <p:tav tm="100000">
                                          <p:val>
                                            <p:strVal val="#ppt_x"/>
                                          </p:val>
                                        </p:tav>
                                      </p:tavLst>
                                    </p:anim>
                                    <p:anim calcmode="lin" valueType="num">
                                      <p:cBhvr>
                                        <p:cTn id="99" dur="1000" fill="hold"/>
                                        <p:tgtEl>
                                          <p:spTgt spid="10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07"/>
                                        </p:tgtEl>
                                        <p:attrNameLst>
                                          <p:attrName>style.visibility</p:attrName>
                                        </p:attrNameLst>
                                      </p:cBhvr>
                                      <p:to>
                                        <p:strVal val="visible"/>
                                      </p:to>
                                    </p:set>
                                    <p:animEffect transition="in" filter="fade">
                                      <p:cBhvr>
                                        <p:cTn id="102" dur="1000"/>
                                        <p:tgtEl>
                                          <p:spTgt spid="107"/>
                                        </p:tgtEl>
                                      </p:cBhvr>
                                    </p:animEffect>
                                    <p:anim calcmode="lin" valueType="num">
                                      <p:cBhvr>
                                        <p:cTn id="103" dur="1000" fill="hold"/>
                                        <p:tgtEl>
                                          <p:spTgt spid="107"/>
                                        </p:tgtEl>
                                        <p:attrNameLst>
                                          <p:attrName>ppt_x</p:attrName>
                                        </p:attrNameLst>
                                      </p:cBhvr>
                                      <p:tavLst>
                                        <p:tav tm="0">
                                          <p:val>
                                            <p:strVal val="#ppt_x"/>
                                          </p:val>
                                        </p:tav>
                                        <p:tav tm="100000">
                                          <p:val>
                                            <p:strVal val="#ppt_x"/>
                                          </p:val>
                                        </p:tav>
                                      </p:tavLst>
                                    </p:anim>
                                    <p:anim calcmode="lin" valueType="num">
                                      <p:cBhvr>
                                        <p:cTn id="104" dur="1000" fill="hold"/>
                                        <p:tgtEl>
                                          <p:spTgt spid="107"/>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0"/>
                                        <p:tgtEl>
                                          <p:spTgt spid="35"/>
                                        </p:tgtEl>
                                      </p:cBhvr>
                                    </p:animEffect>
                                    <p:anim calcmode="lin" valueType="num">
                                      <p:cBhvr>
                                        <p:cTn id="108" dur="1000" fill="hold"/>
                                        <p:tgtEl>
                                          <p:spTgt spid="35"/>
                                        </p:tgtEl>
                                        <p:attrNameLst>
                                          <p:attrName>ppt_x</p:attrName>
                                        </p:attrNameLst>
                                      </p:cBhvr>
                                      <p:tavLst>
                                        <p:tav tm="0">
                                          <p:val>
                                            <p:strVal val="#ppt_x"/>
                                          </p:val>
                                        </p:tav>
                                        <p:tav tm="100000">
                                          <p:val>
                                            <p:strVal val="#ppt_x"/>
                                          </p:val>
                                        </p:tav>
                                      </p:tavLst>
                                    </p:anim>
                                    <p:anim calcmode="lin" valueType="num">
                                      <p:cBhvr>
                                        <p:cTn id="109" dur="1000" fill="hold"/>
                                        <p:tgtEl>
                                          <p:spTgt spid="35"/>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1000"/>
                                        <p:tgtEl>
                                          <p:spTgt spid="38"/>
                                        </p:tgtEl>
                                      </p:cBhvr>
                                    </p:animEffect>
                                    <p:anim calcmode="lin" valueType="num">
                                      <p:cBhvr>
                                        <p:cTn id="113" dur="1000" fill="hold"/>
                                        <p:tgtEl>
                                          <p:spTgt spid="38"/>
                                        </p:tgtEl>
                                        <p:attrNameLst>
                                          <p:attrName>ppt_x</p:attrName>
                                        </p:attrNameLst>
                                      </p:cBhvr>
                                      <p:tavLst>
                                        <p:tav tm="0">
                                          <p:val>
                                            <p:strVal val="#ppt_x"/>
                                          </p:val>
                                        </p:tav>
                                        <p:tav tm="100000">
                                          <p:val>
                                            <p:strVal val="#ppt_x"/>
                                          </p:val>
                                        </p:tav>
                                      </p:tavLst>
                                    </p:anim>
                                    <p:anim calcmode="lin" valueType="num">
                                      <p:cBhvr>
                                        <p:cTn id="114" dur="1000" fill="hold"/>
                                        <p:tgtEl>
                                          <p:spTgt spid="38"/>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1000"/>
                                        <p:tgtEl>
                                          <p:spTgt spid="28"/>
                                        </p:tgtEl>
                                      </p:cBhvr>
                                    </p:animEffect>
                                    <p:anim calcmode="lin" valueType="num">
                                      <p:cBhvr>
                                        <p:cTn id="123" dur="1000" fill="hold"/>
                                        <p:tgtEl>
                                          <p:spTgt spid="28"/>
                                        </p:tgtEl>
                                        <p:attrNameLst>
                                          <p:attrName>ppt_x</p:attrName>
                                        </p:attrNameLst>
                                      </p:cBhvr>
                                      <p:tavLst>
                                        <p:tav tm="0">
                                          <p:val>
                                            <p:strVal val="#ppt_x"/>
                                          </p:val>
                                        </p:tav>
                                        <p:tav tm="100000">
                                          <p:val>
                                            <p:strVal val="#ppt_x"/>
                                          </p:val>
                                        </p:tav>
                                      </p:tavLst>
                                    </p:anim>
                                    <p:anim calcmode="lin" valueType="num">
                                      <p:cBhvr>
                                        <p:cTn id="124" dur="1000" fill="hold"/>
                                        <p:tgtEl>
                                          <p:spTgt spid="2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87"/>
                                        </p:tgtEl>
                                        <p:attrNameLst>
                                          <p:attrName>style.visibility</p:attrName>
                                        </p:attrNameLst>
                                      </p:cBhvr>
                                      <p:to>
                                        <p:strVal val="visible"/>
                                      </p:to>
                                    </p:set>
                                    <p:animEffect transition="in" filter="fade">
                                      <p:cBhvr>
                                        <p:cTn id="127" dur="1000"/>
                                        <p:tgtEl>
                                          <p:spTgt spid="87"/>
                                        </p:tgtEl>
                                      </p:cBhvr>
                                    </p:animEffect>
                                    <p:anim calcmode="lin" valueType="num">
                                      <p:cBhvr>
                                        <p:cTn id="128" dur="1000" fill="hold"/>
                                        <p:tgtEl>
                                          <p:spTgt spid="87"/>
                                        </p:tgtEl>
                                        <p:attrNameLst>
                                          <p:attrName>ppt_x</p:attrName>
                                        </p:attrNameLst>
                                      </p:cBhvr>
                                      <p:tavLst>
                                        <p:tav tm="0">
                                          <p:val>
                                            <p:strVal val="#ppt_x"/>
                                          </p:val>
                                        </p:tav>
                                        <p:tav tm="100000">
                                          <p:val>
                                            <p:strVal val="#ppt_x"/>
                                          </p:val>
                                        </p:tav>
                                      </p:tavLst>
                                    </p:anim>
                                    <p:anim calcmode="lin" valueType="num">
                                      <p:cBhvr>
                                        <p:cTn id="129" dur="1000" fill="hold"/>
                                        <p:tgtEl>
                                          <p:spTgt spid="87"/>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85"/>
                                        </p:tgtEl>
                                        <p:attrNameLst>
                                          <p:attrName>style.visibility</p:attrName>
                                        </p:attrNameLst>
                                      </p:cBhvr>
                                      <p:to>
                                        <p:strVal val="visible"/>
                                      </p:to>
                                    </p:set>
                                    <p:animEffect transition="in" filter="fade">
                                      <p:cBhvr>
                                        <p:cTn id="132" dur="1000"/>
                                        <p:tgtEl>
                                          <p:spTgt spid="85"/>
                                        </p:tgtEl>
                                      </p:cBhvr>
                                    </p:animEffect>
                                    <p:anim calcmode="lin" valueType="num">
                                      <p:cBhvr>
                                        <p:cTn id="133" dur="1000" fill="hold"/>
                                        <p:tgtEl>
                                          <p:spTgt spid="85"/>
                                        </p:tgtEl>
                                        <p:attrNameLst>
                                          <p:attrName>ppt_x</p:attrName>
                                        </p:attrNameLst>
                                      </p:cBhvr>
                                      <p:tavLst>
                                        <p:tav tm="0">
                                          <p:val>
                                            <p:strVal val="#ppt_x"/>
                                          </p:val>
                                        </p:tav>
                                        <p:tav tm="100000">
                                          <p:val>
                                            <p:strVal val="#ppt_x"/>
                                          </p:val>
                                        </p:tav>
                                      </p:tavLst>
                                    </p:anim>
                                    <p:anim calcmode="lin" valueType="num">
                                      <p:cBhvr>
                                        <p:cTn id="134" dur="1000" fill="hold"/>
                                        <p:tgtEl>
                                          <p:spTgt spid="85"/>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91"/>
                                        </p:tgtEl>
                                        <p:attrNameLst>
                                          <p:attrName>style.visibility</p:attrName>
                                        </p:attrNameLst>
                                      </p:cBhvr>
                                      <p:to>
                                        <p:strVal val="visible"/>
                                      </p:to>
                                    </p:set>
                                    <p:animEffect transition="in" filter="fade">
                                      <p:cBhvr>
                                        <p:cTn id="137" dur="1000"/>
                                        <p:tgtEl>
                                          <p:spTgt spid="91"/>
                                        </p:tgtEl>
                                      </p:cBhvr>
                                    </p:animEffect>
                                    <p:anim calcmode="lin" valueType="num">
                                      <p:cBhvr>
                                        <p:cTn id="138" dur="1000" fill="hold"/>
                                        <p:tgtEl>
                                          <p:spTgt spid="91"/>
                                        </p:tgtEl>
                                        <p:attrNameLst>
                                          <p:attrName>ppt_x</p:attrName>
                                        </p:attrNameLst>
                                      </p:cBhvr>
                                      <p:tavLst>
                                        <p:tav tm="0">
                                          <p:val>
                                            <p:strVal val="#ppt_x"/>
                                          </p:val>
                                        </p:tav>
                                        <p:tav tm="100000">
                                          <p:val>
                                            <p:strVal val="#ppt_x"/>
                                          </p:val>
                                        </p:tav>
                                      </p:tavLst>
                                    </p:anim>
                                    <p:anim calcmode="lin" valueType="num">
                                      <p:cBhvr>
                                        <p:cTn id="139" dur="1000" fill="hold"/>
                                        <p:tgtEl>
                                          <p:spTgt spid="91"/>
                                        </p:tgtEl>
                                        <p:attrNameLst>
                                          <p:attrName>ppt_y</p:attrName>
                                        </p:attrNameLst>
                                      </p:cBhvr>
                                      <p:tavLst>
                                        <p:tav tm="0">
                                          <p:val>
                                            <p:strVal val="#ppt_y+.1"/>
                                          </p:val>
                                        </p:tav>
                                        <p:tav tm="100000">
                                          <p:val>
                                            <p:strVal val="#ppt_y"/>
                                          </p:val>
                                        </p:tav>
                                      </p:tavLst>
                                    </p:anim>
                                  </p:childTnLst>
                                </p:cTn>
                              </p:par>
                              <p:par>
                                <p:cTn id="140" presetID="42" presetClass="entr" presetSubtype="0" fill="hold" nodeType="withEffect">
                                  <p:stCondLst>
                                    <p:cond delay="0"/>
                                  </p:stCondLst>
                                  <p:childTnLst>
                                    <p:set>
                                      <p:cBhvr>
                                        <p:cTn id="141" dur="1" fill="hold">
                                          <p:stCondLst>
                                            <p:cond delay="0"/>
                                          </p:stCondLst>
                                        </p:cTn>
                                        <p:tgtEl>
                                          <p:spTgt spid="83"/>
                                        </p:tgtEl>
                                        <p:attrNameLst>
                                          <p:attrName>style.visibility</p:attrName>
                                        </p:attrNameLst>
                                      </p:cBhvr>
                                      <p:to>
                                        <p:strVal val="visible"/>
                                      </p:to>
                                    </p:set>
                                    <p:animEffect transition="in" filter="fade">
                                      <p:cBhvr>
                                        <p:cTn id="142" dur="1000"/>
                                        <p:tgtEl>
                                          <p:spTgt spid="83"/>
                                        </p:tgtEl>
                                      </p:cBhvr>
                                    </p:animEffect>
                                    <p:anim calcmode="lin" valueType="num">
                                      <p:cBhvr>
                                        <p:cTn id="143" dur="1000" fill="hold"/>
                                        <p:tgtEl>
                                          <p:spTgt spid="83"/>
                                        </p:tgtEl>
                                        <p:attrNameLst>
                                          <p:attrName>ppt_x</p:attrName>
                                        </p:attrNameLst>
                                      </p:cBhvr>
                                      <p:tavLst>
                                        <p:tav tm="0">
                                          <p:val>
                                            <p:strVal val="#ppt_x"/>
                                          </p:val>
                                        </p:tav>
                                        <p:tav tm="100000">
                                          <p:val>
                                            <p:strVal val="#ppt_x"/>
                                          </p:val>
                                        </p:tav>
                                      </p:tavLst>
                                    </p:anim>
                                    <p:anim calcmode="lin" valueType="num">
                                      <p:cBhvr>
                                        <p:cTn id="144" dur="1000" fill="hold"/>
                                        <p:tgtEl>
                                          <p:spTgt spid="83"/>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27"/>
                                        </p:tgtEl>
                                        <p:attrNameLst>
                                          <p:attrName>style.visibility</p:attrName>
                                        </p:attrNameLst>
                                      </p:cBhvr>
                                      <p:to>
                                        <p:strVal val="visible"/>
                                      </p:to>
                                    </p:set>
                                    <p:animEffect transition="in" filter="fade">
                                      <p:cBhvr>
                                        <p:cTn id="147" dur="1000"/>
                                        <p:tgtEl>
                                          <p:spTgt spid="27"/>
                                        </p:tgtEl>
                                      </p:cBhvr>
                                    </p:animEffect>
                                    <p:anim calcmode="lin" valueType="num">
                                      <p:cBhvr>
                                        <p:cTn id="148" dur="1000" fill="hold"/>
                                        <p:tgtEl>
                                          <p:spTgt spid="27"/>
                                        </p:tgtEl>
                                        <p:attrNameLst>
                                          <p:attrName>ppt_x</p:attrName>
                                        </p:attrNameLst>
                                      </p:cBhvr>
                                      <p:tavLst>
                                        <p:tav tm="0">
                                          <p:val>
                                            <p:strVal val="#ppt_x"/>
                                          </p:val>
                                        </p:tav>
                                        <p:tav tm="100000">
                                          <p:val>
                                            <p:strVal val="#ppt_x"/>
                                          </p:val>
                                        </p:tav>
                                      </p:tavLst>
                                    </p:anim>
                                    <p:anim calcmode="lin" valueType="num">
                                      <p:cBhvr>
                                        <p:cTn id="1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47"/>
                                        </p:tgtEl>
                                        <p:attrNameLst>
                                          <p:attrName>style.visibility</p:attrName>
                                        </p:attrNameLst>
                                      </p:cBhvr>
                                      <p:to>
                                        <p:strVal val="visible"/>
                                      </p:to>
                                    </p:set>
                                    <p:animEffect transition="in" filter="fade">
                                      <p:cBhvr>
                                        <p:cTn id="154" dur="1000"/>
                                        <p:tgtEl>
                                          <p:spTgt spid="147"/>
                                        </p:tgtEl>
                                      </p:cBhvr>
                                    </p:animEffect>
                                    <p:anim calcmode="lin" valueType="num">
                                      <p:cBhvr>
                                        <p:cTn id="155" dur="1000" fill="hold"/>
                                        <p:tgtEl>
                                          <p:spTgt spid="147"/>
                                        </p:tgtEl>
                                        <p:attrNameLst>
                                          <p:attrName>ppt_x</p:attrName>
                                        </p:attrNameLst>
                                      </p:cBhvr>
                                      <p:tavLst>
                                        <p:tav tm="0">
                                          <p:val>
                                            <p:strVal val="#ppt_x"/>
                                          </p:val>
                                        </p:tav>
                                        <p:tav tm="100000">
                                          <p:val>
                                            <p:strVal val="#ppt_x"/>
                                          </p:val>
                                        </p:tav>
                                      </p:tavLst>
                                    </p:anim>
                                    <p:anim calcmode="lin" valueType="num">
                                      <p:cBhvr>
                                        <p:cTn id="156" dur="1000" fill="hold"/>
                                        <p:tgtEl>
                                          <p:spTgt spid="147"/>
                                        </p:tgtEl>
                                        <p:attrNameLst>
                                          <p:attrName>ppt_y</p:attrName>
                                        </p:attrNameLst>
                                      </p:cBhvr>
                                      <p:tavLst>
                                        <p:tav tm="0">
                                          <p:val>
                                            <p:strVal val="#ppt_y+.1"/>
                                          </p:val>
                                        </p:tav>
                                        <p:tav tm="100000">
                                          <p:val>
                                            <p:strVal val="#ppt_y"/>
                                          </p:val>
                                        </p:tav>
                                      </p:tavLst>
                                    </p:anim>
                                  </p:childTnLst>
                                </p:cTn>
                              </p:par>
                              <p:par>
                                <p:cTn id="157" presetID="42" presetClass="entr" presetSubtype="0" fill="hold" nodeType="withEffect">
                                  <p:stCondLst>
                                    <p:cond delay="0"/>
                                  </p:stCondLst>
                                  <p:childTnLst>
                                    <p:set>
                                      <p:cBhvr>
                                        <p:cTn id="158" dur="1" fill="hold">
                                          <p:stCondLst>
                                            <p:cond delay="0"/>
                                          </p:stCondLst>
                                        </p:cTn>
                                        <p:tgtEl>
                                          <p:spTgt spid="148"/>
                                        </p:tgtEl>
                                        <p:attrNameLst>
                                          <p:attrName>style.visibility</p:attrName>
                                        </p:attrNameLst>
                                      </p:cBhvr>
                                      <p:to>
                                        <p:strVal val="visible"/>
                                      </p:to>
                                    </p:set>
                                    <p:animEffect transition="in" filter="fade">
                                      <p:cBhvr>
                                        <p:cTn id="159" dur="1000"/>
                                        <p:tgtEl>
                                          <p:spTgt spid="148"/>
                                        </p:tgtEl>
                                      </p:cBhvr>
                                    </p:animEffect>
                                    <p:anim calcmode="lin" valueType="num">
                                      <p:cBhvr>
                                        <p:cTn id="160" dur="1000" fill="hold"/>
                                        <p:tgtEl>
                                          <p:spTgt spid="148"/>
                                        </p:tgtEl>
                                        <p:attrNameLst>
                                          <p:attrName>ppt_x</p:attrName>
                                        </p:attrNameLst>
                                      </p:cBhvr>
                                      <p:tavLst>
                                        <p:tav tm="0">
                                          <p:val>
                                            <p:strVal val="#ppt_x"/>
                                          </p:val>
                                        </p:tav>
                                        <p:tav tm="100000">
                                          <p:val>
                                            <p:strVal val="#ppt_x"/>
                                          </p:val>
                                        </p:tav>
                                      </p:tavLst>
                                    </p:anim>
                                    <p:anim calcmode="lin" valueType="num">
                                      <p:cBhvr>
                                        <p:cTn id="161" dur="1000" fill="hold"/>
                                        <p:tgtEl>
                                          <p:spTgt spid="148"/>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146"/>
                                        </p:tgtEl>
                                        <p:attrNameLst>
                                          <p:attrName>style.visibility</p:attrName>
                                        </p:attrNameLst>
                                      </p:cBhvr>
                                      <p:to>
                                        <p:strVal val="visible"/>
                                      </p:to>
                                    </p:set>
                                    <p:animEffect transition="in" filter="fade">
                                      <p:cBhvr>
                                        <p:cTn id="164" dur="1000"/>
                                        <p:tgtEl>
                                          <p:spTgt spid="146"/>
                                        </p:tgtEl>
                                      </p:cBhvr>
                                    </p:animEffect>
                                    <p:anim calcmode="lin" valueType="num">
                                      <p:cBhvr>
                                        <p:cTn id="165" dur="1000" fill="hold"/>
                                        <p:tgtEl>
                                          <p:spTgt spid="146"/>
                                        </p:tgtEl>
                                        <p:attrNameLst>
                                          <p:attrName>ppt_x</p:attrName>
                                        </p:attrNameLst>
                                      </p:cBhvr>
                                      <p:tavLst>
                                        <p:tav tm="0">
                                          <p:val>
                                            <p:strVal val="#ppt_x"/>
                                          </p:val>
                                        </p:tav>
                                        <p:tav tm="100000">
                                          <p:val>
                                            <p:strVal val="#ppt_x"/>
                                          </p:val>
                                        </p:tav>
                                      </p:tavLst>
                                    </p:anim>
                                    <p:anim calcmode="lin" valueType="num">
                                      <p:cBhvr>
                                        <p:cTn id="166" dur="1000" fill="hold"/>
                                        <p:tgtEl>
                                          <p:spTgt spid="146"/>
                                        </p:tgtEl>
                                        <p:attrNameLst>
                                          <p:attrName>ppt_y</p:attrName>
                                        </p:attrNameLst>
                                      </p:cBhvr>
                                      <p:tavLst>
                                        <p:tav tm="0">
                                          <p:val>
                                            <p:strVal val="#ppt_y+.1"/>
                                          </p:val>
                                        </p:tav>
                                        <p:tav tm="100000">
                                          <p:val>
                                            <p:strVal val="#ppt_y"/>
                                          </p:val>
                                        </p:tav>
                                      </p:tavLst>
                                    </p:anim>
                                  </p:childTnLst>
                                </p:cTn>
                              </p:par>
                              <p:par>
                                <p:cTn id="167" presetID="42" presetClass="entr" presetSubtype="0" fill="hold" nodeType="withEffect">
                                  <p:stCondLst>
                                    <p:cond delay="0"/>
                                  </p:stCondLst>
                                  <p:childTnLst>
                                    <p:set>
                                      <p:cBhvr>
                                        <p:cTn id="168" dur="1" fill="hold">
                                          <p:stCondLst>
                                            <p:cond delay="0"/>
                                          </p:stCondLst>
                                        </p:cTn>
                                        <p:tgtEl>
                                          <p:spTgt spid="68"/>
                                        </p:tgtEl>
                                        <p:attrNameLst>
                                          <p:attrName>style.visibility</p:attrName>
                                        </p:attrNameLst>
                                      </p:cBhvr>
                                      <p:to>
                                        <p:strVal val="visible"/>
                                      </p:to>
                                    </p:set>
                                    <p:animEffect transition="in" filter="fade">
                                      <p:cBhvr>
                                        <p:cTn id="169" dur="1000"/>
                                        <p:tgtEl>
                                          <p:spTgt spid="68"/>
                                        </p:tgtEl>
                                      </p:cBhvr>
                                    </p:animEffect>
                                    <p:anim calcmode="lin" valueType="num">
                                      <p:cBhvr>
                                        <p:cTn id="170" dur="1000" fill="hold"/>
                                        <p:tgtEl>
                                          <p:spTgt spid="68"/>
                                        </p:tgtEl>
                                        <p:attrNameLst>
                                          <p:attrName>ppt_x</p:attrName>
                                        </p:attrNameLst>
                                      </p:cBhvr>
                                      <p:tavLst>
                                        <p:tav tm="0">
                                          <p:val>
                                            <p:strVal val="#ppt_x"/>
                                          </p:val>
                                        </p:tav>
                                        <p:tav tm="100000">
                                          <p:val>
                                            <p:strVal val="#ppt_x"/>
                                          </p:val>
                                        </p:tav>
                                      </p:tavLst>
                                    </p:anim>
                                    <p:anim calcmode="lin" valueType="num">
                                      <p:cBhvr>
                                        <p:cTn id="171" dur="1000" fill="hold"/>
                                        <p:tgtEl>
                                          <p:spTgt spid="68"/>
                                        </p:tgtEl>
                                        <p:attrNameLst>
                                          <p:attrName>ppt_y</p:attrName>
                                        </p:attrNameLst>
                                      </p:cBhvr>
                                      <p:tavLst>
                                        <p:tav tm="0">
                                          <p:val>
                                            <p:strVal val="#ppt_y+.1"/>
                                          </p:val>
                                        </p:tav>
                                        <p:tav tm="100000">
                                          <p:val>
                                            <p:strVal val="#ppt_y"/>
                                          </p:val>
                                        </p:tav>
                                      </p:tavLst>
                                    </p:anim>
                                  </p:childTnLst>
                                </p:cTn>
                              </p:par>
                              <p:par>
                                <p:cTn id="172" presetID="42" presetClass="entr" presetSubtype="0" fill="hold" nodeType="withEffect">
                                  <p:stCondLst>
                                    <p:cond delay="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1000"/>
                                        <p:tgtEl>
                                          <p:spTgt spid="67"/>
                                        </p:tgtEl>
                                      </p:cBhvr>
                                    </p:animEffect>
                                    <p:anim calcmode="lin" valueType="num">
                                      <p:cBhvr>
                                        <p:cTn id="175" dur="1000" fill="hold"/>
                                        <p:tgtEl>
                                          <p:spTgt spid="67"/>
                                        </p:tgtEl>
                                        <p:attrNameLst>
                                          <p:attrName>ppt_x</p:attrName>
                                        </p:attrNameLst>
                                      </p:cBhvr>
                                      <p:tavLst>
                                        <p:tav tm="0">
                                          <p:val>
                                            <p:strVal val="#ppt_x"/>
                                          </p:val>
                                        </p:tav>
                                        <p:tav tm="100000">
                                          <p:val>
                                            <p:strVal val="#ppt_x"/>
                                          </p:val>
                                        </p:tav>
                                      </p:tavLst>
                                    </p:anim>
                                    <p:anim calcmode="lin" valueType="num">
                                      <p:cBhvr>
                                        <p:cTn id="176" dur="1000" fill="hold"/>
                                        <p:tgtEl>
                                          <p:spTgt spid="67"/>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69"/>
                                        </p:tgtEl>
                                        <p:attrNameLst>
                                          <p:attrName>style.visibility</p:attrName>
                                        </p:attrNameLst>
                                      </p:cBhvr>
                                      <p:to>
                                        <p:strVal val="visible"/>
                                      </p:to>
                                    </p:set>
                                    <p:animEffect transition="in" filter="fade">
                                      <p:cBhvr>
                                        <p:cTn id="179" dur="1000"/>
                                        <p:tgtEl>
                                          <p:spTgt spid="69"/>
                                        </p:tgtEl>
                                      </p:cBhvr>
                                    </p:animEffect>
                                    <p:anim calcmode="lin" valueType="num">
                                      <p:cBhvr>
                                        <p:cTn id="180" dur="1000" fill="hold"/>
                                        <p:tgtEl>
                                          <p:spTgt spid="69"/>
                                        </p:tgtEl>
                                        <p:attrNameLst>
                                          <p:attrName>ppt_x</p:attrName>
                                        </p:attrNameLst>
                                      </p:cBhvr>
                                      <p:tavLst>
                                        <p:tav tm="0">
                                          <p:val>
                                            <p:strVal val="#ppt_x"/>
                                          </p:val>
                                        </p:tav>
                                        <p:tav tm="100000">
                                          <p:val>
                                            <p:strVal val="#ppt_x"/>
                                          </p:val>
                                        </p:tav>
                                      </p:tavLst>
                                    </p:anim>
                                    <p:anim calcmode="lin" valueType="num">
                                      <p:cBhvr>
                                        <p:cTn id="181" dur="1000" fill="hold"/>
                                        <p:tgtEl>
                                          <p:spTgt spid="69"/>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150"/>
                                        </p:tgtEl>
                                        <p:attrNameLst>
                                          <p:attrName>style.visibility</p:attrName>
                                        </p:attrNameLst>
                                      </p:cBhvr>
                                      <p:to>
                                        <p:strVal val="visible"/>
                                      </p:to>
                                    </p:set>
                                    <p:animEffect transition="in" filter="fade">
                                      <p:cBhvr>
                                        <p:cTn id="184" dur="1000"/>
                                        <p:tgtEl>
                                          <p:spTgt spid="150"/>
                                        </p:tgtEl>
                                      </p:cBhvr>
                                    </p:animEffect>
                                    <p:anim calcmode="lin" valueType="num">
                                      <p:cBhvr>
                                        <p:cTn id="185" dur="1000" fill="hold"/>
                                        <p:tgtEl>
                                          <p:spTgt spid="150"/>
                                        </p:tgtEl>
                                        <p:attrNameLst>
                                          <p:attrName>ppt_x</p:attrName>
                                        </p:attrNameLst>
                                      </p:cBhvr>
                                      <p:tavLst>
                                        <p:tav tm="0">
                                          <p:val>
                                            <p:strVal val="#ppt_x"/>
                                          </p:val>
                                        </p:tav>
                                        <p:tav tm="100000">
                                          <p:val>
                                            <p:strVal val="#ppt_x"/>
                                          </p:val>
                                        </p:tav>
                                      </p:tavLst>
                                    </p:anim>
                                    <p:anim calcmode="lin" valueType="num">
                                      <p:cBhvr>
                                        <p:cTn id="186" dur="1000" fill="hold"/>
                                        <p:tgtEl>
                                          <p:spTgt spid="150"/>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149"/>
                                        </p:tgtEl>
                                        <p:attrNameLst>
                                          <p:attrName>style.visibility</p:attrName>
                                        </p:attrNameLst>
                                      </p:cBhvr>
                                      <p:to>
                                        <p:strVal val="visible"/>
                                      </p:to>
                                    </p:set>
                                    <p:animEffect transition="in" filter="fade">
                                      <p:cBhvr>
                                        <p:cTn id="189" dur="1000"/>
                                        <p:tgtEl>
                                          <p:spTgt spid="149"/>
                                        </p:tgtEl>
                                      </p:cBhvr>
                                    </p:animEffect>
                                    <p:anim calcmode="lin" valueType="num">
                                      <p:cBhvr>
                                        <p:cTn id="190" dur="1000" fill="hold"/>
                                        <p:tgtEl>
                                          <p:spTgt spid="149"/>
                                        </p:tgtEl>
                                        <p:attrNameLst>
                                          <p:attrName>ppt_x</p:attrName>
                                        </p:attrNameLst>
                                      </p:cBhvr>
                                      <p:tavLst>
                                        <p:tav tm="0">
                                          <p:val>
                                            <p:strVal val="#ppt_x"/>
                                          </p:val>
                                        </p:tav>
                                        <p:tav tm="100000">
                                          <p:val>
                                            <p:strVal val="#ppt_x"/>
                                          </p:val>
                                        </p:tav>
                                      </p:tavLst>
                                    </p:anim>
                                    <p:anim calcmode="lin" valueType="num">
                                      <p:cBhvr>
                                        <p:cTn id="191"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154"/>
                                        </p:tgtEl>
                                        <p:attrNameLst>
                                          <p:attrName>style.visibility</p:attrName>
                                        </p:attrNameLst>
                                      </p:cBhvr>
                                      <p:to>
                                        <p:strVal val="visible"/>
                                      </p:to>
                                    </p:set>
                                    <p:animEffect transition="in" filter="fade">
                                      <p:cBhvr>
                                        <p:cTn id="196" dur="1000"/>
                                        <p:tgtEl>
                                          <p:spTgt spid="154"/>
                                        </p:tgtEl>
                                      </p:cBhvr>
                                    </p:animEffect>
                                    <p:anim calcmode="lin" valueType="num">
                                      <p:cBhvr>
                                        <p:cTn id="197" dur="1000" fill="hold"/>
                                        <p:tgtEl>
                                          <p:spTgt spid="154"/>
                                        </p:tgtEl>
                                        <p:attrNameLst>
                                          <p:attrName>ppt_x</p:attrName>
                                        </p:attrNameLst>
                                      </p:cBhvr>
                                      <p:tavLst>
                                        <p:tav tm="0">
                                          <p:val>
                                            <p:strVal val="#ppt_x"/>
                                          </p:val>
                                        </p:tav>
                                        <p:tav tm="100000">
                                          <p:val>
                                            <p:strVal val="#ppt_x"/>
                                          </p:val>
                                        </p:tav>
                                      </p:tavLst>
                                    </p:anim>
                                    <p:anim calcmode="lin" valueType="num">
                                      <p:cBhvr>
                                        <p:cTn id="198" dur="1000" fill="hold"/>
                                        <p:tgtEl>
                                          <p:spTgt spid="154"/>
                                        </p:tgtEl>
                                        <p:attrNameLst>
                                          <p:attrName>ppt_y</p:attrName>
                                        </p:attrNameLst>
                                      </p:cBhvr>
                                      <p:tavLst>
                                        <p:tav tm="0">
                                          <p:val>
                                            <p:strVal val="#ppt_y+.1"/>
                                          </p:val>
                                        </p:tav>
                                        <p:tav tm="100000">
                                          <p:val>
                                            <p:strVal val="#ppt_y"/>
                                          </p:val>
                                        </p:tav>
                                      </p:tavLst>
                                    </p:anim>
                                  </p:childTnLst>
                                </p:cTn>
                              </p:par>
                              <p:par>
                                <p:cTn id="199" presetID="42" presetClass="entr" presetSubtype="0" fill="hold" nodeType="withEffect">
                                  <p:stCondLst>
                                    <p:cond delay="0"/>
                                  </p:stCondLst>
                                  <p:childTnLst>
                                    <p:set>
                                      <p:cBhvr>
                                        <p:cTn id="200" dur="1" fill="hold">
                                          <p:stCondLst>
                                            <p:cond delay="0"/>
                                          </p:stCondLst>
                                        </p:cTn>
                                        <p:tgtEl>
                                          <p:spTgt spid="159"/>
                                        </p:tgtEl>
                                        <p:attrNameLst>
                                          <p:attrName>style.visibility</p:attrName>
                                        </p:attrNameLst>
                                      </p:cBhvr>
                                      <p:to>
                                        <p:strVal val="visible"/>
                                      </p:to>
                                    </p:set>
                                    <p:animEffect transition="in" filter="fade">
                                      <p:cBhvr>
                                        <p:cTn id="201" dur="1000"/>
                                        <p:tgtEl>
                                          <p:spTgt spid="159"/>
                                        </p:tgtEl>
                                      </p:cBhvr>
                                    </p:animEffect>
                                    <p:anim calcmode="lin" valueType="num">
                                      <p:cBhvr>
                                        <p:cTn id="202" dur="1000" fill="hold"/>
                                        <p:tgtEl>
                                          <p:spTgt spid="159"/>
                                        </p:tgtEl>
                                        <p:attrNameLst>
                                          <p:attrName>ppt_x</p:attrName>
                                        </p:attrNameLst>
                                      </p:cBhvr>
                                      <p:tavLst>
                                        <p:tav tm="0">
                                          <p:val>
                                            <p:strVal val="#ppt_x"/>
                                          </p:val>
                                        </p:tav>
                                        <p:tav tm="100000">
                                          <p:val>
                                            <p:strVal val="#ppt_x"/>
                                          </p:val>
                                        </p:tav>
                                      </p:tavLst>
                                    </p:anim>
                                    <p:anim calcmode="lin" valueType="num">
                                      <p:cBhvr>
                                        <p:cTn id="203" dur="1000" fill="hold"/>
                                        <p:tgtEl>
                                          <p:spTgt spid="159"/>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0"/>
                                  </p:stCondLst>
                                  <p:childTnLst>
                                    <p:set>
                                      <p:cBhvr>
                                        <p:cTn id="205" dur="1" fill="hold">
                                          <p:stCondLst>
                                            <p:cond delay="0"/>
                                          </p:stCondLst>
                                        </p:cTn>
                                        <p:tgtEl>
                                          <p:spTgt spid="166"/>
                                        </p:tgtEl>
                                        <p:attrNameLst>
                                          <p:attrName>style.visibility</p:attrName>
                                        </p:attrNameLst>
                                      </p:cBhvr>
                                      <p:to>
                                        <p:strVal val="visible"/>
                                      </p:to>
                                    </p:set>
                                    <p:animEffect transition="in" filter="fade">
                                      <p:cBhvr>
                                        <p:cTn id="206" dur="1000"/>
                                        <p:tgtEl>
                                          <p:spTgt spid="166"/>
                                        </p:tgtEl>
                                      </p:cBhvr>
                                    </p:animEffect>
                                    <p:anim calcmode="lin" valueType="num">
                                      <p:cBhvr>
                                        <p:cTn id="207" dur="1000" fill="hold"/>
                                        <p:tgtEl>
                                          <p:spTgt spid="166"/>
                                        </p:tgtEl>
                                        <p:attrNameLst>
                                          <p:attrName>ppt_x</p:attrName>
                                        </p:attrNameLst>
                                      </p:cBhvr>
                                      <p:tavLst>
                                        <p:tav tm="0">
                                          <p:val>
                                            <p:strVal val="#ppt_x"/>
                                          </p:val>
                                        </p:tav>
                                        <p:tav tm="100000">
                                          <p:val>
                                            <p:strVal val="#ppt_x"/>
                                          </p:val>
                                        </p:tav>
                                      </p:tavLst>
                                    </p:anim>
                                    <p:anim calcmode="lin" valueType="num">
                                      <p:cBhvr>
                                        <p:cTn id="208" dur="1000" fill="hold"/>
                                        <p:tgtEl>
                                          <p:spTgt spid="166"/>
                                        </p:tgtEl>
                                        <p:attrNameLst>
                                          <p:attrName>ppt_y</p:attrName>
                                        </p:attrNameLst>
                                      </p:cBhvr>
                                      <p:tavLst>
                                        <p:tav tm="0">
                                          <p:val>
                                            <p:strVal val="#ppt_y+.1"/>
                                          </p:val>
                                        </p:tav>
                                        <p:tav tm="100000">
                                          <p:val>
                                            <p:strVal val="#ppt_y"/>
                                          </p:val>
                                        </p:tav>
                                      </p:tavLst>
                                    </p:anim>
                                  </p:childTnLst>
                                </p:cTn>
                              </p:par>
                              <p:par>
                                <p:cTn id="209" presetID="42" presetClass="entr" presetSubtype="0" fill="hold" nodeType="withEffect">
                                  <p:stCondLst>
                                    <p:cond delay="0"/>
                                  </p:stCondLst>
                                  <p:childTnLst>
                                    <p:set>
                                      <p:cBhvr>
                                        <p:cTn id="210" dur="1" fill="hold">
                                          <p:stCondLst>
                                            <p:cond delay="0"/>
                                          </p:stCondLst>
                                        </p:cTn>
                                        <p:tgtEl>
                                          <p:spTgt spid="162"/>
                                        </p:tgtEl>
                                        <p:attrNameLst>
                                          <p:attrName>style.visibility</p:attrName>
                                        </p:attrNameLst>
                                      </p:cBhvr>
                                      <p:to>
                                        <p:strVal val="visible"/>
                                      </p:to>
                                    </p:set>
                                    <p:animEffect transition="in" filter="fade">
                                      <p:cBhvr>
                                        <p:cTn id="211" dur="1000"/>
                                        <p:tgtEl>
                                          <p:spTgt spid="162"/>
                                        </p:tgtEl>
                                      </p:cBhvr>
                                    </p:animEffect>
                                    <p:anim calcmode="lin" valueType="num">
                                      <p:cBhvr>
                                        <p:cTn id="212" dur="1000" fill="hold"/>
                                        <p:tgtEl>
                                          <p:spTgt spid="162"/>
                                        </p:tgtEl>
                                        <p:attrNameLst>
                                          <p:attrName>ppt_x</p:attrName>
                                        </p:attrNameLst>
                                      </p:cBhvr>
                                      <p:tavLst>
                                        <p:tav tm="0">
                                          <p:val>
                                            <p:strVal val="#ppt_x"/>
                                          </p:val>
                                        </p:tav>
                                        <p:tav tm="100000">
                                          <p:val>
                                            <p:strVal val="#ppt_x"/>
                                          </p:val>
                                        </p:tav>
                                      </p:tavLst>
                                    </p:anim>
                                    <p:anim calcmode="lin" valueType="num">
                                      <p:cBhvr>
                                        <p:cTn id="213" dur="1000" fill="hold"/>
                                        <p:tgtEl>
                                          <p:spTgt spid="162"/>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155"/>
                                        </p:tgtEl>
                                        <p:attrNameLst>
                                          <p:attrName>style.visibility</p:attrName>
                                        </p:attrNameLst>
                                      </p:cBhvr>
                                      <p:to>
                                        <p:strVal val="visible"/>
                                      </p:to>
                                    </p:set>
                                    <p:animEffect transition="in" filter="fade">
                                      <p:cBhvr>
                                        <p:cTn id="216" dur="1000"/>
                                        <p:tgtEl>
                                          <p:spTgt spid="155"/>
                                        </p:tgtEl>
                                      </p:cBhvr>
                                    </p:animEffect>
                                    <p:anim calcmode="lin" valueType="num">
                                      <p:cBhvr>
                                        <p:cTn id="217" dur="1000" fill="hold"/>
                                        <p:tgtEl>
                                          <p:spTgt spid="155"/>
                                        </p:tgtEl>
                                        <p:attrNameLst>
                                          <p:attrName>ppt_x</p:attrName>
                                        </p:attrNameLst>
                                      </p:cBhvr>
                                      <p:tavLst>
                                        <p:tav tm="0">
                                          <p:val>
                                            <p:strVal val="#ppt_x"/>
                                          </p:val>
                                        </p:tav>
                                        <p:tav tm="100000">
                                          <p:val>
                                            <p:strVal val="#ppt_x"/>
                                          </p:val>
                                        </p:tav>
                                      </p:tavLst>
                                    </p:anim>
                                    <p:anim calcmode="lin" valueType="num">
                                      <p:cBhvr>
                                        <p:cTn id="218" dur="1000" fill="hold"/>
                                        <p:tgtEl>
                                          <p:spTgt spid="155"/>
                                        </p:tgtEl>
                                        <p:attrNameLst>
                                          <p:attrName>ppt_y</p:attrName>
                                        </p:attrNameLst>
                                      </p:cBhvr>
                                      <p:tavLst>
                                        <p:tav tm="0">
                                          <p:val>
                                            <p:strVal val="#ppt_y+.1"/>
                                          </p:val>
                                        </p:tav>
                                        <p:tav tm="100000">
                                          <p:val>
                                            <p:strVal val="#ppt_y"/>
                                          </p:val>
                                        </p:tav>
                                      </p:tavLst>
                                    </p:anim>
                                  </p:childTnLst>
                                </p:cTn>
                              </p:par>
                              <p:par>
                                <p:cTn id="219" presetID="42" presetClass="entr" presetSubtype="0" fill="hold" nodeType="withEffect">
                                  <p:stCondLst>
                                    <p:cond delay="0"/>
                                  </p:stCondLst>
                                  <p:childTnLst>
                                    <p:set>
                                      <p:cBhvr>
                                        <p:cTn id="220" dur="1" fill="hold">
                                          <p:stCondLst>
                                            <p:cond delay="0"/>
                                          </p:stCondLst>
                                        </p:cTn>
                                        <p:tgtEl>
                                          <p:spTgt spid="57"/>
                                        </p:tgtEl>
                                        <p:attrNameLst>
                                          <p:attrName>style.visibility</p:attrName>
                                        </p:attrNameLst>
                                      </p:cBhvr>
                                      <p:to>
                                        <p:strVal val="visible"/>
                                      </p:to>
                                    </p:set>
                                    <p:animEffect transition="in" filter="fade">
                                      <p:cBhvr>
                                        <p:cTn id="221" dur="1000"/>
                                        <p:tgtEl>
                                          <p:spTgt spid="57"/>
                                        </p:tgtEl>
                                      </p:cBhvr>
                                    </p:animEffect>
                                    <p:anim calcmode="lin" valueType="num">
                                      <p:cBhvr>
                                        <p:cTn id="222" dur="1000" fill="hold"/>
                                        <p:tgtEl>
                                          <p:spTgt spid="57"/>
                                        </p:tgtEl>
                                        <p:attrNameLst>
                                          <p:attrName>ppt_x</p:attrName>
                                        </p:attrNameLst>
                                      </p:cBhvr>
                                      <p:tavLst>
                                        <p:tav tm="0">
                                          <p:val>
                                            <p:strVal val="#ppt_x"/>
                                          </p:val>
                                        </p:tav>
                                        <p:tav tm="100000">
                                          <p:val>
                                            <p:strVal val="#ppt_x"/>
                                          </p:val>
                                        </p:tav>
                                      </p:tavLst>
                                    </p:anim>
                                    <p:anim calcmode="lin" valueType="num">
                                      <p:cBhvr>
                                        <p:cTn id="223" dur="1000" fill="hold"/>
                                        <p:tgtEl>
                                          <p:spTgt spid="57"/>
                                        </p:tgtEl>
                                        <p:attrNameLst>
                                          <p:attrName>ppt_y</p:attrName>
                                        </p:attrNameLst>
                                      </p:cBhvr>
                                      <p:tavLst>
                                        <p:tav tm="0">
                                          <p:val>
                                            <p:strVal val="#ppt_y+.1"/>
                                          </p:val>
                                        </p:tav>
                                        <p:tav tm="100000">
                                          <p:val>
                                            <p:strVal val="#ppt_y"/>
                                          </p:val>
                                        </p:tav>
                                      </p:tavLst>
                                    </p:anim>
                                  </p:childTnLst>
                                </p:cTn>
                              </p:par>
                              <p:par>
                                <p:cTn id="224" presetID="42" presetClass="entr" presetSubtype="0" fill="hold" nodeType="withEffect">
                                  <p:stCondLst>
                                    <p:cond delay="0"/>
                                  </p:stCondLst>
                                  <p:childTnLst>
                                    <p:set>
                                      <p:cBhvr>
                                        <p:cTn id="225" dur="1" fill="hold">
                                          <p:stCondLst>
                                            <p:cond delay="0"/>
                                          </p:stCondLst>
                                        </p:cTn>
                                        <p:tgtEl>
                                          <p:spTgt spid="66"/>
                                        </p:tgtEl>
                                        <p:attrNameLst>
                                          <p:attrName>style.visibility</p:attrName>
                                        </p:attrNameLst>
                                      </p:cBhvr>
                                      <p:to>
                                        <p:strVal val="visible"/>
                                      </p:to>
                                    </p:set>
                                    <p:animEffect transition="in" filter="fade">
                                      <p:cBhvr>
                                        <p:cTn id="226" dur="1000"/>
                                        <p:tgtEl>
                                          <p:spTgt spid="66"/>
                                        </p:tgtEl>
                                      </p:cBhvr>
                                    </p:animEffect>
                                    <p:anim calcmode="lin" valueType="num">
                                      <p:cBhvr>
                                        <p:cTn id="227" dur="1000" fill="hold"/>
                                        <p:tgtEl>
                                          <p:spTgt spid="66"/>
                                        </p:tgtEl>
                                        <p:attrNameLst>
                                          <p:attrName>ppt_x</p:attrName>
                                        </p:attrNameLst>
                                      </p:cBhvr>
                                      <p:tavLst>
                                        <p:tav tm="0">
                                          <p:val>
                                            <p:strVal val="#ppt_x"/>
                                          </p:val>
                                        </p:tav>
                                        <p:tav tm="100000">
                                          <p:val>
                                            <p:strVal val="#ppt_x"/>
                                          </p:val>
                                        </p:tav>
                                      </p:tavLst>
                                    </p:anim>
                                    <p:anim calcmode="lin" valueType="num">
                                      <p:cBhvr>
                                        <p:cTn id="228" dur="1000" fill="hold"/>
                                        <p:tgtEl>
                                          <p:spTgt spid="66"/>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151"/>
                                        </p:tgtEl>
                                        <p:attrNameLst>
                                          <p:attrName>style.visibility</p:attrName>
                                        </p:attrNameLst>
                                      </p:cBhvr>
                                      <p:to>
                                        <p:strVal val="visible"/>
                                      </p:to>
                                    </p:set>
                                    <p:animEffect transition="in" filter="fade">
                                      <p:cBhvr>
                                        <p:cTn id="231" dur="1000"/>
                                        <p:tgtEl>
                                          <p:spTgt spid="151"/>
                                        </p:tgtEl>
                                      </p:cBhvr>
                                    </p:animEffect>
                                    <p:anim calcmode="lin" valueType="num">
                                      <p:cBhvr>
                                        <p:cTn id="232" dur="1000" fill="hold"/>
                                        <p:tgtEl>
                                          <p:spTgt spid="151"/>
                                        </p:tgtEl>
                                        <p:attrNameLst>
                                          <p:attrName>ppt_x</p:attrName>
                                        </p:attrNameLst>
                                      </p:cBhvr>
                                      <p:tavLst>
                                        <p:tav tm="0">
                                          <p:val>
                                            <p:strVal val="#ppt_x"/>
                                          </p:val>
                                        </p:tav>
                                        <p:tav tm="100000">
                                          <p:val>
                                            <p:strVal val="#ppt_x"/>
                                          </p:val>
                                        </p:tav>
                                      </p:tavLst>
                                    </p:anim>
                                    <p:anim calcmode="lin" valueType="num">
                                      <p:cBhvr>
                                        <p:cTn id="233" dur="1000" fill="hold"/>
                                        <p:tgtEl>
                                          <p:spTgt spid="15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152"/>
                                        </p:tgtEl>
                                        <p:attrNameLst>
                                          <p:attrName>style.visibility</p:attrName>
                                        </p:attrNameLst>
                                      </p:cBhvr>
                                      <p:to>
                                        <p:strVal val="visible"/>
                                      </p:to>
                                    </p:set>
                                    <p:animEffect transition="in" filter="fade">
                                      <p:cBhvr>
                                        <p:cTn id="236" dur="1000"/>
                                        <p:tgtEl>
                                          <p:spTgt spid="152"/>
                                        </p:tgtEl>
                                      </p:cBhvr>
                                    </p:animEffect>
                                    <p:anim calcmode="lin" valueType="num">
                                      <p:cBhvr>
                                        <p:cTn id="237" dur="1000" fill="hold"/>
                                        <p:tgtEl>
                                          <p:spTgt spid="152"/>
                                        </p:tgtEl>
                                        <p:attrNameLst>
                                          <p:attrName>ppt_x</p:attrName>
                                        </p:attrNameLst>
                                      </p:cBhvr>
                                      <p:tavLst>
                                        <p:tav tm="0">
                                          <p:val>
                                            <p:strVal val="#ppt_x"/>
                                          </p:val>
                                        </p:tav>
                                        <p:tav tm="100000">
                                          <p:val>
                                            <p:strVal val="#ppt_x"/>
                                          </p:val>
                                        </p:tav>
                                      </p:tavLst>
                                    </p:anim>
                                    <p:anim calcmode="lin" valueType="num">
                                      <p:cBhvr>
                                        <p:cTn id="238" dur="1000" fill="hold"/>
                                        <p:tgtEl>
                                          <p:spTgt spid="152"/>
                                        </p:tgtEl>
                                        <p:attrNameLst>
                                          <p:attrName>ppt_y</p:attrName>
                                        </p:attrNameLst>
                                      </p:cBhvr>
                                      <p:tavLst>
                                        <p:tav tm="0">
                                          <p:val>
                                            <p:strVal val="#ppt_y+.1"/>
                                          </p:val>
                                        </p:tav>
                                        <p:tav tm="100000">
                                          <p:val>
                                            <p:strVal val="#ppt_y"/>
                                          </p:val>
                                        </p:tav>
                                      </p:tavLst>
                                    </p:anim>
                                  </p:childTnLst>
                                </p:cTn>
                              </p:par>
                              <p:par>
                                <p:cTn id="239" presetID="42" presetClass="entr" presetSubtype="0" fill="hold" nodeType="withEffect">
                                  <p:stCondLst>
                                    <p:cond delay="0"/>
                                  </p:stCondLst>
                                  <p:childTnLst>
                                    <p:set>
                                      <p:cBhvr>
                                        <p:cTn id="240" dur="1" fill="hold">
                                          <p:stCondLst>
                                            <p:cond delay="0"/>
                                          </p:stCondLst>
                                        </p:cTn>
                                        <p:tgtEl>
                                          <p:spTgt spid="65"/>
                                        </p:tgtEl>
                                        <p:attrNameLst>
                                          <p:attrName>style.visibility</p:attrName>
                                        </p:attrNameLst>
                                      </p:cBhvr>
                                      <p:to>
                                        <p:strVal val="visible"/>
                                      </p:to>
                                    </p:set>
                                    <p:animEffect transition="in" filter="fade">
                                      <p:cBhvr>
                                        <p:cTn id="241" dur="1000"/>
                                        <p:tgtEl>
                                          <p:spTgt spid="65"/>
                                        </p:tgtEl>
                                      </p:cBhvr>
                                    </p:animEffect>
                                    <p:anim calcmode="lin" valueType="num">
                                      <p:cBhvr>
                                        <p:cTn id="242" dur="1000" fill="hold"/>
                                        <p:tgtEl>
                                          <p:spTgt spid="65"/>
                                        </p:tgtEl>
                                        <p:attrNameLst>
                                          <p:attrName>ppt_x</p:attrName>
                                        </p:attrNameLst>
                                      </p:cBhvr>
                                      <p:tavLst>
                                        <p:tav tm="0">
                                          <p:val>
                                            <p:strVal val="#ppt_x"/>
                                          </p:val>
                                        </p:tav>
                                        <p:tav tm="100000">
                                          <p:val>
                                            <p:strVal val="#ppt_x"/>
                                          </p:val>
                                        </p:tav>
                                      </p:tavLst>
                                    </p:anim>
                                    <p:anim calcmode="lin" valueType="num">
                                      <p:cBhvr>
                                        <p:cTn id="24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42" presetClass="entr" presetSubtype="0" fill="hold" grpId="0" nodeType="clickEffect">
                                  <p:stCondLst>
                                    <p:cond delay="0"/>
                                  </p:stCondLst>
                                  <p:childTnLst>
                                    <p:set>
                                      <p:cBhvr>
                                        <p:cTn id="247" dur="1" fill="hold">
                                          <p:stCondLst>
                                            <p:cond delay="0"/>
                                          </p:stCondLst>
                                        </p:cTn>
                                        <p:tgtEl>
                                          <p:spTgt spid="143"/>
                                        </p:tgtEl>
                                        <p:attrNameLst>
                                          <p:attrName>style.visibility</p:attrName>
                                        </p:attrNameLst>
                                      </p:cBhvr>
                                      <p:to>
                                        <p:strVal val="visible"/>
                                      </p:to>
                                    </p:set>
                                    <p:animEffect transition="in" filter="fade">
                                      <p:cBhvr>
                                        <p:cTn id="248" dur="1000"/>
                                        <p:tgtEl>
                                          <p:spTgt spid="143"/>
                                        </p:tgtEl>
                                      </p:cBhvr>
                                    </p:animEffect>
                                    <p:anim calcmode="lin" valueType="num">
                                      <p:cBhvr>
                                        <p:cTn id="249" dur="1000" fill="hold"/>
                                        <p:tgtEl>
                                          <p:spTgt spid="143"/>
                                        </p:tgtEl>
                                        <p:attrNameLst>
                                          <p:attrName>ppt_x</p:attrName>
                                        </p:attrNameLst>
                                      </p:cBhvr>
                                      <p:tavLst>
                                        <p:tav tm="0">
                                          <p:val>
                                            <p:strVal val="#ppt_x"/>
                                          </p:val>
                                        </p:tav>
                                        <p:tav tm="100000">
                                          <p:val>
                                            <p:strVal val="#ppt_x"/>
                                          </p:val>
                                        </p:tav>
                                      </p:tavLst>
                                    </p:anim>
                                    <p:anim calcmode="lin" valueType="num">
                                      <p:cBhvr>
                                        <p:cTn id="250" dur="1000" fill="hold"/>
                                        <p:tgtEl>
                                          <p:spTgt spid="143"/>
                                        </p:tgtEl>
                                        <p:attrNameLst>
                                          <p:attrName>ppt_y</p:attrName>
                                        </p:attrNameLst>
                                      </p:cBhvr>
                                      <p:tavLst>
                                        <p:tav tm="0">
                                          <p:val>
                                            <p:strVal val="#ppt_y+.1"/>
                                          </p:val>
                                        </p:tav>
                                        <p:tav tm="100000">
                                          <p:val>
                                            <p:strVal val="#ppt_y"/>
                                          </p:val>
                                        </p:tav>
                                      </p:tavLst>
                                    </p:anim>
                                  </p:childTnLst>
                                </p:cTn>
                              </p:par>
                              <p:par>
                                <p:cTn id="251" presetID="42" presetClass="entr" presetSubtype="0" fill="hold" grpId="0" nodeType="withEffect">
                                  <p:stCondLst>
                                    <p:cond delay="0"/>
                                  </p:stCondLst>
                                  <p:childTnLst>
                                    <p:set>
                                      <p:cBhvr>
                                        <p:cTn id="252" dur="1" fill="hold">
                                          <p:stCondLst>
                                            <p:cond delay="0"/>
                                          </p:stCondLst>
                                        </p:cTn>
                                        <p:tgtEl>
                                          <p:spTgt spid="61"/>
                                        </p:tgtEl>
                                        <p:attrNameLst>
                                          <p:attrName>style.visibility</p:attrName>
                                        </p:attrNameLst>
                                      </p:cBhvr>
                                      <p:to>
                                        <p:strVal val="visible"/>
                                      </p:to>
                                    </p:set>
                                    <p:animEffect transition="in" filter="fade">
                                      <p:cBhvr>
                                        <p:cTn id="253" dur="1000"/>
                                        <p:tgtEl>
                                          <p:spTgt spid="61"/>
                                        </p:tgtEl>
                                      </p:cBhvr>
                                    </p:animEffect>
                                    <p:anim calcmode="lin" valueType="num">
                                      <p:cBhvr>
                                        <p:cTn id="254" dur="1000" fill="hold"/>
                                        <p:tgtEl>
                                          <p:spTgt spid="61"/>
                                        </p:tgtEl>
                                        <p:attrNameLst>
                                          <p:attrName>ppt_x</p:attrName>
                                        </p:attrNameLst>
                                      </p:cBhvr>
                                      <p:tavLst>
                                        <p:tav tm="0">
                                          <p:val>
                                            <p:strVal val="#ppt_x"/>
                                          </p:val>
                                        </p:tav>
                                        <p:tav tm="100000">
                                          <p:val>
                                            <p:strVal val="#ppt_x"/>
                                          </p:val>
                                        </p:tav>
                                      </p:tavLst>
                                    </p:anim>
                                    <p:anim calcmode="lin" valueType="num">
                                      <p:cBhvr>
                                        <p:cTn id="255" dur="1000" fill="hold"/>
                                        <p:tgtEl>
                                          <p:spTgt spid="61"/>
                                        </p:tgtEl>
                                        <p:attrNameLst>
                                          <p:attrName>ppt_y</p:attrName>
                                        </p:attrNameLst>
                                      </p:cBhvr>
                                      <p:tavLst>
                                        <p:tav tm="0">
                                          <p:val>
                                            <p:strVal val="#ppt_y+.1"/>
                                          </p:val>
                                        </p:tav>
                                        <p:tav tm="100000">
                                          <p:val>
                                            <p:strVal val="#ppt_y"/>
                                          </p:val>
                                        </p:tav>
                                      </p:tavLst>
                                    </p:anim>
                                  </p:childTnLst>
                                </p:cTn>
                              </p:par>
                              <p:par>
                                <p:cTn id="256" presetID="42" presetClass="entr" presetSubtype="0" fill="hold" grpId="0" nodeType="withEffect">
                                  <p:stCondLst>
                                    <p:cond delay="0"/>
                                  </p:stCondLst>
                                  <p:childTnLst>
                                    <p:set>
                                      <p:cBhvr>
                                        <p:cTn id="257" dur="1" fill="hold">
                                          <p:stCondLst>
                                            <p:cond delay="0"/>
                                          </p:stCondLst>
                                        </p:cTn>
                                        <p:tgtEl>
                                          <p:spTgt spid="144"/>
                                        </p:tgtEl>
                                        <p:attrNameLst>
                                          <p:attrName>style.visibility</p:attrName>
                                        </p:attrNameLst>
                                      </p:cBhvr>
                                      <p:to>
                                        <p:strVal val="visible"/>
                                      </p:to>
                                    </p:set>
                                    <p:animEffect transition="in" filter="fade">
                                      <p:cBhvr>
                                        <p:cTn id="258" dur="1000"/>
                                        <p:tgtEl>
                                          <p:spTgt spid="144"/>
                                        </p:tgtEl>
                                      </p:cBhvr>
                                    </p:animEffect>
                                    <p:anim calcmode="lin" valueType="num">
                                      <p:cBhvr>
                                        <p:cTn id="259" dur="1000" fill="hold"/>
                                        <p:tgtEl>
                                          <p:spTgt spid="144"/>
                                        </p:tgtEl>
                                        <p:attrNameLst>
                                          <p:attrName>ppt_x</p:attrName>
                                        </p:attrNameLst>
                                      </p:cBhvr>
                                      <p:tavLst>
                                        <p:tav tm="0">
                                          <p:val>
                                            <p:strVal val="#ppt_x"/>
                                          </p:val>
                                        </p:tav>
                                        <p:tav tm="100000">
                                          <p:val>
                                            <p:strVal val="#ppt_x"/>
                                          </p:val>
                                        </p:tav>
                                      </p:tavLst>
                                    </p:anim>
                                    <p:anim calcmode="lin" valueType="num">
                                      <p:cBhvr>
                                        <p:cTn id="260" dur="1000" fill="hold"/>
                                        <p:tgtEl>
                                          <p:spTgt spid="144"/>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145"/>
                                        </p:tgtEl>
                                        <p:attrNameLst>
                                          <p:attrName>style.visibility</p:attrName>
                                        </p:attrNameLst>
                                      </p:cBhvr>
                                      <p:to>
                                        <p:strVal val="visible"/>
                                      </p:to>
                                    </p:set>
                                    <p:animEffect transition="in" filter="fade">
                                      <p:cBhvr>
                                        <p:cTn id="263" dur="1000"/>
                                        <p:tgtEl>
                                          <p:spTgt spid="145"/>
                                        </p:tgtEl>
                                      </p:cBhvr>
                                    </p:animEffect>
                                    <p:anim calcmode="lin" valueType="num">
                                      <p:cBhvr>
                                        <p:cTn id="264" dur="1000" fill="hold"/>
                                        <p:tgtEl>
                                          <p:spTgt spid="145"/>
                                        </p:tgtEl>
                                        <p:attrNameLst>
                                          <p:attrName>ppt_x</p:attrName>
                                        </p:attrNameLst>
                                      </p:cBhvr>
                                      <p:tavLst>
                                        <p:tav tm="0">
                                          <p:val>
                                            <p:strVal val="#ppt_x"/>
                                          </p:val>
                                        </p:tav>
                                        <p:tav tm="100000">
                                          <p:val>
                                            <p:strVal val="#ppt_x"/>
                                          </p:val>
                                        </p:tav>
                                      </p:tavLst>
                                    </p:anim>
                                    <p:anim calcmode="lin" valueType="num">
                                      <p:cBhvr>
                                        <p:cTn id="265" dur="1000" fill="hold"/>
                                        <p:tgtEl>
                                          <p:spTgt spid="145"/>
                                        </p:tgtEl>
                                        <p:attrNameLst>
                                          <p:attrName>ppt_y</p:attrName>
                                        </p:attrNameLst>
                                      </p:cBhvr>
                                      <p:tavLst>
                                        <p:tav tm="0">
                                          <p:val>
                                            <p:strVal val="#ppt_y+.1"/>
                                          </p:val>
                                        </p:tav>
                                        <p:tav tm="100000">
                                          <p:val>
                                            <p:strVal val="#ppt_y"/>
                                          </p:val>
                                        </p:tav>
                                      </p:tavLst>
                                    </p:anim>
                                  </p:childTnLst>
                                </p:cTn>
                              </p:par>
                              <p:par>
                                <p:cTn id="266" presetID="42" presetClass="entr" presetSubtype="0" fill="hold" grpId="0" nodeType="withEffect">
                                  <p:stCondLst>
                                    <p:cond delay="0"/>
                                  </p:stCondLst>
                                  <p:childTnLst>
                                    <p:set>
                                      <p:cBhvr>
                                        <p:cTn id="267" dur="1" fill="hold">
                                          <p:stCondLst>
                                            <p:cond delay="0"/>
                                          </p:stCondLst>
                                        </p:cTn>
                                        <p:tgtEl>
                                          <p:spTgt spid="62"/>
                                        </p:tgtEl>
                                        <p:attrNameLst>
                                          <p:attrName>style.visibility</p:attrName>
                                        </p:attrNameLst>
                                      </p:cBhvr>
                                      <p:to>
                                        <p:strVal val="visible"/>
                                      </p:to>
                                    </p:set>
                                    <p:animEffect transition="in" filter="fade">
                                      <p:cBhvr>
                                        <p:cTn id="268" dur="1000"/>
                                        <p:tgtEl>
                                          <p:spTgt spid="62"/>
                                        </p:tgtEl>
                                      </p:cBhvr>
                                    </p:animEffect>
                                    <p:anim calcmode="lin" valueType="num">
                                      <p:cBhvr>
                                        <p:cTn id="269" dur="1000" fill="hold"/>
                                        <p:tgtEl>
                                          <p:spTgt spid="62"/>
                                        </p:tgtEl>
                                        <p:attrNameLst>
                                          <p:attrName>ppt_x</p:attrName>
                                        </p:attrNameLst>
                                      </p:cBhvr>
                                      <p:tavLst>
                                        <p:tav tm="0">
                                          <p:val>
                                            <p:strVal val="#ppt_x"/>
                                          </p:val>
                                        </p:tav>
                                        <p:tav tm="100000">
                                          <p:val>
                                            <p:strVal val="#ppt_x"/>
                                          </p:val>
                                        </p:tav>
                                      </p:tavLst>
                                    </p:anim>
                                    <p:anim calcmode="lin" valueType="num">
                                      <p:cBhvr>
                                        <p:cTn id="270" dur="1000" fill="hold"/>
                                        <p:tgtEl>
                                          <p:spTgt spid="62"/>
                                        </p:tgtEl>
                                        <p:attrNameLst>
                                          <p:attrName>ppt_y</p:attrName>
                                        </p:attrNameLst>
                                      </p:cBhvr>
                                      <p:tavLst>
                                        <p:tav tm="0">
                                          <p:val>
                                            <p:strVal val="#ppt_y+.1"/>
                                          </p:val>
                                        </p:tav>
                                        <p:tav tm="100000">
                                          <p:val>
                                            <p:strVal val="#ppt_y"/>
                                          </p:val>
                                        </p:tav>
                                      </p:tavLst>
                                    </p:anim>
                                  </p:childTnLst>
                                </p:cTn>
                              </p:par>
                              <p:par>
                                <p:cTn id="271" presetID="42" presetClass="entr" presetSubtype="0" fill="hold" grpId="0" nodeType="withEffect">
                                  <p:stCondLst>
                                    <p:cond delay="0"/>
                                  </p:stCondLst>
                                  <p:childTnLst>
                                    <p:set>
                                      <p:cBhvr>
                                        <p:cTn id="272" dur="1" fill="hold">
                                          <p:stCondLst>
                                            <p:cond delay="0"/>
                                          </p:stCondLst>
                                        </p:cTn>
                                        <p:tgtEl>
                                          <p:spTgt spid="63"/>
                                        </p:tgtEl>
                                        <p:attrNameLst>
                                          <p:attrName>style.visibility</p:attrName>
                                        </p:attrNameLst>
                                      </p:cBhvr>
                                      <p:to>
                                        <p:strVal val="visible"/>
                                      </p:to>
                                    </p:set>
                                    <p:animEffect transition="in" filter="fade">
                                      <p:cBhvr>
                                        <p:cTn id="273" dur="1000"/>
                                        <p:tgtEl>
                                          <p:spTgt spid="63"/>
                                        </p:tgtEl>
                                      </p:cBhvr>
                                    </p:animEffect>
                                    <p:anim calcmode="lin" valueType="num">
                                      <p:cBhvr>
                                        <p:cTn id="274" dur="1000" fill="hold"/>
                                        <p:tgtEl>
                                          <p:spTgt spid="63"/>
                                        </p:tgtEl>
                                        <p:attrNameLst>
                                          <p:attrName>ppt_x</p:attrName>
                                        </p:attrNameLst>
                                      </p:cBhvr>
                                      <p:tavLst>
                                        <p:tav tm="0">
                                          <p:val>
                                            <p:strVal val="#ppt_x"/>
                                          </p:val>
                                        </p:tav>
                                        <p:tav tm="100000">
                                          <p:val>
                                            <p:strVal val="#ppt_x"/>
                                          </p:val>
                                        </p:tav>
                                      </p:tavLst>
                                    </p:anim>
                                    <p:anim calcmode="lin" valueType="num">
                                      <p:cBhvr>
                                        <p:cTn id="27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143" grpId="0" animBg="1"/>
      <p:bldP spid="144" grpId="0" animBg="1"/>
      <p:bldP spid="145" grpId="0" animBg="1"/>
      <p:bldP spid="146" grpId="0" animBg="1"/>
      <p:bldP spid="147" grpId="0" animBg="1"/>
      <p:bldP spid="149" grpId="0" animBg="1"/>
      <p:bldP spid="150" grpId="0" animBg="1"/>
      <p:bldP spid="151" grpId="0" animBg="1"/>
      <p:bldP spid="152" grpId="0" animBg="1"/>
      <p:bldP spid="154" grpId="0" animBg="1"/>
      <p:bldP spid="15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528699" y="1268760"/>
            <a:ext cx="8352928" cy="1152128"/>
          </a:xfrm>
          <a:prstGeom prst="rect">
            <a:avLst/>
          </a:prstGeom>
          <a:noFill/>
          <a:ln w="12700" cap="sq">
            <a:noFill/>
            <a:miter lim="800000"/>
            <a:headEnd type="none" w="sm" len="sm"/>
            <a:tailEnd type="none" w="sm" len="sm"/>
          </a:ln>
        </p:spPr>
        <p:txBody>
          <a:bodyPr/>
          <a:lstStyle/>
          <a:p>
            <a:pPr lvl="0" algn="ctr">
              <a:lnSpc>
                <a:spcPct val="150000"/>
              </a:lnSpc>
            </a:pPr>
            <a:r>
              <a:rPr lang="zh-CN" altLang="en-US" sz="5400" b="1" dirty="0" smtClean="0">
                <a:solidFill>
                  <a:srgbClr val="FF0000"/>
                </a:solidFill>
                <a:effectLst>
                  <a:outerShdw blurRad="38100" dist="38100" dir="2700000" algn="tl">
                    <a:srgbClr val="000000">
                      <a:alpha val="43137"/>
                    </a:srgbClr>
                  </a:outerShdw>
                </a:effectLst>
                <a:latin typeface="黑体" pitchFamily="49" charset="-122"/>
                <a:ea typeface="黑体" pitchFamily="49" charset="-122"/>
                <a:cs typeface="华文楷体"/>
              </a:rPr>
              <a:t>要开展有魂的教育信息化！</a:t>
            </a:r>
            <a:endParaRPr lang="en-US" altLang="zh-CN" sz="5400" b="1" dirty="0" smtClean="0">
              <a:solidFill>
                <a:srgbClr val="002060"/>
              </a:solidFill>
              <a:latin typeface="黑体" pitchFamily="49" charset="-122"/>
              <a:ea typeface="黑体" pitchFamily="49" charset="-122"/>
              <a:cs typeface="华文楷体"/>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4965659"/>
            <a:ext cx="1872208" cy="1903432"/>
          </a:xfrm>
          <a:prstGeom prst="rect">
            <a:avLst/>
          </a:prstGeom>
        </p:spPr>
      </p:pic>
      <p:sp>
        <p:nvSpPr>
          <p:cNvPr id="4" name="Rectangle 3"/>
          <p:cNvSpPr>
            <a:spLocks noChangeArrowheads="1"/>
          </p:cNvSpPr>
          <p:nvPr/>
        </p:nvSpPr>
        <p:spPr bwMode="auto">
          <a:xfrm>
            <a:off x="323528" y="3212976"/>
            <a:ext cx="8496944" cy="1224136"/>
          </a:xfrm>
          <a:prstGeom prst="rect">
            <a:avLst/>
          </a:prstGeom>
          <a:noFill/>
          <a:ln w="12700" cap="sq">
            <a:noFill/>
            <a:miter lim="800000"/>
            <a:headEnd type="none" w="sm" len="sm"/>
            <a:tailEnd type="none" w="sm" len="sm"/>
          </a:ln>
        </p:spPr>
        <p:txBody>
          <a:bodyPr/>
          <a:lstStyle/>
          <a:p>
            <a:pPr lvl="0">
              <a:lnSpc>
                <a:spcPct val="150000"/>
              </a:lnSpc>
            </a:pPr>
            <a:r>
              <a:rPr lang="zh-CN" altLang="en-US" sz="4800" b="1" dirty="0" smtClean="0">
                <a:solidFill>
                  <a:srgbClr val="1509B7"/>
                </a:solidFill>
                <a:effectLst>
                  <a:outerShdw blurRad="38100" dist="38100" dir="2700000" algn="tl">
                    <a:srgbClr val="000000">
                      <a:alpha val="43137"/>
                    </a:srgbClr>
                  </a:outerShdw>
                </a:effectLst>
                <a:latin typeface="黑体" pitchFamily="49" charset="-122"/>
                <a:ea typeface="黑体" pitchFamily="49" charset="-122"/>
                <a:cs typeface="华文楷体"/>
              </a:rPr>
              <a:t>开启智慧人生，成就中国梦想！</a:t>
            </a:r>
            <a:endParaRPr lang="en-US" altLang="zh-CN" sz="4800" b="1" dirty="0" smtClean="0">
              <a:solidFill>
                <a:srgbClr val="1509B7"/>
              </a:solidFill>
              <a:latin typeface="黑体" pitchFamily="49" charset="-122"/>
              <a:ea typeface="黑体" pitchFamily="49" charset="-122"/>
              <a:cs typeface="华文楷体"/>
            </a:endParaRPr>
          </a:p>
        </p:txBody>
      </p:sp>
    </p:spTree>
    <p:extLst>
      <p:ext uri="{BB962C8B-B14F-4D97-AF65-F5344CB8AC3E}">
        <p14:creationId xmlns:p14="http://schemas.microsoft.com/office/powerpoint/2010/main" val="42615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539524" y="1808820"/>
            <a:ext cx="6264696" cy="864096"/>
          </a:xfrm>
          <a:prstGeom prst="rect">
            <a:avLst/>
          </a:prstGeom>
          <a:noFill/>
          <a:ln w="12700" cap="sq">
            <a:noFill/>
            <a:miter lim="800000"/>
            <a:headEnd type="none" w="sm" len="sm"/>
            <a:tailEnd type="none" w="sm" len="sm"/>
          </a:ln>
        </p:spPr>
        <p:txBody>
          <a:bodyPr/>
          <a:lstStyle/>
          <a:p>
            <a:pPr lvl="0" algn="ctr">
              <a:lnSpc>
                <a:spcPct val="150000"/>
              </a:lnSpc>
            </a:pPr>
            <a:r>
              <a:rPr lang="zh-CN" altLang="en-US" sz="4050" b="1" dirty="0">
                <a:solidFill>
                  <a:srgbClr val="002060"/>
                </a:solidFill>
                <a:latin typeface="黑体" pitchFamily="49" charset="-122"/>
                <a:ea typeface="黑体" pitchFamily="49" charset="-122"/>
                <a:cs typeface="华文楷体"/>
              </a:rPr>
              <a:t>钟绍春</a:t>
            </a:r>
            <a:endParaRPr lang="en-US" altLang="zh-CN" sz="4050" b="1" dirty="0">
              <a:solidFill>
                <a:srgbClr val="002060"/>
              </a:solidFill>
              <a:latin typeface="黑体" pitchFamily="49" charset="-122"/>
              <a:ea typeface="黑体" pitchFamily="49" charset="-122"/>
              <a:cs typeface="华文楷体"/>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2210" y="4581494"/>
            <a:ext cx="1404156" cy="1427574"/>
          </a:xfrm>
          <a:prstGeom prst="rect">
            <a:avLst/>
          </a:prstGeom>
        </p:spPr>
      </p:pic>
      <p:sp>
        <p:nvSpPr>
          <p:cNvPr id="4" name="Rectangle 3"/>
          <p:cNvSpPr>
            <a:spLocks noChangeArrowheads="1"/>
          </p:cNvSpPr>
          <p:nvPr/>
        </p:nvSpPr>
        <p:spPr bwMode="auto">
          <a:xfrm>
            <a:off x="1431512" y="2996952"/>
            <a:ext cx="6480720" cy="918102"/>
          </a:xfrm>
          <a:prstGeom prst="rect">
            <a:avLst/>
          </a:prstGeom>
          <a:noFill/>
          <a:ln w="12700" cap="sq">
            <a:noFill/>
            <a:miter lim="800000"/>
            <a:headEnd type="none" w="sm" len="sm"/>
            <a:tailEnd type="none" w="sm" len="sm"/>
          </a:ln>
        </p:spPr>
        <p:txBody>
          <a:bodyPr/>
          <a:lstStyle/>
          <a:p>
            <a:pPr lvl="0" algn="ctr">
              <a:lnSpc>
                <a:spcPct val="150000"/>
              </a:lnSpc>
            </a:pPr>
            <a:r>
              <a:rPr lang="en-US" altLang="zh-CN" sz="3600" b="1" dirty="0">
                <a:solidFill>
                  <a:srgbClr val="1509B7"/>
                </a:solidFill>
                <a:effectLst>
                  <a:outerShdw blurRad="38100" dist="38100" dir="2700000" algn="tl">
                    <a:srgbClr val="000000">
                      <a:alpha val="43137"/>
                    </a:srgbClr>
                  </a:outerShdw>
                </a:effectLst>
                <a:latin typeface="黑体" pitchFamily="49" charset="-122"/>
                <a:ea typeface="黑体" pitchFamily="49" charset="-122"/>
                <a:cs typeface="华文楷体"/>
              </a:rPr>
              <a:t>13843055599 sczhong@sina.com</a:t>
            </a:r>
            <a:endParaRPr lang="en-US" altLang="zh-CN" sz="3600" b="1" dirty="0">
              <a:solidFill>
                <a:srgbClr val="1509B7"/>
              </a:solidFill>
              <a:latin typeface="黑体" pitchFamily="49" charset="-122"/>
              <a:ea typeface="黑体" pitchFamily="49" charset="-122"/>
              <a:cs typeface="华文楷体"/>
            </a:endParaRPr>
          </a:p>
        </p:txBody>
      </p:sp>
    </p:spTree>
    <p:extLst>
      <p:ext uri="{BB962C8B-B14F-4D97-AF65-F5344CB8AC3E}">
        <p14:creationId xmlns:p14="http://schemas.microsoft.com/office/powerpoint/2010/main" val="41457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1" descr="j0430827"/>
          <p:cNvPicPr preferRelativeResize="0">
            <a:picLocks noChangeAspect="1" noChangeArrowheads="1"/>
          </p:cNvPicPr>
          <p:nvPr/>
        </p:nvPicPr>
        <p:blipFill>
          <a:blip r:embed="rId2" cstate="print"/>
          <a:srcRect/>
          <a:stretch>
            <a:fillRect/>
          </a:stretch>
        </p:blipFill>
        <p:spPr bwMode="auto">
          <a:xfrm>
            <a:off x="4763" y="0"/>
            <a:ext cx="9131300" cy="6858000"/>
          </a:xfrm>
          <a:prstGeom prst="rect">
            <a:avLst/>
          </a:prstGeom>
          <a:noFill/>
          <a:ln w="9525">
            <a:noFill/>
            <a:miter lim="800000"/>
            <a:headEnd/>
            <a:tailEnd/>
          </a:ln>
        </p:spPr>
      </p:pic>
      <p:sp>
        <p:nvSpPr>
          <p:cNvPr id="5" name="标题 1"/>
          <p:cNvSpPr>
            <a:spLocks noGrp="1"/>
          </p:cNvSpPr>
          <p:nvPr>
            <p:ph type="title"/>
          </p:nvPr>
        </p:nvSpPr>
        <p:spPr>
          <a:xfrm>
            <a:off x="2987824" y="2321667"/>
            <a:ext cx="4464496" cy="1143000"/>
          </a:xfrm>
        </p:spPr>
        <p:txBody>
          <a:bodyPr/>
          <a:lstStyle/>
          <a:p>
            <a:r>
              <a:rPr lang="zh-CN" altLang="en-US" sz="6000" b="1" dirty="0" smtClean="0">
                <a:solidFill>
                  <a:srgbClr val="FF0000"/>
                </a:solidFill>
              </a:rPr>
              <a:t>谢谢大家！</a:t>
            </a:r>
            <a:endParaRPr lang="zh-CN" altLang="en-US" sz="6000" b="1" dirty="0">
              <a:solidFill>
                <a:srgbClr val="FF0000"/>
              </a:solidFill>
            </a:endParaRPr>
          </a:p>
        </p:txBody>
      </p:sp>
    </p:spTree>
    <p:extLst>
      <p:ext uri="{BB962C8B-B14F-4D97-AF65-F5344CB8AC3E}">
        <p14:creationId xmlns:p14="http://schemas.microsoft.com/office/powerpoint/2010/main" val="2213838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http://www.cando100.com/images/upload/20100531/20100531110235183.jpg"/>
          <p:cNvPicPr>
            <a:picLocks noChangeAspect="1" noChangeArrowheads="1"/>
          </p:cNvPicPr>
          <p:nvPr/>
        </p:nvPicPr>
        <p:blipFill>
          <a:blip r:embed="rId2" cstate="print"/>
          <a:srcRect/>
          <a:stretch>
            <a:fillRect/>
          </a:stretch>
        </p:blipFill>
        <p:spPr bwMode="auto">
          <a:xfrm>
            <a:off x="0" y="0"/>
            <a:ext cx="9207500" cy="6858000"/>
          </a:xfrm>
          <a:prstGeom prst="rect">
            <a:avLst/>
          </a:prstGeom>
          <a:noFill/>
          <a:ln w="9525">
            <a:noFill/>
            <a:miter lim="800000"/>
            <a:headEnd/>
            <a:tailEnd/>
          </a:ln>
        </p:spPr>
      </p:pic>
    </p:spTree>
    <p:extLst>
      <p:ext uri="{BB962C8B-B14F-4D97-AF65-F5344CB8AC3E}">
        <p14:creationId xmlns:p14="http://schemas.microsoft.com/office/powerpoint/2010/main" val="706466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15516" y="404664"/>
            <a:ext cx="9001000" cy="33123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spcBef>
                <a:spcPct val="20000"/>
              </a:spcBef>
              <a:buClr>
                <a:srgbClr val="333399"/>
              </a:buClr>
              <a:defRPr/>
            </a:pPr>
            <a:r>
              <a:rPr lang="en-US" altLang="zh-CN" sz="2800" b="1" dirty="0" smtClean="0">
                <a:solidFill>
                  <a:srgbClr val="1509B7"/>
                </a:solidFill>
                <a:latin typeface="黑体" panose="02010609060101010101" pitchFamily="49" charset="-122"/>
                <a:ea typeface="黑体" panose="02010609060101010101" pitchFamily="49" charset="-122"/>
              </a:rPr>
              <a:t>2.</a:t>
            </a:r>
            <a:r>
              <a:rPr lang="zh-CN" altLang="en-US" sz="2800" b="1" dirty="0" smtClean="0">
                <a:solidFill>
                  <a:srgbClr val="1509B7"/>
                </a:solidFill>
                <a:latin typeface="黑体" panose="02010609060101010101" pitchFamily="49" charset="-122"/>
                <a:ea typeface="黑体" panose="02010609060101010101" pitchFamily="49" charset="-122"/>
              </a:rPr>
              <a:t>微课的应用方向</a:t>
            </a:r>
            <a:endParaRPr lang="en-US" altLang="zh-CN" sz="2800" b="1" dirty="0" smtClean="0">
              <a:solidFill>
                <a:srgbClr val="1509B7"/>
              </a:solidFill>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t>学生学习，包括课前预习、课中学习、课后复习。</a:t>
            </a:r>
            <a:endParaRPr lang="en-US" altLang="zh-CN" sz="2800" dirty="0" smtClean="0"/>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t>教师教学能力提升。</a:t>
            </a:r>
            <a:endParaRPr lang="en-US" altLang="zh-CN" sz="2800" dirty="0" smtClean="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4293095"/>
            <a:ext cx="4392488" cy="2448273"/>
          </a:xfrm>
          <a:prstGeom prst="rect">
            <a:avLst/>
          </a:prstGeom>
          <a:effectLst>
            <a:softEdge rad="63500"/>
          </a:effec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4" y="4293096"/>
            <a:ext cx="4622424" cy="2448273"/>
          </a:xfrm>
          <a:prstGeom prst="rect">
            <a:avLst/>
          </a:prstGeom>
          <a:effectLst>
            <a:softEdge rad="63500"/>
          </a:effectLst>
        </p:spPr>
      </p:pic>
    </p:spTree>
    <p:extLst>
      <p:ext uri="{BB962C8B-B14F-4D97-AF65-F5344CB8AC3E}">
        <p14:creationId xmlns:p14="http://schemas.microsoft.com/office/powerpoint/2010/main" val="381855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任意多边形 34"/>
          <p:cNvSpPr>
            <a:spLocks noEditPoints="1"/>
          </p:cNvSpPr>
          <p:nvPr/>
        </p:nvSpPr>
        <p:spPr bwMode="gray">
          <a:xfrm>
            <a:off x="6679339" y="5157192"/>
            <a:ext cx="2432628" cy="1616521"/>
          </a:xfrm>
          <a:custGeom>
            <a:avLst/>
            <a:gdLst>
              <a:gd name="T0" fmla="*/ 2147483647 w 3482"/>
              <a:gd name="T1" fmla="*/ 2147483647 h 2308"/>
              <a:gd name="T2" fmla="*/ 2147483647 w 3482"/>
              <a:gd name="T3" fmla="*/ 2147483647 h 2308"/>
              <a:gd name="T4" fmla="*/ 2147483647 w 3482"/>
              <a:gd name="T5" fmla="*/ 2147483647 h 2308"/>
              <a:gd name="T6" fmla="*/ 2147483647 w 3482"/>
              <a:gd name="T7" fmla="*/ 2147483647 h 2308"/>
              <a:gd name="T8" fmla="*/ 2147483647 w 3482"/>
              <a:gd name="T9" fmla="*/ 2147483647 h 2308"/>
              <a:gd name="T10" fmla="*/ 2147483647 w 3482"/>
              <a:gd name="T11" fmla="*/ 2147483647 h 2308"/>
              <a:gd name="T12" fmla="*/ 2147483647 w 3482"/>
              <a:gd name="T13" fmla="*/ 2147483647 h 2308"/>
              <a:gd name="T14" fmla="*/ 2147483647 w 3482"/>
              <a:gd name="T15" fmla="*/ 2147483647 h 2308"/>
              <a:gd name="T16" fmla="*/ 2147483647 w 3482"/>
              <a:gd name="T17" fmla="*/ 2147483647 h 2308"/>
              <a:gd name="T18" fmla="*/ 2147483647 w 3482"/>
              <a:gd name="T19" fmla="*/ 2147483647 h 2308"/>
              <a:gd name="T20" fmla="*/ 2147483647 w 3482"/>
              <a:gd name="T21" fmla="*/ 2147483647 h 2308"/>
              <a:gd name="T22" fmla="*/ 2147483647 w 3482"/>
              <a:gd name="T23" fmla="*/ 2147483647 h 2308"/>
              <a:gd name="T24" fmla="*/ 2147483647 w 3482"/>
              <a:gd name="T25" fmla="*/ 2147483647 h 2308"/>
              <a:gd name="T26" fmla="*/ 2147483647 w 3482"/>
              <a:gd name="T27" fmla="*/ 2147483647 h 2308"/>
              <a:gd name="T28" fmla="*/ 2147483647 w 3482"/>
              <a:gd name="T29" fmla="*/ 2147483647 h 2308"/>
              <a:gd name="T30" fmla="*/ 2147483647 w 3482"/>
              <a:gd name="T31" fmla="*/ 2147483647 h 2308"/>
              <a:gd name="T32" fmla="*/ 2147483647 w 3482"/>
              <a:gd name="T33" fmla="*/ 2147483647 h 2308"/>
              <a:gd name="T34" fmla="*/ 2147483647 w 3482"/>
              <a:gd name="T35" fmla="*/ 2147483647 h 2308"/>
              <a:gd name="T36" fmla="*/ 2147483647 w 3482"/>
              <a:gd name="T37" fmla="*/ 2147483647 h 2308"/>
              <a:gd name="T38" fmla="*/ 2147483647 w 3482"/>
              <a:gd name="T39" fmla="*/ 2147483647 h 2308"/>
              <a:gd name="T40" fmla="*/ 2147483647 w 3482"/>
              <a:gd name="T41" fmla="*/ 2147483647 h 2308"/>
              <a:gd name="T42" fmla="*/ 2147483647 w 3482"/>
              <a:gd name="T43" fmla="*/ 2147483647 h 2308"/>
              <a:gd name="T44" fmla="*/ 2147483647 w 3482"/>
              <a:gd name="T45" fmla="*/ 2147483647 h 2308"/>
              <a:gd name="T46" fmla="*/ 2147483647 w 3482"/>
              <a:gd name="T47" fmla="*/ 2147483647 h 2308"/>
              <a:gd name="T48" fmla="*/ 2147483647 w 3482"/>
              <a:gd name="T49" fmla="*/ 2147483647 h 2308"/>
              <a:gd name="T50" fmla="*/ 2147483647 w 3482"/>
              <a:gd name="T51" fmla="*/ 2147483647 h 2308"/>
              <a:gd name="T52" fmla="*/ 2147483647 w 3482"/>
              <a:gd name="T53" fmla="*/ 2147483647 h 2308"/>
              <a:gd name="T54" fmla="*/ 2147483647 w 3482"/>
              <a:gd name="T55" fmla="*/ 2147483647 h 2308"/>
              <a:gd name="T56" fmla="*/ 2147483647 w 3482"/>
              <a:gd name="T57" fmla="*/ 2147483647 h 2308"/>
              <a:gd name="T58" fmla="*/ 2147483647 w 3482"/>
              <a:gd name="T59" fmla="*/ 2147483647 h 2308"/>
              <a:gd name="T60" fmla="*/ 2147483647 w 3482"/>
              <a:gd name="T61" fmla="*/ 2147483647 h 2308"/>
              <a:gd name="T62" fmla="*/ 2147483647 w 3482"/>
              <a:gd name="T63" fmla="*/ 2147483647 h 2308"/>
              <a:gd name="T64" fmla="*/ 2147483647 w 3482"/>
              <a:gd name="T65" fmla="*/ 2147483647 h 2308"/>
              <a:gd name="T66" fmla="*/ 2147483647 w 3482"/>
              <a:gd name="T67" fmla="*/ 2147483647 h 2308"/>
              <a:gd name="T68" fmla="*/ 2147483647 w 3482"/>
              <a:gd name="T69" fmla="*/ 2147483647 h 2308"/>
              <a:gd name="T70" fmla="*/ 2147483647 w 3482"/>
              <a:gd name="T71" fmla="*/ 2147483647 h 2308"/>
              <a:gd name="T72" fmla="*/ 2147483647 w 3482"/>
              <a:gd name="T73" fmla="*/ 2147483647 h 2308"/>
              <a:gd name="T74" fmla="*/ 2147483647 w 3482"/>
              <a:gd name="T75" fmla="*/ 2147483647 h 2308"/>
              <a:gd name="T76" fmla="*/ 2147483647 w 3482"/>
              <a:gd name="T77" fmla="*/ 2147483647 h 2308"/>
              <a:gd name="T78" fmla="*/ 2147483647 w 3482"/>
              <a:gd name="T79" fmla="*/ 2147483647 h 2308"/>
              <a:gd name="T80" fmla="*/ 2147483647 w 3482"/>
              <a:gd name="T81" fmla="*/ 2147483647 h 2308"/>
              <a:gd name="T82" fmla="*/ 2147483647 w 3482"/>
              <a:gd name="T83" fmla="*/ 2147483647 h 2308"/>
              <a:gd name="T84" fmla="*/ 2147483647 w 3482"/>
              <a:gd name="T85" fmla="*/ 2147483647 h 2308"/>
              <a:gd name="T86" fmla="*/ 2147483647 w 3482"/>
              <a:gd name="T87" fmla="*/ 2147483647 h 2308"/>
              <a:gd name="T88" fmla="*/ 2147483647 w 3482"/>
              <a:gd name="T89" fmla="*/ 2147483647 h 2308"/>
              <a:gd name="T90" fmla="*/ 2147483647 w 3482"/>
              <a:gd name="T91" fmla="*/ 2147483647 h 2308"/>
              <a:gd name="T92" fmla="*/ 2147483647 w 3482"/>
              <a:gd name="T93" fmla="*/ 2147483647 h 2308"/>
              <a:gd name="T94" fmla="*/ 2147483647 w 3482"/>
              <a:gd name="T95" fmla="*/ 2147483647 h 2308"/>
              <a:gd name="T96" fmla="*/ 2147483647 w 3482"/>
              <a:gd name="T97" fmla="*/ 2147483647 h 2308"/>
              <a:gd name="T98" fmla="*/ 2147483647 w 3482"/>
              <a:gd name="T99" fmla="*/ 2147483647 h 2308"/>
              <a:gd name="T100" fmla="*/ 2147483647 w 3482"/>
              <a:gd name="T101" fmla="*/ 2147483647 h 2308"/>
              <a:gd name="T102" fmla="*/ 2147483647 w 3482"/>
              <a:gd name="T103" fmla="*/ 2147483647 h 2308"/>
              <a:gd name="T104" fmla="*/ 2147483647 w 3482"/>
              <a:gd name="T105" fmla="*/ 2147483647 h 2308"/>
              <a:gd name="T106" fmla="*/ 2147483647 w 3482"/>
              <a:gd name="T107" fmla="*/ 2147483647 h 2308"/>
              <a:gd name="T108" fmla="*/ 2147483647 w 3482"/>
              <a:gd name="T109" fmla="*/ 2147483647 h 2308"/>
              <a:gd name="T110" fmla="*/ 2147483647 w 3482"/>
              <a:gd name="T111" fmla="*/ 2147483647 h 2308"/>
              <a:gd name="T112" fmla="*/ 2147483647 w 3482"/>
              <a:gd name="T113" fmla="*/ 2147483647 h 2308"/>
              <a:gd name="T114" fmla="*/ 2147483647 w 3482"/>
              <a:gd name="T115" fmla="*/ 2147483647 h 2308"/>
              <a:gd name="T116" fmla="*/ 2147483647 w 3482"/>
              <a:gd name="T117" fmla="*/ 2147483647 h 2308"/>
              <a:gd name="T118" fmla="*/ 2147483647 w 3482"/>
              <a:gd name="T119" fmla="*/ 2147483647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82"/>
              <a:gd name="T181" fmla="*/ 0 h 2308"/>
              <a:gd name="T182" fmla="*/ 3482 w 3482"/>
              <a:gd name="T183" fmla="*/ 2308 h 23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a:solidFill>
              <a:schemeClr val="bg1"/>
            </a:solidFill>
            <a:round/>
            <a:headEnd/>
            <a:tailEnd/>
          </a:ln>
        </p:spPr>
        <p:txBody>
          <a:bodyPr/>
          <a:lstStyle/>
          <a:p>
            <a:endParaRPr lang="zh-CN" altLang="en-US"/>
          </a:p>
        </p:txBody>
      </p:sp>
      <p:sp>
        <p:nvSpPr>
          <p:cNvPr id="28" name="Rectangle 2"/>
          <p:cNvSpPr txBox="1">
            <a:spLocks noChangeArrowheads="1"/>
          </p:cNvSpPr>
          <p:nvPr/>
        </p:nvSpPr>
        <p:spPr bwMode="auto">
          <a:xfrm>
            <a:off x="539552" y="1052736"/>
            <a:ext cx="8424937" cy="4392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一、微课的界定与应用方向</a:t>
            </a:r>
            <a:endParaRPr lang="en-US" altLang="zh-CN" sz="2800" b="1" dirty="0" smtClean="0">
              <a:solidFill>
                <a:srgbClr val="002060"/>
              </a:solidFill>
              <a:latin typeface="黑体" pitchFamily="49" charset="-122"/>
              <a:ea typeface="黑体" pitchFamily="49" charset="-122"/>
              <a:cs typeface="华文楷体"/>
            </a:endParaRPr>
          </a:p>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二、微课资源的设计依据与思路</a:t>
            </a:r>
            <a:endParaRPr lang="zh-CN" altLang="zh-CN" sz="2800" b="1" dirty="0">
              <a:solidFill>
                <a:srgbClr val="002060"/>
              </a:solidFill>
              <a:latin typeface="黑体" pitchFamily="49" charset="-122"/>
              <a:ea typeface="黑体" pitchFamily="49" charset="-122"/>
              <a:cs typeface="华文楷体"/>
            </a:endParaRPr>
          </a:p>
          <a:p>
            <a:pPr marL="342900" lvl="0" indent="-342900">
              <a:lnSpc>
                <a:spcPct val="150000"/>
              </a:lnSpc>
              <a:spcBef>
                <a:spcPct val="20000"/>
              </a:spcBef>
              <a:buClr>
                <a:srgbClr val="333399"/>
              </a:buClr>
              <a:defRPr/>
            </a:pPr>
            <a:r>
              <a:rPr lang="zh-CN" altLang="en-US" sz="2800" b="1" dirty="0" smtClean="0">
                <a:solidFill>
                  <a:srgbClr val="002060"/>
                </a:solidFill>
                <a:latin typeface="黑体" pitchFamily="49" charset="-122"/>
                <a:ea typeface="黑体" pitchFamily="49" charset="-122"/>
                <a:cs typeface="华文楷体"/>
              </a:rPr>
              <a:t>三、微课资源的建设类别与应用组织方式</a:t>
            </a:r>
            <a:endParaRPr lang="en-US" altLang="zh-CN" sz="2800" b="1" dirty="0" smtClean="0">
              <a:solidFill>
                <a:srgbClr val="002060"/>
              </a:solidFill>
              <a:latin typeface="黑体" pitchFamily="49" charset="-122"/>
              <a:ea typeface="黑体" pitchFamily="49" charset="-122"/>
              <a:cs typeface="华文楷体"/>
            </a:endParaRPr>
          </a:p>
        </p:txBody>
      </p:sp>
    </p:spTree>
    <p:extLst>
      <p:ext uri="{BB962C8B-B14F-4D97-AF65-F5344CB8AC3E}">
        <p14:creationId xmlns:p14="http://schemas.microsoft.com/office/powerpoint/2010/main" val="26120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28">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04117" y="1484784"/>
            <a:ext cx="6584396" cy="2808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微课资源设计的依据</a:t>
            </a:r>
            <a:endParaRPr lang="en-US" altLang="zh-CN" sz="2800" dirty="0" smtClean="0">
              <a:latin typeface="黑体" panose="02010609060101010101" pitchFamily="49" charset="-122"/>
              <a:ea typeface="黑体" panose="02010609060101010101" pitchFamily="49" charset="-122"/>
            </a:endParaRPr>
          </a:p>
          <a:p>
            <a:pPr marL="457200" indent="-457200">
              <a:lnSpc>
                <a:spcPct val="150000"/>
              </a:lnSpc>
              <a:spcBef>
                <a:spcPct val="20000"/>
              </a:spcBef>
              <a:buClr>
                <a:srgbClr val="333399"/>
              </a:buClr>
              <a:buFont typeface="Wingdings" panose="05000000000000000000" pitchFamily="2" charset="2"/>
              <a:buChar char="p"/>
              <a:defRPr/>
            </a:pPr>
            <a:r>
              <a:rPr lang="zh-CN" altLang="en-US" sz="2800" dirty="0" smtClean="0">
                <a:latin typeface="黑体" panose="02010609060101010101" pitchFamily="49" charset="-122"/>
                <a:ea typeface="黑体" panose="02010609060101010101" pitchFamily="49" charset="-122"/>
              </a:rPr>
              <a:t>微课资源设计的基本思路</a:t>
            </a:r>
            <a:endParaRPr lang="en-US" altLang="zh-CN" sz="2800" dirty="0" smtClean="0">
              <a:latin typeface="黑体" panose="02010609060101010101" pitchFamily="49" charset="-122"/>
              <a:ea typeface="黑体" panose="02010609060101010101" pitchFamily="49" charset="-122"/>
            </a:endParaRPr>
          </a:p>
        </p:txBody>
      </p:sp>
      <p:sp>
        <p:nvSpPr>
          <p:cNvPr id="6" name="Rectangle 3"/>
          <p:cNvSpPr txBox="1">
            <a:spLocks noChangeArrowheads="1"/>
          </p:cNvSpPr>
          <p:nvPr/>
        </p:nvSpPr>
        <p:spPr>
          <a:xfrm>
            <a:off x="5790" y="116632"/>
            <a:ext cx="8781051" cy="647700"/>
          </a:xfrm>
          <a:prstGeom prst="rect">
            <a:avLst/>
          </a:prstGeom>
          <a:solidFill>
            <a:srgbClr val="00B0F0"/>
          </a:solidFill>
          <a:ln>
            <a:solidFill>
              <a:schemeClr val="bg2"/>
            </a:solidFill>
          </a:ln>
          <a:effectLst>
            <a:outerShdw blurRad="50800" dist="50800" dir="5400000" sx="1000" sy="1000" algn="ctr" rotWithShape="0">
              <a:srgbClr val="000000"/>
            </a:outerShdw>
            <a:softEdge rad="31750"/>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zh-CN" altLang="en-US" sz="2800" b="1" dirty="0" smtClean="0">
                <a:solidFill>
                  <a:schemeClr val="bg1"/>
                </a:solidFill>
                <a:latin typeface="仿宋_GB2312" pitchFamily="49" charset="-122"/>
                <a:ea typeface="仿宋_GB2312" pitchFamily="49" charset="-122"/>
              </a:rPr>
              <a:t>二、微课资源设计</a:t>
            </a:r>
            <a:r>
              <a:rPr lang="zh-CN" altLang="en-US" sz="2800" b="1" dirty="0">
                <a:solidFill>
                  <a:schemeClr val="bg1"/>
                </a:solidFill>
                <a:latin typeface="仿宋_GB2312" pitchFamily="49" charset="-122"/>
                <a:ea typeface="仿宋_GB2312" pitchFamily="49" charset="-122"/>
              </a:rPr>
              <a:t>的依据</a:t>
            </a:r>
            <a:r>
              <a:rPr lang="zh-CN" altLang="en-US" sz="2800" b="1" dirty="0" smtClean="0">
                <a:solidFill>
                  <a:schemeClr val="bg1"/>
                </a:solidFill>
                <a:latin typeface="仿宋_GB2312" pitchFamily="49" charset="-122"/>
                <a:ea typeface="仿宋_GB2312" pitchFamily="49" charset="-122"/>
              </a:rPr>
              <a:t>与思路</a:t>
            </a:r>
            <a:endParaRPr lang="en-US" altLang="zh-CN" sz="2800" b="1" dirty="0">
              <a:solidFill>
                <a:schemeClr val="bg1"/>
              </a:solidFill>
              <a:latin typeface="仿宋_GB2312" pitchFamily="49" charset="-122"/>
              <a:ea typeface="仿宋_GB2312" pitchFamily="49" charset="-122"/>
            </a:endParaRPr>
          </a:p>
        </p:txBody>
      </p:sp>
    </p:spTree>
    <p:extLst>
      <p:ext uri="{BB962C8B-B14F-4D97-AF65-F5344CB8AC3E}">
        <p14:creationId xmlns:p14="http://schemas.microsoft.com/office/powerpoint/2010/main" val="31627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rgbClr val="A8A8A8"/>
            </a:gs>
            <a:gs pos="50000">
              <a:schemeClr val="bg1">
                <a:lumMod val="75000"/>
              </a:schemeClr>
            </a:gs>
            <a:gs pos="100000">
              <a:srgbClr val="A8A8A8"/>
            </a:gs>
          </a:gsLst>
          <a:lin ang="5400000" scaled="1"/>
        </a:gradFill>
        <a:ln w="9525">
          <a:miter lim="800000"/>
          <a:headEnd/>
          <a:tailEnd/>
        </a:ln>
        <a:scene3d>
          <a:camera prst="legacyObliqueBottom">
            <a:rot lat="18900000" lon="0" rev="0"/>
          </a:camera>
          <a:lightRig rig="legacyNormal2" dir="b"/>
        </a:scene3d>
        <a:sp3d extrusionH="430200" prstMaterial="legacyMetal">
          <a:bevelT w="13500" h="13500" prst="angle"/>
          <a:bevelB w="13500" h="13500" prst="angle"/>
          <a:extrusionClr>
            <a:schemeClr val="bg1">
              <a:lumMod val="65000"/>
            </a:schemeClr>
          </a:extrusionClr>
        </a:sp3d>
      </a:spPr>
      <a:bodyPr>
        <a:flatTx/>
      </a:bodyPr>
      <a:lstStyle>
        <a:defPPr>
          <a:defRPr>
            <a:latin typeface="Calibri" pitchFamily="34" charset="0"/>
          </a:defRPr>
        </a:defPPr>
      </a:lstStyle>
    </a:spDef>
    <a:txDef>
      <a:spPr>
        <a:noFill/>
      </a:spPr>
      <a:bodyPr wrap="none" lIns="0" tIns="0" rIns="0" bIns="0" rtlCol="0">
        <a:spAutoFit/>
      </a:bodyPr>
      <a:lstStyle>
        <a:defPPr>
          <a:defRPr dirty="0" smtClean="0">
            <a:solidFill>
              <a:schemeClr val="tx1">
                <a:lumMod val="95000"/>
                <a:lumOff val="5000"/>
              </a:schemeClr>
            </a:solidFill>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22880</TotalTime>
  <Words>3242</Words>
  <Application>Microsoft Office PowerPoint</Application>
  <PresentationFormat>全屏显示(4:3)</PresentationFormat>
  <Paragraphs>662</Paragraphs>
  <Slides>65</Slides>
  <Notes>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65</vt:i4>
      </vt:variant>
    </vt:vector>
  </HeadingPairs>
  <TitlesOfParts>
    <vt:vector size="80" baseType="lpstr">
      <vt:lpstr>仿宋_GB2312</vt:lpstr>
      <vt:lpstr>黑体</vt:lpstr>
      <vt:lpstr>华文行楷</vt:lpstr>
      <vt:lpstr>华文楷体</vt:lpstr>
      <vt:lpstr>华文新魏</vt:lpstr>
      <vt:lpstr>楷体</vt:lpstr>
      <vt:lpstr>隶书</vt:lpstr>
      <vt:lpstr>宋体</vt:lpstr>
      <vt:lpstr>微软雅黑</vt:lpstr>
      <vt:lpstr>Arial</vt:lpstr>
      <vt:lpstr>Calibri</vt:lpstr>
      <vt:lpstr>Franklin Gothic Book</vt:lpstr>
      <vt:lpstr>Franklin Gothic Medium</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钟绍春</dc:creator>
  <cp:lastModifiedBy>sczhong</cp:lastModifiedBy>
  <cp:revision>3683</cp:revision>
  <dcterms:created xsi:type="dcterms:W3CDTF">2010-07-29T00:16:15Z</dcterms:created>
  <dcterms:modified xsi:type="dcterms:W3CDTF">2016-01-09T15:19:24Z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软件学院2010年8月6日</vt:lpwstr>
  </property>
  <property fmtid="{D5CDD505-2E9C-101B-9397-08002B2CF9AE}" pid="4" name="ArticulateGUID">
    <vt:lpwstr>12A99DAD-329F-44B9-3F43-3A3F3F53333F</vt:lpwstr>
  </property>
  <property fmtid="{D5CDD505-2E9C-101B-9397-08002B2CF9AE}" pid="5" name="ArticulateProjectFull">
    <vt:lpwstr>C:\Users\Administrator.Shangjx-PC\Desktop\软件学院2010年8月17日19点.ppta</vt:lpwstr>
  </property>
</Properties>
</file>